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0" r:id="rId6"/>
    <p:sldId id="256" r:id="rId7"/>
    <p:sldId id="257"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ing Notes (Read First)" id="{37329FE9-0078-4709-A1B1-05DBA8BFA962}">
          <p14:sldIdLst>
            <p14:sldId id="259"/>
            <p14:sldId id="260"/>
          </p14:sldIdLst>
        </p14:section>
        <p14:section name="Activity (Slide show begins)" id="{4E5085FA-A025-4131-9B58-C8C421DC8F9F}">
          <p14:sldIdLst>
            <p14:sldId id="256"/>
            <p14:sldId id="257"/>
            <p14:sldId id="25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Scott" initials="KS" lastIdx="1" clrIdx="0">
    <p:extLst>
      <p:ext uri="{19B8F6BF-5375-455C-9EA6-DF929625EA0E}">
        <p15:presenceInfo xmlns:p15="http://schemas.microsoft.com/office/powerpoint/2012/main" userId="S::kscott@irishheart.ie::f0e549f8-a0fc-44e6-8b8d-e5d8813d77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000"/>
    <a:srgbClr val="FF010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D8566-F0E4-4797-A8B3-FA7898B3887F}" v="77" dt="2020-09-24T14:32:02.4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Hickey" userId="S::lhickey@irishheart.ie::38ce3479-65ca-4aa2-8368-bcf5644d9bba" providerId="AD" clId="Web-{08CD8566-F0E4-4797-A8B3-FA7898B3887F}"/>
    <pc:docChg chg="modSld">
      <pc:chgData name="Laura Hickey" userId="S::lhickey@irishheart.ie::38ce3479-65ca-4aa2-8368-bcf5644d9bba" providerId="AD" clId="Web-{08CD8566-F0E4-4797-A8B3-FA7898B3887F}" dt="2020-09-24T14:32:02.479" v="74" actId="20577"/>
      <pc:docMkLst>
        <pc:docMk/>
      </pc:docMkLst>
      <pc:sldChg chg="modSp">
        <pc:chgData name="Laura Hickey" userId="S::lhickey@irishheart.ie::38ce3479-65ca-4aa2-8368-bcf5644d9bba" providerId="AD" clId="Web-{08CD8566-F0E4-4797-A8B3-FA7898B3887F}" dt="2020-09-24T14:32:02.479" v="73" actId="20577"/>
        <pc:sldMkLst>
          <pc:docMk/>
          <pc:sldMk cId="1042633542" sldId="259"/>
        </pc:sldMkLst>
        <pc:spChg chg="mod">
          <ac:chgData name="Laura Hickey" userId="S::lhickey@irishheart.ie::38ce3479-65ca-4aa2-8368-bcf5644d9bba" providerId="AD" clId="Web-{08CD8566-F0E4-4797-A8B3-FA7898B3887F}" dt="2020-09-24T14:32:02.479" v="73" actId="20577"/>
          <ac:spMkLst>
            <pc:docMk/>
            <pc:sldMk cId="1042633542" sldId="259"/>
            <ac:spMk id="20" creationId="{DDB1FE44-B231-429D-945C-FA03675EE2E7}"/>
          </ac:spMkLst>
        </pc:spChg>
        <pc:picChg chg="mod">
          <ac:chgData name="Laura Hickey" userId="S::lhickey@irishheart.ie::38ce3479-65ca-4aa2-8368-bcf5644d9bba" providerId="AD" clId="Web-{08CD8566-F0E4-4797-A8B3-FA7898B3887F}" dt="2020-09-24T14:30:31.035" v="30" actId="14100"/>
          <ac:picMkLst>
            <pc:docMk/>
            <pc:sldMk cId="1042633542" sldId="259"/>
            <ac:picMk id="4" creationId="{CEF40DF0-FF9D-4CA9-BE4A-810C546E98B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E7F33-3253-4982-B080-98EBC458E8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0834E9E-752C-4DE3-B5C7-8377FAC63B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8BAB008-5F2B-4451-9DDE-2C8B0C7588BF}"/>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E3A1537A-E66A-45E3-A62A-77EAF41E675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1EC490A-D76A-4504-81C0-C01DBC37B967}"/>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95867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D09B-3583-43A3-ABA2-5DEA415133D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6CD6E23-ED1C-4563-B398-088760B2C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B20D7FE-BD03-4852-B00E-90979B7C80AC}"/>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6C0EAB8C-17D4-483D-BF56-931803D40A1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B2A6CB8-3A77-4A48-8E69-AFC9574D1D7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99860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3DA63A-111D-46F9-8A27-5C866E60D4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A3A9CA8-C170-4CEC-ACE5-F1D70598D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3663A57-C151-4B15-B6C2-C07B76D3F373}"/>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9FE62F24-4F6E-4FA9-8C17-E9D2198445D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0F43438-30AA-4054-BD73-BCBCFE729A1B}"/>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165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2A5F-FE0E-47C6-81D0-1E286D5D952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97CD125-6B90-4330-AE66-CD0786BBA0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ACCEB4-7EF1-4005-A0FE-E4DE1815A404}"/>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334AFC88-E695-44D5-B516-13DA21EBAD7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A189FC3-69B7-4614-8FBA-5263B65AF54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3442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DA0C-FB1C-4397-AAA5-C93B43A210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DDA0B284-9105-4F13-9270-1CB2756FE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17D760-F65D-4828-8452-4A597B8B28CB}"/>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51E9F378-0F07-4BD9-B5AD-1916C4C1DE9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2E6DC64-3A40-424E-848A-6E5F1263CDCD}"/>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40364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F2F3-D231-4E50-85C1-18393F47827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479CDA5-0003-450D-A8E5-B4AA143C28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C847B8B-C359-4685-B681-D8A37207E2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0242E80-6AE4-4BF9-9E99-40A3C2C739E5}"/>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6" name="Footer Placeholder 5">
            <a:extLst>
              <a:ext uri="{FF2B5EF4-FFF2-40B4-BE49-F238E27FC236}">
                <a16:creationId xmlns:a16="http://schemas.microsoft.com/office/drawing/2014/main" id="{440CC5BF-A770-4199-BBD5-1D44DAD685E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34B10A3-4C3D-4ACD-BBCD-F17B11EEF50E}"/>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02154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ED08E-32D6-41A5-9584-46461A9F2AAD}"/>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88CF9A9-8E70-4FED-AF3D-88F0B53A41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4855B5-1817-4209-8372-E8C09A38C3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D82DFAB1-09C6-41E3-9B83-48F7D25F88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044F9D-2D19-4745-A982-E9FCA42531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5493A66E-EB54-4093-A639-776D83C5BC84}"/>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8" name="Footer Placeholder 7">
            <a:extLst>
              <a:ext uri="{FF2B5EF4-FFF2-40B4-BE49-F238E27FC236}">
                <a16:creationId xmlns:a16="http://schemas.microsoft.com/office/drawing/2014/main" id="{AF773D63-E218-4240-AD69-52FE57E4FCEF}"/>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FC6A552-B611-4560-B2CD-1A07462A2A78}"/>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359732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620C4-F0B3-4297-89F5-F5262715E60B}"/>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BBBD28DD-C8C9-44BA-B4D4-4618F7357E39}"/>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4" name="Footer Placeholder 3">
            <a:extLst>
              <a:ext uri="{FF2B5EF4-FFF2-40B4-BE49-F238E27FC236}">
                <a16:creationId xmlns:a16="http://schemas.microsoft.com/office/drawing/2014/main" id="{F688F246-369B-455C-8D50-38AE5091539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55BDA275-B299-47C8-80D3-C73CE53D62E2}"/>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84651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C2E471-E2E4-4F85-9582-53A96002BBD3}"/>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3" name="Footer Placeholder 2">
            <a:extLst>
              <a:ext uri="{FF2B5EF4-FFF2-40B4-BE49-F238E27FC236}">
                <a16:creationId xmlns:a16="http://schemas.microsoft.com/office/drawing/2014/main" id="{D3E6B4B6-4644-4267-9863-56B7A5C405AF}"/>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75094AAA-77A4-4904-815E-02D7F6155857}"/>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981745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A386-C9F9-4B44-AFCE-7E0D6C6A0C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5CB6F0B1-02E0-43F2-A86B-22ABE54706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FC0B7A32-A63E-46E4-A9DF-DE55E56F8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0E60EB-65C2-49FA-8824-5D209B2F54F6}"/>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6" name="Footer Placeholder 5">
            <a:extLst>
              <a:ext uri="{FF2B5EF4-FFF2-40B4-BE49-F238E27FC236}">
                <a16:creationId xmlns:a16="http://schemas.microsoft.com/office/drawing/2014/main" id="{2BCEA0E7-198F-4EFD-B8F8-4DB291320DB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ECA2C2C-590C-49F6-8F01-CE80E582FD3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83255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81B97-9462-44AB-ADD9-C88F9FC650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4A7A92E-45B7-4A29-B0A8-2A4174F17C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B09D047-1CF9-4304-BF8B-92C1BDC32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F1F31C-5493-45E9-BBC3-4CA699953908}"/>
              </a:ext>
            </a:extLst>
          </p:cNvPr>
          <p:cNvSpPr>
            <a:spLocks noGrp="1"/>
          </p:cNvSpPr>
          <p:nvPr>
            <p:ph type="dt" sz="half" idx="10"/>
          </p:nvPr>
        </p:nvSpPr>
        <p:spPr/>
        <p:txBody>
          <a:bodyPr/>
          <a:lstStyle/>
          <a:p>
            <a:fld id="{0DD545A5-9B78-4D16-88F9-8780B4AAD56F}" type="datetimeFigureOut">
              <a:rPr lang="en-IE" smtClean="0"/>
              <a:t>25/09/2020</a:t>
            </a:fld>
            <a:endParaRPr lang="en-IE"/>
          </a:p>
        </p:txBody>
      </p:sp>
      <p:sp>
        <p:nvSpPr>
          <p:cNvPr id="6" name="Footer Placeholder 5">
            <a:extLst>
              <a:ext uri="{FF2B5EF4-FFF2-40B4-BE49-F238E27FC236}">
                <a16:creationId xmlns:a16="http://schemas.microsoft.com/office/drawing/2014/main" id="{C4C1A692-4B05-4C1B-874F-CA7EA1623D5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8957BB6-9036-408F-86D5-7A3190B9E5A9}"/>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68585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91ADBE-3E8A-499F-B874-45B7D74714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A3ACAD4-2D92-4631-A9CB-ACF4FD7CC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C5AE01D-0BEE-4D90-BEA4-596A51F277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545A5-9B78-4D16-88F9-8780B4AAD56F}" type="datetimeFigureOut">
              <a:rPr lang="en-IE" smtClean="0"/>
              <a:t>25/09/2020</a:t>
            </a:fld>
            <a:endParaRPr lang="en-IE"/>
          </a:p>
        </p:txBody>
      </p:sp>
      <p:sp>
        <p:nvSpPr>
          <p:cNvPr id="5" name="Footer Placeholder 4">
            <a:extLst>
              <a:ext uri="{FF2B5EF4-FFF2-40B4-BE49-F238E27FC236}">
                <a16:creationId xmlns:a16="http://schemas.microsoft.com/office/drawing/2014/main" id="{FB1A3BEF-4100-49B0-9ABC-0DA38620D4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FE3E7B39-6660-4D52-A1C2-E78805EFB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FC052-D826-48C7-A2C1-4C9B3EBA351C}" type="slidenum">
              <a:rPr lang="en-IE" smtClean="0"/>
              <a:t>‹#›</a:t>
            </a:fld>
            <a:endParaRPr lang="en-IE"/>
          </a:p>
        </p:txBody>
      </p:sp>
    </p:spTree>
    <p:extLst>
      <p:ext uri="{BB962C8B-B14F-4D97-AF65-F5344CB8AC3E}">
        <p14:creationId xmlns:p14="http://schemas.microsoft.com/office/powerpoint/2010/main" val="105877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1.jp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125170" y="1830247"/>
            <a:ext cx="11629025" cy="3541826"/>
          </a:xfrm>
        </p:spPr>
        <p:txBody>
          <a:bodyPr>
            <a:normAutofit fontScale="90000"/>
          </a:bodyPr>
          <a:lstStyle/>
          <a:p>
            <a:br>
              <a:rPr lang="en-US" sz="1700" b="1" dirty="0"/>
            </a:br>
            <a:br>
              <a:rPr lang="en-US" sz="1700" b="1" dirty="0"/>
            </a:br>
            <a:br>
              <a:rPr lang="en-US" sz="1700" b="1" dirty="0"/>
            </a:br>
            <a:br>
              <a:rPr lang="en-US" sz="1700" b="1" dirty="0"/>
            </a:br>
            <a:r>
              <a:rPr lang="en-US" sz="1700" b="1" dirty="0"/>
              <a:t>Curriculum Links</a:t>
            </a:r>
            <a:br>
              <a:rPr lang="en-US" sz="1700" dirty="0"/>
            </a:br>
            <a:r>
              <a:rPr lang="en-US" sz="1700" b="1" dirty="0">
                <a:solidFill>
                  <a:srgbClr val="FF0000"/>
                </a:solidFill>
              </a:rPr>
              <a:t>SPHE - </a:t>
            </a:r>
            <a:r>
              <a:rPr lang="en-US" sz="1700" b="1" dirty="0"/>
              <a:t>Strand</a:t>
            </a:r>
            <a:r>
              <a:rPr lang="en-US" sz="1700" dirty="0"/>
              <a:t>: Myself </a:t>
            </a:r>
            <a:r>
              <a:rPr lang="en-US" sz="1700" b="1" dirty="0"/>
              <a:t>Strand Unit</a:t>
            </a:r>
            <a:r>
              <a:rPr lang="en-US" sz="1700" dirty="0"/>
              <a:t>: Taking Care of my Body</a:t>
            </a:r>
            <a:br>
              <a:rPr lang="en-US" sz="1700" dirty="0"/>
            </a:br>
            <a:r>
              <a:rPr lang="en-US" sz="1700" b="1" dirty="0">
                <a:solidFill>
                  <a:srgbClr val="FF0000"/>
                </a:solidFill>
              </a:rPr>
              <a:t>Mathematics - </a:t>
            </a:r>
            <a:r>
              <a:rPr lang="en-US" sz="1700" b="1" dirty="0"/>
              <a:t>Strand</a:t>
            </a:r>
            <a:r>
              <a:rPr lang="en-US" sz="1700" dirty="0"/>
              <a:t>: Early Mathematical Activities </a:t>
            </a:r>
            <a:r>
              <a:rPr lang="en-US" sz="1700" b="1" dirty="0"/>
              <a:t>Strand Unit</a:t>
            </a:r>
            <a:r>
              <a:rPr lang="en-US" sz="1700" dirty="0"/>
              <a:t>: Classifying</a:t>
            </a:r>
            <a:br>
              <a:rPr lang="en-US" sz="1700" dirty="0"/>
            </a:br>
            <a:br>
              <a:rPr lang="en-US" sz="1700" dirty="0"/>
            </a:br>
            <a:r>
              <a:rPr lang="en-US" sz="1700" b="1" dirty="0"/>
              <a:t>Learning Outcome:</a:t>
            </a:r>
            <a:br>
              <a:rPr lang="en-US" sz="1700" dirty="0"/>
            </a:br>
            <a:r>
              <a:rPr lang="en-US" sz="1700" dirty="0"/>
              <a:t>In this lesson pupils will identify &amp; </a:t>
            </a:r>
            <a:r>
              <a:rPr lang="en-US" sz="1700" dirty="0">
                <a:ea typeface="+mj-lt"/>
                <a:cs typeface="+mj-lt"/>
              </a:rPr>
              <a:t>distinguish </a:t>
            </a:r>
            <a:r>
              <a:rPr lang="en-US" sz="1700" dirty="0"/>
              <a:t>foods that you can eat every day and foods that you can eat only occasionally if you wish to. Pupils will become more familiar with the characteristics of balance in the diet through this activity. </a:t>
            </a:r>
            <a:br>
              <a:rPr lang="en-US" sz="1700" dirty="0"/>
            </a:br>
            <a:br>
              <a:rPr lang="en-US" sz="1700" dirty="0"/>
            </a:br>
            <a:r>
              <a:rPr lang="en-US" sz="1700" b="1" dirty="0"/>
              <a:t>Teaching Notes </a:t>
            </a:r>
            <a:br>
              <a:rPr lang="en-US" sz="1700" dirty="0"/>
            </a:br>
            <a:r>
              <a:rPr lang="en-US" sz="1700" dirty="0"/>
              <a:t>Pupils will be familiar with the food groups and recommended portions from the food group presentation. This lesson will work well as a follow-on activity. </a:t>
            </a:r>
            <a:br>
              <a:rPr lang="en-US" sz="1700" dirty="0"/>
            </a:br>
            <a:br>
              <a:rPr lang="en-US" sz="1700" dirty="0"/>
            </a:br>
            <a:r>
              <a:rPr lang="en-US" sz="1700" b="1" dirty="0"/>
              <a:t>Mindful consideration</a:t>
            </a:r>
            <a:br>
              <a:rPr lang="en-US" sz="1700" dirty="0"/>
            </a:br>
            <a:r>
              <a:rPr lang="en-US" sz="1700" dirty="0"/>
              <a:t>In line with best practice and to encourage healthy eating habits we recommend moving away from using good/bad when discussing food. We also recommend against using the word treat. Using the word treat can make a food more desirable to children. We do not want to </a:t>
            </a:r>
            <a:r>
              <a:rPr lang="en-US" sz="1700" dirty="0" err="1"/>
              <a:t>demonise</a:t>
            </a:r>
            <a:r>
              <a:rPr lang="en-US" sz="1700" dirty="0"/>
              <a:t> or elevate any foods through our choice of language.</a:t>
            </a:r>
            <a:br>
              <a:rPr lang="en-US" sz="1700" dirty="0"/>
            </a:br>
            <a:br>
              <a:rPr lang="en-US" sz="1700" dirty="0"/>
            </a:br>
            <a:r>
              <a:rPr lang="en-US" sz="1700" dirty="0"/>
              <a:t>When discussing food we recommend using ‘foods we should eat every day’ and ‘ foods we eat less often if we wish to’ or ‘foods we eat occasionally’. </a:t>
            </a:r>
            <a:br>
              <a:rPr lang="en-US" sz="1700" dirty="0"/>
            </a:br>
            <a:br>
              <a:rPr lang="en-US" sz="1700" dirty="0"/>
            </a:br>
            <a:r>
              <a:rPr lang="en-US" sz="1700" dirty="0"/>
              <a:t>Foods we eat every day include fruit &amp; vegetables, low fat milk/cheese, wholegrain bread, pasta, rice, beans, peas, white meat e.g. chicken and turkey.  </a:t>
            </a:r>
            <a:br>
              <a:rPr lang="en-US" sz="1700" dirty="0"/>
            </a:br>
            <a:r>
              <a:rPr lang="en-US" sz="1700" dirty="0"/>
              <a:t>Foods we eat less often if we wish to include food at the top of the food pyramid that is high in fat, salt and sugar such as chocolate, fizzy drinks, sweets, pizza, crisps. </a:t>
            </a:r>
            <a:br>
              <a:rPr lang="en-US" sz="1700" dirty="0"/>
            </a:br>
            <a:br>
              <a:rPr lang="en-US" sz="1700" dirty="0"/>
            </a:br>
            <a:r>
              <a:rPr lang="en-US" sz="1700" dirty="0"/>
              <a:t>We recommend focusing food discussion in this way as opening it up to ‘food I like’ or ‘your </a:t>
            </a:r>
            <a:r>
              <a:rPr lang="en-US" sz="1700" dirty="0" err="1"/>
              <a:t>favourite</a:t>
            </a:r>
            <a:r>
              <a:rPr lang="en-US" sz="1700" dirty="0"/>
              <a:t> food’ without boundaries can result in discussion on foods from the top of the food pyramid.</a:t>
            </a:r>
            <a:br>
              <a:rPr lang="en-US" sz="1700" dirty="0"/>
            </a:br>
            <a:br>
              <a:rPr lang="en-US" sz="1300" dirty="0"/>
            </a:br>
            <a:endParaRPr lang="en-IE" sz="14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44496" y="-150857"/>
            <a:ext cx="3009404" cy="1394885"/>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150857"/>
            <a:ext cx="12192000" cy="7008857"/>
          </a:xfrm>
          <a:custGeom>
            <a:avLst/>
            <a:gdLst>
              <a:gd name="connsiteX0" fmla="*/ 0 w 12192000"/>
              <a:gd name="connsiteY0" fmla="*/ 0 h 7008857"/>
              <a:gd name="connsiteX1" fmla="*/ 555413 w 12192000"/>
              <a:gd name="connsiteY1" fmla="*/ 0 h 7008857"/>
              <a:gd name="connsiteX2" fmla="*/ 866987 w 12192000"/>
              <a:gd name="connsiteY2" fmla="*/ 0 h 7008857"/>
              <a:gd name="connsiteX3" fmla="*/ 1788160 w 12192000"/>
              <a:gd name="connsiteY3" fmla="*/ 0 h 7008857"/>
              <a:gd name="connsiteX4" fmla="*/ 2343573 w 12192000"/>
              <a:gd name="connsiteY4" fmla="*/ 0 h 7008857"/>
              <a:gd name="connsiteX5" fmla="*/ 2898987 w 12192000"/>
              <a:gd name="connsiteY5" fmla="*/ 0 h 7008857"/>
              <a:gd name="connsiteX6" fmla="*/ 3820160 w 12192000"/>
              <a:gd name="connsiteY6" fmla="*/ 0 h 7008857"/>
              <a:gd name="connsiteX7" fmla="*/ 4253653 w 12192000"/>
              <a:gd name="connsiteY7" fmla="*/ 0 h 7008857"/>
              <a:gd name="connsiteX8" fmla="*/ 5174827 w 12192000"/>
              <a:gd name="connsiteY8" fmla="*/ 0 h 7008857"/>
              <a:gd name="connsiteX9" fmla="*/ 6096000 w 12192000"/>
              <a:gd name="connsiteY9" fmla="*/ 0 h 7008857"/>
              <a:gd name="connsiteX10" fmla="*/ 6773333 w 12192000"/>
              <a:gd name="connsiteY10" fmla="*/ 0 h 7008857"/>
              <a:gd name="connsiteX11" fmla="*/ 7694507 w 12192000"/>
              <a:gd name="connsiteY11" fmla="*/ 0 h 7008857"/>
              <a:gd name="connsiteX12" fmla="*/ 8249920 w 12192000"/>
              <a:gd name="connsiteY12" fmla="*/ 0 h 7008857"/>
              <a:gd name="connsiteX13" fmla="*/ 8805333 w 12192000"/>
              <a:gd name="connsiteY13" fmla="*/ 0 h 7008857"/>
              <a:gd name="connsiteX14" fmla="*/ 9604587 w 12192000"/>
              <a:gd name="connsiteY14" fmla="*/ 0 h 7008857"/>
              <a:gd name="connsiteX15" fmla="*/ 10160000 w 12192000"/>
              <a:gd name="connsiteY15" fmla="*/ 0 h 7008857"/>
              <a:gd name="connsiteX16" fmla="*/ 11081173 w 12192000"/>
              <a:gd name="connsiteY16" fmla="*/ 0 h 7008857"/>
              <a:gd name="connsiteX17" fmla="*/ 12192000 w 12192000"/>
              <a:gd name="connsiteY17" fmla="*/ 0 h 7008857"/>
              <a:gd name="connsiteX18" fmla="*/ 12192000 w 12192000"/>
              <a:gd name="connsiteY18" fmla="*/ 637169 h 7008857"/>
              <a:gd name="connsiteX19" fmla="*/ 12192000 w 12192000"/>
              <a:gd name="connsiteY19" fmla="*/ 1344426 h 7008857"/>
              <a:gd name="connsiteX20" fmla="*/ 12192000 w 12192000"/>
              <a:gd name="connsiteY20" fmla="*/ 1771329 h 7008857"/>
              <a:gd name="connsiteX21" fmla="*/ 12192000 w 12192000"/>
              <a:gd name="connsiteY21" fmla="*/ 2268321 h 7008857"/>
              <a:gd name="connsiteX22" fmla="*/ 12192000 w 12192000"/>
              <a:gd name="connsiteY22" fmla="*/ 2975578 h 7008857"/>
              <a:gd name="connsiteX23" fmla="*/ 12192000 w 12192000"/>
              <a:gd name="connsiteY23" fmla="*/ 3542659 h 7008857"/>
              <a:gd name="connsiteX24" fmla="*/ 12192000 w 12192000"/>
              <a:gd name="connsiteY24" fmla="*/ 4039650 h 7008857"/>
              <a:gd name="connsiteX25" fmla="*/ 12192000 w 12192000"/>
              <a:gd name="connsiteY25" fmla="*/ 4746908 h 7008857"/>
              <a:gd name="connsiteX26" fmla="*/ 12192000 w 12192000"/>
              <a:gd name="connsiteY26" fmla="*/ 5384077 h 7008857"/>
              <a:gd name="connsiteX27" fmla="*/ 12192000 w 12192000"/>
              <a:gd name="connsiteY27" fmla="*/ 6021245 h 7008857"/>
              <a:gd name="connsiteX28" fmla="*/ 12192000 w 12192000"/>
              <a:gd name="connsiteY28" fmla="*/ 7008857 h 7008857"/>
              <a:gd name="connsiteX29" fmla="*/ 11392747 w 12192000"/>
              <a:gd name="connsiteY29" fmla="*/ 7008857 h 7008857"/>
              <a:gd name="connsiteX30" fmla="*/ 10959253 w 12192000"/>
              <a:gd name="connsiteY30" fmla="*/ 7008857 h 7008857"/>
              <a:gd name="connsiteX31" fmla="*/ 10160000 w 12192000"/>
              <a:gd name="connsiteY31" fmla="*/ 7008857 h 7008857"/>
              <a:gd name="connsiteX32" fmla="*/ 9848427 w 12192000"/>
              <a:gd name="connsiteY32" fmla="*/ 7008857 h 7008857"/>
              <a:gd name="connsiteX33" fmla="*/ 9049173 w 12192000"/>
              <a:gd name="connsiteY33" fmla="*/ 7008857 h 7008857"/>
              <a:gd name="connsiteX34" fmla="*/ 8615680 w 12192000"/>
              <a:gd name="connsiteY34" fmla="*/ 7008857 h 7008857"/>
              <a:gd name="connsiteX35" fmla="*/ 8304107 w 12192000"/>
              <a:gd name="connsiteY35" fmla="*/ 7008857 h 7008857"/>
              <a:gd name="connsiteX36" fmla="*/ 7870613 w 12192000"/>
              <a:gd name="connsiteY36" fmla="*/ 7008857 h 7008857"/>
              <a:gd name="connsiteX37" fmla="*/ 7071360 w 12192000"/>
              <a:gd name="connsiteY37" fmla="*/ 7008857 h 7008857"/>
              <a:gd name="connsiteX38" fmla="*/ 6637867 w 12192000"/>
              <a:gd name="connsiteY38" fmla="*/ 7008857 h 7008857"/>
              <a:gd name="connsiteX39" fmla="*/ 6326293 w 12192000"/>
              <a:gd name="connsiteY39" fmla="*/ 7008857 h 7008857"/>
              <a:gd name="connsiteX40" fmla="*/ 5892800 w 12192000"/>
              <a:gd name="connsiteY40" fmla="*/ 7008857 h 7008857"/>
              <a:gd name="connsiteX41" fmla="*/ 5337387 w 12192000"/>
              <a:gd name="connsiteY41" fmla="*/ 7008857 h 7008857"/>
              <a:gd name="connsiteX42" fmla="*/ 4660053 w 12192000"/>
              <a:gd name="connsiteY42" fmla="*/ 7008857 h 7008857"/>
              <a:gd name="connsiteX43" fmla="*/ 4226560 w 12192000"/>
              <a:gd name="connsiteY43" fmla="*/ 7008857 h 7008857"/>
              <a:gd name="connsiteX44" fmla="*/ 3305387 w 12192000"/>
              <a:gd name="connsiteY44" fmla="*/ 7008857 h 7008857"/>
              <a:gd name="connsiteX45" fmla="*/ 2628053 w 12192000"/>
              <a:gd name="connsiteY45" fmla="*/ 7008857 h 7008857"/>
              <a:gd name="connsiteX46" fmla="*/ 1706880 w 12192000"/>
              <a:gd name="connsiteY46" fmla="*/ 7008857 h 7008857"/>
              <a:gd name="connsiteX47" fmla="*/ 907627 w 12192000"/>
              <a:gd name="connsiteY47" fmla="*/ 7008857 h 7008857"/>
              <a:gd name="connsiteX48" fmla="*/ 0 w 12192000"/>
              <a:gd name="connsiteY48" fmla="*/ 7008857 h 7008857"/>
              <a:gd name="connsiteX49" fmla="*/ 0 w 12192000"/>
              <a:gd name="connsiteY49" fmla="*/ 6301600 h 7008857"/>
              <a:gd name="connsiteX50" fmla="*/ 0 w 12192000"/>
              <a:gd name="connsiteY50" fmla="*/ 5594342 h 7008857"/>
              <a:gd name="connsiteX51" fmla="*/ 0 w 12192000"/>
              <a:gd name="connsiteY51" fmla="*/ 4957173 h 7008857"/>
              <a:gd name="connsiteX52" fmla="*/ 0 w 12192000"/>
              <a:gd name="connsiteY52" fmla="*/ 4179827 h 7008857"/>
              <a:gd name="connsiteX53" fmla="*/ 0 w 12192000"/>
              <a:gd name="connsiteY53" fmla="*/ 3402481 h 7008857"/>
              <a:gd name="connsiteX54" fmla="*/ 0 w 12192000"/>
              <a:gd name="connsiteY54" fmla="*/ 2695224 h 7008857"/>
              <a:gd name="connsiteX55" fmla="*/ 0 w 12192000"/>
              <a:gd name="connsiteY55" fmla="*/ 1987967 h 7008857"/>
              <a:gd name="connsiteX56" fmla="*/ 0 w 12192000"/>
              <a:gd name="connsiteY56" fmla="*/ 1280709 h 7008857"/>
              <a:gd name="connsiteX57" fmla="*/ 0 w 12192000"/>
              <a:gd name="connsiteY57" fmla="*/ 783718 h 7008857"/>
              <a:gd name="connsiteX58" fmla="*/ 0 w 12192000"/>
              <a:gd name="connsiteY58" fmla="*/ 0 h 700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7008857"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00058" y="139150"/>
                  <a:pt x="12180356" y="339125"/>
                  <a:pt x="12192000" y="637169"/>
                </a:cubicBezTo>
                <a:cubicBezTo>
                  <a:pt x="12203644" y="935213"/>
                  <a:pt x="12161479" y="1050043"/>
                  <a:pt x="12192000" y="1344426"/>
                </a:cubicBezTo>
                <a:cubicBezTo>
                  <a:pt x="12222521" y="1638809"/>
                  <a:pt x="12186060" y="1639202"/>
                  <a:pt x="12192000" y="1771329"/>
                </a:cubicBezTo>
                <a:cubicBezTo>
                  <a:pt x="12197940" y="1903456"/>
                  <a:pt x="12191486" y="2091096"/>
                  <a:pt x="12192000" y="2268321"/>
                </a:cubicBezTo>
                <a:cubicBezTo>
                  <a:pt x="12192514" y="2445546"/>
                  <a:pt x="12186425" y="2806907"/>
                  <a:pt x="12192000" y="2975578"/>
                </a:cubicBezTo>
                <a:cubicBezTo>
                  <a:pt x="12197575" y="3144249"/>
                  <a:pt x="12219451" y="3412155"/>
                  <a:pt x="12192000" y="3542659"/>
                </a:cubicBezTo>
                <a:cubicBezTo>
                  <a:pt x="12164549" y="3673163"/>
                  <a:pt x="12189648" y="3882689"/>
                  <a:pt x="12192000" y="4039650"/>
                </a:cubicBezTo>
                <a:cubicBezTo>
                  <a:pt x="12194352" y="4196611"/>
                  <a:pt x="12209180" y="4568511"/>
                  <a:pt x="12192000" y="4746908"/>
                </a:cubicBezTo>
                <a:cubicBezTo>
                  <a:pt x="12174820" y="4925305"/>
                  <a:pt x="12199597" y="5149037"/>
                  <a:pt x="12192000" y="5384077"/>
                </a:cubicBezTo>
                <a:cubicBezTo>
                  <a:pt x="12184403" y="5619117"/>
                  <a:pt x="12165235" y="5818898"/>
                  <a:pt x="12192000" y="6021245"/>
                </a:cubicBezTo>
                <a:cubicBezTo>
                  <a:pt x="12218765" y="6223592"/>
                  <a:pt x="12158605" y="6515285"/>
                  <a:pt x="12192000" y="7008857"/>
                </a:cubicBezTo>
                <a:cubicBezTo>
                  <a:pt x="12031838" y="7039975"/>
                  <a:pt x="11616865" y="7000476"/>
                  <a:pt x="11392747" y="7008857"/>
                </a:cubicBezTo>
                <a:cubicBezTo>
                  <a:pt x="11168629" y="7017238"/>
                  <a:pt x="11076929" y="7023250"/>
                  <a:pt x="10959253" y="7008857"/>
                </a:cubicBezTo>
                <a:cubicBezTo>
                  <a:pt x="10841577" y="6994464"/>
                  <a:pt x="10458088" y="7038704"/>
                  <a:pt x="10160000" y="7008857"/>
                </a:cubicBezTo>
                <a:cubicBezTo>
                  <a:pt x="9861912" y="6979010"/>
                  <a:pt x="9944079" y="6997207"/>
                  <a:pt x="9848427" y="7008857"/>
                </a:cubicBezTo>
                <a:cubicBezTo>
                  <a:pt x="9752775" y="7020507"/>
                  <a:pt x="9432621" y="7010134"/>
                  <a:pt x="9049173" y="7008857"/>
                </a:cubicBezTo>
                <a:cubicBezTo>
                  <a:pt x="8665725" y="7007580"/>
                  <a:pt x="8789180" y="7015398"/>
                  <a:pt x="8615680" y="7008857"/>
                </a:cubicBezTo>
                <a:cubicBezTo>
                  <a:pt x="8442180" y="7002316"/>
                  <a:pt x="8411921" y="7017453"/>
                  <a:pt x="8304107" y="7008857"/>
                </a:cubicBezTo>
                <a:cubicBezTo>
                  <a:pt x="8196293" y="7000261"/>
                  <a:pt x="8031739" y="7010014"/>
                  <a:pt x="7870613" y="7008857"/>
                </a:cubicBezTo>
                <a:cubicBezTo>
                  <a:pt x="7709487" y="7007700"/>
                  <a:pt x="7256519" y="7016378"/>
                  <a:pt x="7071360" y="7008857"/>
                </a:cubicBezTo>
                <a:cubicBezTo>
                  <a:pt x="6886201" y="7001336"/>
                  <a:pt x="6825934" y="7002066"/>
                  <a:pt x="6637867" y="7008857"/>
                </a:cubicBezTo>
                <a:cubicBezTo>
                  <a:pt x="6449800" y="7015648"/>
                  <a:pt x="6447559" y="7013434"/>
                  <a:pt x="6326293" y="7008857"/>
                </a:cubicBezTo>
                <a:cubicBezTo>
                  <a:pt x="6205027" y="7004280"/>
                  <a:pt x="6042845" y="6997176"/>
                  <a:pt x="5892800" y="7008857"/>
                </a:cubicBezTo>
                <a:cubicBezTo>
                  <a:pt x="5742755" y="7020538"/>
                  <a:pt x="5564742" y="7016177"/>
                  <a:pt x="5337387" y="7008857"/>
                </a:cubicBezTo>
                <a:cubicBezTo>
                  <a:pt x="5110032" y="7001537"/>
                  <a:pt x="4978184" y="7013771"/>
                  <a:pt x="4660053" y="7008857"/>
                </a:cubicBezTo>
                <a:cubicBezTo>
                  <a:pt x="4341922" y="7003943"/>
                  <a:pt x="4397733" y="6991935"/>
                  <a:pt x="4226560" y="7008857"/>
                </a:cubicBezTo>
                <a:cubicBezTo>
                  <a:pt x="4055387" y="7025779"/>
                  <a:pt x="3582636" y="7005731"/>
                  <a:pt x="3305387" y="7008857"/>
                </a:cubicBezTo>
                <a:cubicBezTo>
                  <a:pt x="3028138" y="7011983"/>
                  <a:pt x="2917004" y="6983556"/>
                  <a:pt x="2628053" y="7008857"/>
                </a:cubicBezTo>
                <a:cubicBezTo>
                  <a:pt x="2339102" y="7034158"/>
                  <a:pt x="2138783" y="7033544"/>
                  <a:pt x="1706880" y="7008857"/>
                </a:cubicBezTo>
                <a:cubicBezTo>
                  <a:pt x="1274977" y="6984170"/>
                  <a:pt x="1279169" y="7042712"/>
                  <a:pt x="907627" y="7008857"/>
                </a:cubicBezTo>
                <a:cubicBezTo>
                  <a:pt x="536085" y="6975002"/>
                  <a:pt x="453758" y="7049889"/>
                  <a:pt x="0" y="7008857"/>
                </a:cubicBezTo>
                <a:cubicBezTo>
                  <a:pt x="-19969" y="6843657"/>
                  <a:pt x="22665" y="6471058"/>
                  <a:pt x="0" y="6301600"/>
                </a:cubicBezTo>
                <a:cubicBezTo>
                  <a:pt x="-22665" y="6132142"/>
                  <a:pt x="-29109" y="5744932"/>
                  <a:pt x="0" y="5594342"/>
                </a:cubicBezTo>
                <a:cubicBezTo>
                  <a:pt x="29109" y="5443752"/>
                  <a:pt x="28647" y="5236440"/>
                  <a:pt x="0" y="4957173"/>
                </a:cubicBezTo>
                <a:cubicBezTo>
                  <a:pt x="-28647" y="4677906"/>
                  <a:pt x="-35658" y="4439545"/>
                  <a:pt x="0" y="4179827"/>
                </a:cubicBezTo>
                <a:cubicBezTo>
                  <a:pt x="35658" y="3920109"/>
                  <a:pt x="-2997" y="3634114"/>
                  <a:pt x="0" y="3402481"/>
                </a:cubicBezTo>
                <a:cubicBezTo>
                  <a:pt x="2997" y="3170848"/>
                  <a:pt x="-31207" y="2936209"/>
                  <a:pt x="0" y="2695224"/>
                </a:cubicBezTo>
                <a:cubicBezTo>
                  <a:pt x="31207" y="2454239"/>
                  <a:pt x="23513" y="2257588"/>
                  <a:pt x="0" y="1987967"/>
                </a:cubicBezTo>
                <a:cubicBezTo>
                  <a:pt x="-23513" y="1718346"/>
                  <a:pt x="-12685" y="1552566"/>
                  <a:pt x="0" y="1280709"/>
                </a:cubicBezTo>
                <a:cubicBezTo>
                  <a:pt x="12685" y="1008852"/>
                  <a:pt x="-19477" y="972672"/>
                  <a:pt x="0" y="783718"/>
                </a:cubicBezTo>
                <a:cubicBezTo>
                  <a:pt x="19477" y="594764"/>
                  <a:pt x="35738" y="333620"/>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Title 19">
            <a:extLst>
              <a:ext uri="{FF2B5EF4-FFF2-40B4-BE49-F238E27FC236}">
                <a16:creationId xmlns:a16="http://schemas.microsoft.com/office/drawing/2014/main" id="{E204D708-07FB-44E7-A489-B9F83E9970DF}"/>
              </a:ext>
            </a:extLst>
          </p:cNvPr>
          <p:cNvSpPr txBox="1">
            <a:spLocks/>
          </p:cNvSpPr>
          <p:nvPr/>
        </p:nvSpPr>
        <p:spPr>
          <a:xfrm>
            <a:off x="3154017" y="274216"/>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Every Day Foods</a:t>
            </a:r>
            <a:endParaRPr lang="en-IE" sz="3600" b="1" dirty="0">
              <a:solidFill>
                <a:srgbClr val="FF0000"/>
              </a:solidFill>
            </a:endParaRPr>
          </a:p>
        </p:txBody>
      </p:sp>
    </p:spTree>
    <p:extLst>
      <p:ext uri="{BB962C8B-B14F-4D97-AF65-F5344CB8AC3E}">
        <p14:creationId xmlns:p14="http://schemas.microsoft.com/office/powerpoint/2010/main" val="104263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238538" y="2203766"/>
            <a:ext cx="11476383" cy="4654234"/>
          </a:xfrm>
        </p:spPr>
        <p:txBody>
          <a:bodyPr>
            <a:normAutofit fontScale="90000"/>
          </a:bodyPr>
          <a:lstStyle/>
          <a:p>
            <a:r>
              <a:rPr lang="en-US" sz="2200" b="1" dirty="0"/>
              <a:t>How to use this slide show</a:t>
            </a:r>
            <a:br>
              <a:rPr lang="en-US" sz="1800" b="1" dirty="0"/>
            </a:br>
            <a:br>
              <a:rPr lang="en-US" sz="1800" b="1" dirty="0"/>
            </a:br>
            <a:r>
              <a:rPr lang="en-US" sz="1800" b="1" dirty="0"/>
              <a:t>1. </a:t>
            </a:r>
            <a:r>
              <a:rPr kumimoji="0" lang="en-GB" sz="1800" b="0" i="0" u="none" strike="noStrike" kern="1200" cap="none" spc="0" normalizeH="0" baseline="0" noProof="0" dirty="0">
                <a:ln>
                  <a:noFill/>
                </a:ln>
                <a:solidFill>
                  <a:srgbClr val="FF0000"/>
                </a:solidFill>
                <a:effectLst/>
                <a:uLnTx/>
                <a:uFillTx/>
                <a:latin typeface="Calibri Light" panose="020F0302020204030204"/>
                <a:ea typeface="+mj-ea"/>
                <a:cs typeface="+mj-cs"/>
              </a:rPr>
              <a:t>Select ‘Start slideshow from beginning’ (or press F5 key). </a:t>
            </a:r>
            <a:br>
              <a:rPr kumimoji="0" lang="en-GB" sz="1800" b="0" i="0" u="none" strike="noStrike" kern="1200" cap="none" spc="0" normalizeH="0" baseline="0" noProof="0" dirty="0">
                <a:ln>
                  <a:noFill/>
                </a:ln>
                <a:solidFill>
                  <a:prstClr val="black"/>
                </a:solidFill>
                <a:effectLst/>
                <a:uLnTx/>
                <a:uFillTx/>
                <a:latin typeface="Calibri Light" panose="020F0302020204030204"/>
                <a:ea typeface="+mj-ea"/>
                <a:cs typeface="+mj-cs"/>
              </a:rPr>
            </a:br>
            <a:br>
              <a:rPr kumimoji="0" lang="en-GB" sz="18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lang="en-US" sz="1800" dirty="0"/>
              <a:t>You will see pictures of food. Ask the pupils to </a:t>
            </a:r>
            <a:r>
              <a:rPr lang="en-US" sz="1800" dirty="0" err="1"/>
              <a:t>categorise</a:t>
            </a:r>
            <a:r>
              <a:rPr lang="en-US" sz="1800" dirty="0"/>
              <a:t> the food. When you click on the picture it will sort itself into the 	correct category. </a:t>
            </a:r>
            <a:br>
              <a:rPr lang="en-US" sz="1800" dirty="0"/>
            </a:br>
            <a:br>
              <a:rPr lang="en-US" sz="1800" dirty="0"/>
            </a:br>
            <a:r>
              <a:rPr lang="en-US" sz="1800" dirty="0"/>
              <a:t>*</a:t>
            </a:r>
            <a:r>
              <a:rPr lang="en-US" sz="1800" b="1" dirty="0">
                <a:solidFill>
                  <a:srgbClr val="FF0000"/>
                </a:solidFill>
              </a:rPr>
              <a:t>Please note if you click anywhere else on the page it will skip forward to the next slide</a:t>
            </a:r>
            <a:r>
              <a:rPr lang="en-US" sz="1800" dirty="0"/>
              <a:t>. If this happens just press back to the slide you missed. You can do this by pressing the up arrow on your keyboard.</a:t>
            </a:r>
            <a:br>
              <a:rPr lang="en-US" sz="1800" dirty="0"/>
            </a:br>
            <a:br>
              <a:rPr lang="en-US" sz="1800" dirty="0"/>
            </a:br>
            <a:r>
              <a:rPr lang="en-US" sz="1800" b="1" dirty="0"/>
              <a:t>2. </a:t>
            </a:r>
            <a:r>
              <a:rPr lang="en-US" sz="1800" dirty="0"/>
              <a:t>Click on the white space to move onto the next slide or press the down arrow.</a:t>
            </a:r>
            <a:br>
              <a:rPr lang="en-US" sz="1800" dirty="0"/>
            </a:br>
            <a:br>
              <a:rPr lang="en-US" sz="1800" dirty="0"/>
            </a:br>
            <a:r>
              <a:rPr lang="en-US" sz="1800" b="1" dirty="0"/>
              <a:t>3. </a:t>
            </a:r>
            <a:r>
              <a:rPr lang="en-US" sz="1800" dirty="0"/>
              <a:t>Test it out yourself before you try it with the class to get used to the format. </a:t>
            </a:r>
            <a:br>
              <a:rPr lang="en-US" sz="1800" dirty="0"/>
            </a:br>
            <a:br>
              <a:rPr lang="en-US" sz="1800" dirty="0"/>
            </a:br>
            <a:r>
              <a:rPr lang="en-IE" sz="2000" b="1" dirty="0">
                <a:solidFill>
                  <a:srgbClr val="201F1E"/>
                </a:solidFill>
                <a:effectLst/>
                <a:ea typeface="Times New Roman" panose="02020603050405020304" pitchFamily="18" charset="0"/>
              </a:rPr>
              <a:t>Activity</a:t>
            </a:r>
            <a:r>
              <a:rPr lang="en-IE" sz="1800" dirty="0">
                <a:solidFill>
                  <a:srgbClr val="201F1E"/>
                </a:solidFill>
                <a:effectLst/>
                <a:ea typeface="Times New Roman" panose="02020603050405020304" pitchFamily="18" charset="0"/>
              </a:rPr>
              <a:t> </a:t>
            </a:r>
            <a:br>
              <a:rPr lang="en-IE" sz="1800" dirty="0">
                <a:solidFill>
                  <a:srgbClr val="201F1E"/>
                </a:solidFill>
                <a:effectLst/>
                <a:ea typeface="Times New Roman" panose="02020603050405020304" pitchFamily="18" charset="0"/>
              </a:rPr>
            </a:br>
            <a:br>
              <a:rPr lang="en-IE" sz="1800" dirty="0">
                <a:effectLst/>
                <a:ea typeface="Times New Roman" panose="02020603050405020304" pitchFamily="18" charset="0"/>
              </a:rPr>
            </a:br>
            <a:r>
              <a:rPr lang="en-IE" sz="1800" dirty="0">
                <a:solidFill>
                  <a:srgbClr val="201F1E"/>
                </a:solidFill>
                <a:effectLst/>
                <a:ea typeface="Times New Roman" panose="02020603050405020304" pitchFamily="18" charset="0"/>
              </a:rPr>
              <a:t>Bizzy needs a helping hand sorting his plates into food he eats every day and foods he can eat occasionally, if he wishes to. Emphasise to pupils the plate on the left-hand side is bigger because children need lots of these foods to keep our hearts happy and for our growth. The items on the right are not need as part of a healthy balanced diet but if we wish we can have them occasionally. </a:t>
            </a:r>
            <a:r>
              <a:rPr lang="en-US" sz="1800" dirty="0"/>
              <a:t>Place an emphasis on foods pupils are used to having everyday in their lunchbox.</a:t>
            </a:r>
            <a:br>
              <a:rPr lang="en-US" sz="1800" dirty="0"/>
            </a:br>
            <a:br>
              <a:rPr lang="en-US" sz="1800" dirty="0">
                <a:latin typeface="Calibri Light (Headings)"/>
              </a:rPr>
            </a:br>
            <a:r>
              <a:rPr lang="en-US" sz="1800" dirty="0">
                <a:latin typeface="Calibri Light (Headings)"/>
              </a:rPr>
              <a:t>You could extend this lesson to look at other foods, calling out foods and writing in boxes on the whiteboard or blackboard. </a:t>
            </a:r>
            <a:br>
              <a:rPr lang="en-US" sz="1800" dirty="0">
                <a:latin typeface="Calibri Light (Headings)"/>
              </a:rPr>
            </a:br>
            <a:br>
              <a:rPr lang="en-IE" sz="1600" dirty="0">
                <a:solidFill>
                  <a:srgbClr val="201F1E"/>
                </a:solidFill>
                <a:effectLst/>
                <a:latin typeface="Calibri Light (Headings)"/>
                <a:ea typeface="Times New Roman" panose="02020603050405020304" pitchFamily="18" charset="0"/>
              </a:rPr>
            </a:br>
            <a:br>
              <a:rPr lang="en-IE" sz="1600" dirty="0">
                <a:solidFill>
                  <a:srgbClr val="201F1E"/>
                </a:solidFill>
                <a:effectLst/>
                <a:ea typeface="Times New Roman" panose="02020603050405020304" pitchFamily="18" charset="0"/>
              </a:rPr>
            </a:br>
            <a:br>
              <a:rPr lang="en-US" sz="1600" dirty="0"/>
            </a:br>
            <a:br>
              <a:rPr lang="en-US" sz="1400" dirty="0"/>
            </a:br>
            <a:br>
              <a:rPr lang="en-US" sz="1400" dirty="0"/>
            </a:br>
            <a:endParaRPr lang="en-IE" sz="14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0"/>
            <a:ext cx="3154017" cy="1461629"/>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Title 19">
            <a:extLst>
              <a:ext uri="{FF2B5EF4-FFF2-40B4-BE49-F238E27FC236}">
                <a16:creationId xmlns:a16="http://schemas.microsoft.com/office/drawing/2014/main" id="{E204D708-07FB-44E7-A489-B9F83E9970DF}"/>
              </a:ext>
            </a:extLst>
          </p:cNvPr>
          <p:cNvSpPr txBox="1">
            <a:spLocks/>
          </p:cNvSpPr>
          <p:nvPr/>
        </p:nvSpPr>
        <p:spPr>
          <a:xfrm>
            <a:off x="3154017" y="300048"/>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Every Day Foods</a:t>
            </a:r>
            <a:endParaRPr lang="en-IE" sz="3600" b="1" dirty="0">
              <a:solidFill>
                <a:srgbClr val="FF0000"/>
              </a:solidFill>
            </a:endParaRPr>
          </a:p>
        </p:txBody>
      </p:sp>
    </p:spTree>
    <p:extLst>
      <p:ext uri="{BB962C8B-B14F-4D97-AF65-F5344CB8AC3E}">
        <p14:creationId xmlns:p14="http://schemas.microsoft.com/office/powerpoint/2010/main" val="323296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273129" y="377154"/>
            <a:ext cx="7780866" cy="1325563"/>
          </a:xfrm>
        </p:spPr>
        <p:txBody>
          <a:bodyPr>
            <a:normAutofit/>
          </a:bodyPr>
          <a:lstStyle/>
          <a:p>
            <a:pPr algn="ctr"/>
            <a:r>
              <a:rPr lang="en-US" sz="2800" dirty="0"/>
              <a:t>Sort these foods into foods you eat ‘every day’ and food that you can eat ‘occasionally’ if you wish to. Click on the food to see if you are correct.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1" y="-55562"/>
            <a:ext cx="3401520" cy="1576326"/>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1" name="Picture 30">
            <a:extLst>
              <a:ext uri="{FF2B5EF4-FFF2-40B4-BE49-F238E27FC236}">
                <a16:creationId xmlns:a16="http://schemas.microsoft.com/office/drawing/2014/main" id="{0B7CAFAD-28DD-40EA-8A43-A8010EFD40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21858" y="1962399"/>
            <a:ext cx="1080340" cy="1222025"/>
          </a:xfrm>
          <a:prstGeom prst="rect">
            <a:avLst/>
          </a:prstGeom>
        </p:spPr>
      </p:pic>
      <p:pic>
        <p:nvPicPr>
          <p:cNvPr id="38" name="Picture 37">
            <a:extLst>
              <a:ext uri="{FF2B5EF4-FFF2-40B4-BE49-F238E27FC236}">
                <a16:creationId xmlns:a16="http://schemas.microsoft.com/office/drawing/2014/main" id="{71AF2424-CE4A-49FB-93F7-011FB7F617B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246029" y="2616090"/>
            <a:ext cx="1204121" cy="1230643"/>
          </a:xfrm>
          <a:prstGeom prst="rect">
            <a:avLst/>
          </a:prstGeom>
        </p:spPr>
      </p:pic>
      <p:sp>
        <p:nvSpPr>
          <p:cNvPr id="2" name="TextBox 1">
            <a:extLst>
              <a:ext uri="{FF2B5EF4-FFF2-40B4-BE49-F238E27FC236}">
                <a16:creationId xmlns:a16="http://schemas.microsoft.com/office/drawing/2014/main" id="{5E587F00-72EF-48DF-A53F-FF7914B6B5B2}"/>
              </a:ext>
            </a:extLst>
          </p:cNvPr>
          <p:cNvSpPr txBox="1"/>
          <p:nvPr/>
        </p:nvSpPr>
        <p:spPr>
          <a:xfrm>
            <a:off x="1316978" y="1375443"/>
            <a:ext cx="2774057" cy="830997"/>
          </a:xfrm>
          <a:prstGeom prst="rect">
            <a:avLst/>
          </a:prstGeom>
          <a:noFill/>
        </p:spPr>
        <p:txBody>
          <a:bodyPr wrap="square" rtlCol="0">
            <a:spAutoFit/>
          </a:bodyPr>
          <a:lstStyle/>
          <a:p>
            <a:r>
              <a:rPr lang="en-US" sz="4800" b="1" dirty="0">
                <a:solidFill>
                  <a:srgbClr val="F20000"/>
                </a:solidFill>
              </a:rPr>
              <a:t>Every Day</a:t>
            </a:r>
            <a:endParaRPr lang="en-IE" sz="4800" b="1" dirty="0">
              <a:solidFill>
                <a:srgbClr val="F20000"/>
              </a:solidFill>
            </a:endParaRPr>
          </a:p>
        </p:txBody>
      </p:sp>
      <p:sp>
        <p:nvSpPr>
          <p:cNvPr id="10" name="TextBox 9">
            <a:extLst>
              <a:ext uri="{FF2B5EF4-FFF2-40B4-BE49-F238E27FC236}">
                <a16:creationId xmlns:a16="http://schemas.microsoft.com/office/drawing/2014/main" id="{6B9F2E9F-0450-4DCA-99FF-A1C85C35099C}"/>
              </a:ext>
            </a:extLst>
          </p:cNvPr>
          <p:cNvSpPr txBox="1"/>
          <p:nvPr/>
        </p:nvSpPr>
        <p:spPr>
          <a:xfrm>
            <a:off x="8916026" y="1669399"/>
            <a:ext cx="2563318" cy="523220"/>
          </a:xfrm>
          <a:prstGeom prst="rect">
            <a:avLst/>
          </a:prstGeom>
          <a:noFill/>
        </p:spPr>
        <p:txBody>
          <a:bodyPr wrap="square" rtlCol="0">
            <a:spAutoFit/>
          </a:bodyPr>
          <a:lstStyle/>
          <a:p>
            <a:r>
              <a:rPr lang="en-US" sz="2800" b="1" dirty="0">
                <a:solidFill>
                  <a:srgbClr val="F20000"/>
                </a:solidFill>
              </a:rPr>
              <a:t>Occasionally </a:t>
            </a:r>
            <a:endParaRPr lang="en-IE" sz="2800" b="1" dirty="0">
              <a:solidFill>
                <a:srgbClr val="F20000"/>
              </a:solidFill>
            </a:endParaRPr>
          </a:p>
        </p:txBody>
      </p:sp>
      <p:pic>
        <p:nvPicPr>
          <p:cNvPr id="5" name="Picture 4">
            <a:extLst>
              <a:ext uri="{FF2B5EF4-FFF2-40B4-BE49-F238E27FC236}">
                <a16:creationId xmlns:a16="http://schemas.microsoft.com/office/drawing/2014/main" id="{C1EB7CB3-0194-4D50-B9AE-E997C96F5C9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661783" y="3902295"/>
            <a:ext cx="1559868" cy="1089430"/>
          </a:xfrm>
          <a:prstGeom prst="rect">
            <a:avLst/>
          </a:prstGeom>
        </p:spPr>
      </p:pic>
      <p:pic>
        <p:nvPicPr>
          <p:cNvPr id="11" name="Picture 10">
            <a:extLst>
              <a:ext uri="{FF2B5EF4-FFF2-40B4-BE49-F238E27FC236}">
                <a16:creationId xmlns:a16="http://schemas.microsoft.com/office/drawing/2014/main" id="{FB2F8BD1-EECF-4C56-898F-1408F68B1DC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6255550" y="4991725"/>
            <a:ext cx="1300824" cy="1151089"/>
          </a:xfrm>
          <a:prstGeom prst="rect">
            <a:avLst/>
          </a:prstGeom>
        </p:spPr>
      </p:pic>
      <p:sp>
        <p:nvSpPr>
          <p:cNvPr id="3" name="Oval 2">
            <a:extLst>
              <a:ext uri="{FF2B5EF4-FFF2-40B4-BE49-F238E27FC236}">
                <a16:creationId xmlns:a16="http://schemas.microsoft.com/office/drawing/2014/main" id="{791150B8-0334-45D4-B53F-75FC05B68D90}"/>
              </a:ext>
            </a:extLst>
          </p:cNvPr>
          <p:cNvSpPr/>
          <p:nvPr/>
        </p:nvSpPr>
        <p:spPr>
          <a:xfrm>
            <a:off x="225177" y="2158627"/>
            <a:ext cx="4413931" cy="45767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Oval 5">
            <a:extLst>
              <a:ext uri="{FF2B5EF4-FFF2-40B4-BE49-F238E27FC236}">
                <a16:creationId xmlns:a16="http://schemas.microsoft.com/office/drawing/2014/main" id="{6CCB85B1-DA54-486C-9CCB-1948978F53A3}"/>
              </a:ext>
            </a:extLst>
          </p:cNvPr>
          <p:cNvSpPr/>
          <p:nvPr/>
        </p:nvSpPr>
        <p:spPr>
          <a:xfrm>
            <a:off x="459752" y="2306965"/>
            <a:ext cx="3913218" cy="4280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a:extLst>
              <a:ext uri="{FF2B5EF4-FFF2-40B4-BE49-F238E27FC236}">
                <a16:creationId xmlns:a16="http://schemas.microsoft.com/office/drawing/2014/main" id="{32398D93-72DD-4980-9A6D-F8ACCBEBCDDC}"/>
              </a:ext>
            </a:extLst>
          </p:cNvPr>
          <p:cNvSpPr/>
          <p:nvPr/>
        </p:nvSpPr>
        <p:spPr>
          <a:xfrm>
            <a:off x="8171691" y="2336986"/>
            <a:ext cx="3498801" cy="3814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Oval 11">
            <a:extLst>
              <a:ext uri="{FF2B5EF4-FFF2-40B4-BE49-F238E27FC236}">
                <a16:creationId xmlns:a16="http://schemas.microsoft.com/office/drawing/2014/main" id="{A92BFA3E-A46F-4456-88AE-8F665D47712A}"/>
              </a:ext>
            </a:extLst>
          </p:cNvPr>
          <p:cNvSpPr/>
          <p:nvPr/>
        </p:nvSpPr>
        <p:spPr>
          <a:xfrm>
            <a:off x="8397759" y="2491410"/>
            <a:ext cx="3038683" cy="35099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176929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1"/>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0573 0.03217 L -0.18242 0.05995 " pathEditMode="relative" rAng="0" ptsTypes="AA">
                                      <p:cBhvr>
                                        <p:cTn id="6" dur="2000" fill="hold"/>
                                        <p:tgtEl>
                                          <p:spTgt spid="31"/>
                                        </p:tgtEl>
                                        <p:attrNameLst>
                                          <p:attrName>ppt_x</p:attrName>
                                          <p:attrName>ppt_y</p:attrName>
                                        </p:attrNameLst>
                                      </p:cBhvr>
                                      <p:rCtr x="-8841" y="1389"/>
                                    </p:animMotion>
                                  </p:childTnLst>
                                </p:cTn>
                              </p:par>
                            </p:childTnLst>
                          </p:cTn>
                        </p:par>
                      </p:childTnLst>
                    </p:cTn>
                  </p:par>
                </p:childTnLst>
              </p:cTn>
              <p:nextCondLst>
                <p:cond evt="onClick" delay="0">
                  <p:tgtEl>
                    <p:spTgt spid="31"/>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4.16667E-6 3.7037E-7 L 0.3362 -0.17593 " pathEditMode="relative" rAng="0" ptsTypes="AA">
                                      <p:cBhvr>
                                        <p:cTn id="11" dur="2000" fill="hold"/>
                                        <p:tgtEl>
                                          <p:spTgt spid="5"/>
                                        </p:tgtEl>
                                        <p:attrNameLst>
                                          <p:attrName>ppt_x</p:attrName>
                                          <p:attrName>ppt_y</p:attrName>
                                        </p:attrNameLst>
                                      </p:cBhvr>
                                      <p:rCtr x="16810" y="-8796"/>
                                    </p:animMotion>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11"/>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04167E-6 -3.7037E-6 L -0.28711 -0.06342 " pathEditMode="relative" rAng="0" ptsTypes="AA">
                                      <p:cBhvr>
                                        <p:cTn id="16" dur="2000" fill="hold"/>
                                        <p:tgtEl>
                                          <p:spTgt spid="11"/>
                                        </p:tgtEl>
                                        <p:attrNameLst>
                                          <p:attrName>ppt_x</p:attrName>
                                          <p:attrName>ppt_y</p:attrName>
                                        </p:attrNameLst>
                                      </p:cBhvr>
                                      <p:rCtr x="-14362" y="-3171"/>
                                    </p:animMotion>
                                  </p:childTnLst>
                                </p:cTn>
                              </p:par>
                            </p:childTnLst>
                          </p:cTn>
                        </p:par>
                      </p:childTnLst>
                    </p:cTn>
                  </p:par>
                </p:childTnLst>
              </p:cTn>
              <p:nextCondLst>
                <p:cond evt="onClick" delay="0">
                  <p:tgtEl>
                    <p:spTgt spid="11"/>
                  </p:tgtEl>
                </p:cond>
              </p:nextCondLst>
            </p:seq>
            <p:seq concurrent="1" nextAc="seek">
              <p:cTn id="17" restart="whenNotActive" fill="hold" evtFilter="cancelBubble" nodeType="interactiveSeq">
                <p:stCondLst>
                  <p:cond evt="onClick" delay="0">
                    <p:tgtEl>
                      <p:spTgt spid="3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53 0.03542 L -0.42774 -0.01435 " pathEditMode="relative" rAng="0" ptsTypes="AA">
                                      <p:cBhvr>
                                        <p:cTn id="21" dur="2000" fill="hold"/>
                                        <p:tgtEl>
                                          <p:spTgt spid="38"/>
                                        </p:tgtEl>
                                        <p:attrNameLst>
                                          <p:attrName>ppt_x</p:attrName>
                                          <p:attrName>ppt_y</p:attrName>
                                        </p:attrNameLst>
                                      </p:cBhvr>
                                      <p:rCtr x="-18737" y="-2500"/>
                                    </p:animMotion>
                                  </p:childTnLst>
                                </p:cTn>
                              </p:par>
                            </p:childTnLst>
                          </p:cTn>
                        </p:par>
                      </p:childTnLst>
                    </p:cTn>
                  </p:par>
                </p:childTnLst>
              </p:cTn>
              <p:nextCondLst>
                <p:cond evt="onClick" delay="0">
                  <p:tgtEl>
                    <p:spTgt spid="38"/>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273129" y="377154"/>
            <a:ext cx="7780866" cy="1325563"/>
          </a:xfrm>
        </p:spPr>
        <p:txBody>
          <a:bodyPr>
            <a:normAutofit/>
          </a:bodyPr>
          <a:lstStyle/>
          <a:p>
            <a:pPr algn="ctr"/>
            <a:r>
              <a:rPr lang="en-US" sz="2800" dirty="0"/>
              <a:t>Sort these foods into foods you eat ‘every day’ and food that you can eat ‘occasionally’ if you wish to. Click on the food to see if you are correct.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1" y="-55562"/>
            <a:ext cx="3401520" cy="1576326"/>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1" name="Picture 30">
            <a:extLst>
              <a:ext uri="{FF2B5EF4-FFF2-40B4-BE49-F238E27FC236}">
                <a16:creationId xmlns:a16="http://schemas.microsoft.com/office/drawing/2014/main" id="{0B7CAFAD-28DD-40EA-8A43-A8010EFD40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745722" y="2444624"/>
            <a:ext cx="1080340" cy="1222025"/>
          </a:xfrm>
          <a:prstGeom prst="rect">
            <a:avLst/>
          </a:prstGeom>
        </p:spPr>
      </p:pic>
      <p:pic>
        <p:nvPicPr>
          <p:cNvPr id="38" name="Picture 37">
            <a:extLst>
              <a:ext uri="{FF2B5EF4-FFF2-40B4-BE49-F238E27FC236}">
                <a16:creationId xmlns:a16="http://schemas.microsoft.com/office/drawing/2014/main" id="{71AF2424-CE4A-49FB-93F7-011FB7F617B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15229" y="2524591"/>
            <a:ext cx="1204121" cy="1230643"/>
          </a:xfrm>
          <a:prstGeom prst="rect">
            <a:avLst/>
          </a:prstGeom>
        </p:spPr>
      </p:pic>
      <p:sp>
        <p:nvSpPr>
          <p:cNvPr id="2" name="TextBox 1">
            <a:extLst>
              <a:ext uri="{FF2B5EF4-FFF2-40B4-BE49-F238E27FC236}">
                <a16:creationId xmlns:a16="http://schemas.microsoft.com/office/drawing/2014/main" id="{5E587F00-72EF-48DF-A53F-FF7914B6B5B2}"/>
              </a:ext>
            </a:extLst>
          </p:cNvPr>
          <p:cNvSpPr txBox="1"/>
          <p:nvPr/>
        </p:nvSpPr>
        <p:spPr>
          <a:xfrm>
            <a:off x="1275210" y="1301014"/>
            <a:ext cx="2842485" cy="830997"/>
          </a:xfrm>
          <a:prstGeom prst="rect">
            <a:avLst/>
          </a:prstGeom>
          <a:noFill/>
        </p:spPr>
        <p:txBody>
          <a:bodyPr wrap="square" rtlCol="0">
            <a:spAutoFit/>
          </a:bodyPr>
          <a:lstStyle/>
          <a:p>
            <a:r>
              <a:rPr lang="en-US" sz="4800" b="1" dirty="0">
                <a:solidFill>
                  <a:srgbClr val="F20000"/>
                </a:solidFill>
              </a:rPr>
              <a:t>Every Day</a:t>
            </a:r>
            <a:endParaRPr lang="en-IE" sz="4800" b="1" dirty="0">
              <a:solidFill>
                <a:srgbClr val="F20000"/>
              </a:solidFill>
            </a:endParaRPr>
          </a:p>
        </p:txBody>
      </p:sp>
      <p:sp>
        <p:nvSpPr>
          <p:cNvPr id="10" name="TextBox 9">
            <a:extLst>
              <a:ext uri="{FF2B5EF4-FFF2-40B4-BE49-F238E27FC236}">
                <a16:creationId xmlns:a16="http://schemas.microsoft.com/office/drawing/2014/main" id="{6B9F2E9F-0450-4DCA-99FF-A1C85C35099C}"/>
              </a:ext>
            </a:extLst>
          </p:cNvPr>
          <p:cNvSpPr txBox="1"/>
          <p:nvPr/>
        </p:nvSpPr>
        <p:spPr>
          <a:xfrm>
            <a:off x="8922520" y="1669942"/>
            <a:ext cx="2563318" cy="523220"/>
          </a:xfrm>
          <a:prstGeom prst="rect">
            <a:avLst/>
          </a:prstGeom>
          <a:noFill/>
        </p:spPr>
        <p:txBody>
          <a:bodyPr wrap="square" rtlCol="0">
            <a:spAutoFit/>
          </a:bodyPr>
          <a:lstStyle/>
          <a:p>
            <a:r>
              <a:rPr lang="en-US" sz="2800" b="1" dirty="0">
                <a:solidFill>
                  <a:srgbClr val="F20000"/>
                </a:solidFill>
              </a:rPr>
              <a:t>Occasionally </a:t>
            </a:r>
            <a:endParaRPr lang="en-IE" sz="2800" b="1" dirty="0">
              <a:solidFill>
                <a:srgbClr val="F20000"/>
              </a:solidFill>
            </a:endParaRPr>
          </a:p>
        </p:txBody>
      </p:sp>
      <p:pic>
        <p:nvPicPr>
          <p:cNvPr id="5" name="Picture 4">
            <a:extLst>
              <a:ext uri="{FF2B5EF4-FFF2-40B4-BE49-F238E27FC236}">
                <a16:creationId xmlns:a16="http://schemas.microsoft.com/office/drawing/2014/main" id="{C1EB7CB3-0194-4D50-B9AE-E997C96F5C9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8635309" y="2586310"/>
            <a:ext cx="1568870" cy="1095717"/>
          </a:xfrm>
          <a:prstGeom prst="rect">
            <a:avLst/>
          </a:prstGeom>
        </p:spPr>
      </p:pic>
      <p:pic>
        <p:nvPicPr>
          <p:cNvPr id="11" name="Picture 10">
            <a:extLst>
              <a:ext uri="{FF2B5EF4-FFF2-40B4-BE49-F238E27FC236}">
                <a16:creationId xmlns:a16="http://schemas.microsoft.com/office/drawing/2014/main" id="{FB2F8BD1-EECF-4C56-898F-1408F68B1DC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790305" y="4896188"/>
            <a:ext cx="1215813" cy="1075863"/>
          </a:xfrm>
          <a:prstGeom prst="rect">
            <a:avLst/>
          </a:prstGeom>
        </p:spPr>
      </p:pic>
      <p:pic>
        <p:nvPicPr>
          <p:cNvPr id="6" name="Picture 5">
            <a:extLst>
              <a:ext uri="{FF2B5EF4-FFF2-40B4-BE49-F238E27FC236}">
                <a16:creationId xmlns:a16="http://schemas.microsoft.com/office/drawing/2014/main" id="{4CAB8598-77CF-4CC3-97BE-45D90A9F62AF}"/>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879976" y="1980562"/>
            <a:ext cx="1525647" cy="1088058"/>
          </a:xfrm>
          <a:prstGeom prst="rect">
            <a:avLst/>
          </a:prstGeom>
        </p:spPr>
      </p:pic>
      <p:pic>
        <p:nvPicPr>
          <p:cNvPr id="12" name="Picture 11">
            <a:extLst>
              <a:ext uri="{FF2B5EF4-FFF2-40B4-BE49-F238E27FC236}">
                <a16:creationId xmlns:a16="http://schemas.microsoft.com/office/drawing/2014/main" id="{466115C8-EED0-4CBC-88B8-3DDD11FAECD0}"/>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6374323" y="2972162"/>
            <a:ext cx="1279353" cy="1131736"/>
          </a:xfrm>
          <a:prstGeom prst="rect">
            <a:avLst/>
          </a:prstGeom>
        </p:spPr>
      </p:pic>
      <p:pic>
        <p:nvPicPr>
          <p:cNvPr id="14" name="Picture 13">
            <a:extLst>
              <a:ext uri="{FF2B5EF4-FFF2-40B4-BE49-F238E27FC236}">
                <a16:creationId xmlns:a16="http://schemas.microsoft.com/office/drawing/2014/main" id="{8EB531A8-820B-4518-88EF-293169F7F16F}"/>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4895990" y="3856383"/>
            <a:ext cx="1221905" cy="1119302"/>
          </a:xfrm>
          <a:prstGeom prst="rect">
            <a:avLst/>
          </a:prstGeom>
        </p:spPr>
      </p:pic>
      <p:pic>
        <p:nvPicPr>
          <p:cNvPr id="18" name="Picture 17">
            <a:extLst>
              <a:ext uri="{FF2B5EF4-FFF2-40B4-BE49-F238E27FC236}">
                <a16:creationId xmlns:a16="http://schemas.microsoft.com/office/drawing/2014/main" id="{194FC5CB-240A-4E28-AC46-373EFF24FD3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5147057" y="5235710"/>
            <a:ext cx="1328036" cy="1362265"/>
          </a:xfrm>
          <a:prstGeom prst="rect">
            <a:avLst/>
          </a:prstGeom>
        </p:spPr>
      </p:pic>
      <p:sp>
        <p:nvSpPr>
          <p:cNvPr id="3" name="Oval 2">
            <a:extLst>
              <a:ext uri="{FF2B5EF4-FFF2-40B4-BE49-F238E27FC236}">
                <a16:creationId xmlns:a16="http://schemas.microsoft.com/office/drawing/2014/main" id="{3D350468-1B3E-477A-9385-DB1384A69591}"/>
              </a:ext>
            </a:extLst>
          </p:cNvPr>
          <p:cNvSpPr/>
          <p:nvPr/>
        </p:nvSpPr>
        <p:spPr>
          <a:xfrm>
            <a:off x="225177" y="2158627"/>
            <a:ext cx="4413931" cy="45767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a:extLst>
              <a:ext uri="{FF2B5EF4-FFF2-40B4-BE49-F238E27FC236}">
                <a16:creationId xmlns:a16="http://schemas.microsoft.com/office/drawing/2014/main" id="{C9E0A2AC-8EE8-4FDA-B2D1-7035BFB02785}"/>
              </a:ext>
            </a:extLst>
          </p:cNvPr>
          <p:cNvSpPr/>
          <p:nvPr/>
        </p:nvSpPr>
        <p:spPr>
          <a:xfrm>
            <a:off x="459752" y="2306965"/>
            <a:ext cx="3913218" cy="4280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17" name="Picture 16" descr="A picture containing drawing&#10;&#10;Description automatically generated">
            <a:extLst>
              <a:ext uri="{FF2B5EF4-FFF2-40B4-BE49-F238E27FC236}">
                <a16:creationId xmlns:a16="http://schemas.microsoft.com/office/drawing/2014/main" id="{D41E2AE3-03A6-4903-87F1-65E740C1D51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365996" y="4311247"/>
            <a:ext cx="1117057" cy="1362265"/>
          </a:xfrm>
          <a:prstGeom prst="rect">
            <a:avLst/>
          </a:prstGeom>
        </p:spPr>
      </p:pic>
      <p:sp>
        <p:nvSpPr>
          <p:cNvPr id="16" name="Oval 15">
            <a:extLst>
              <a:ext uri="{FF2B5EF4-FFF2-40B4-BE49-F238E27FC236}">
                <a16:creationId xmlns:a16="http://schemas.microsoft.com/office/drawing/2014/main" id="{425B716D-A46D-4FDE-9DF4-114898A359F9}"/>
              </a:ext>
            </a:extLst>
          </p:cNvPr>
          <p:cNvSpPr/>
          <p:nvPr/>
        </p:nvSpPr>
        <p:spPr>
          <a:xfrm>
            <a:off x="8397759" y="2491410"/>
            <a:ext cx="3038683" cy="35099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Oval 18">
            <a:extLst>
              <a:ext uri="{FF2B5EF4-FFF2-40B4-BE49-F238E27FC236}">
                <a16:creationId xmlns:a16="http://schemas.microsoft.com/office/drawing/2014/main" id="{8DF138F4-98AC-4D79-B80B-CED89426AFD0}"/>
              </a:ext>
            </a:extLst>
          </p:cNvPr>
          <p:cNvSpPr/>
          <p:nvPr/>
        </p:nvSpPr>
        <p:spPr>
          <a:xfrm>
            <a:off x="8171691" y="2336986"/>
            <a:ext cx="3498801" cy="3814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3960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25E-6 7.40741E-7 L 0.21901 -0.00602 " pathEditMode="relative" rAng="0" ptsTypes="AA">
                                      <p:cBhvr>
                                        <p:cTn id="6" dur="2000" fill="hold"/>
                                        <p:tgtEl>
                                          <p:spTgt spid="17"/>
                                        </p:tgtEl>
                                        <p:attrNameLst>
                                          <p:attrName>ppt_x</p:attrName>
                                          <p:attrName>ppt_y</p:attrName>
                                        </p:attrNameLst>
                                      </p:cBhvr>
                                      <p:rCtr x="10951" y="-301"/>
                                    </p:animMotion>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1"/>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0.00573 0.03218 L -0.18242 0.05996 " pathEditMode="relative" rAng="0" ptsTypes="AA">
                                      <p:cBhvr>
                                        <p:cTn id="11" dur="2000" fill="hold"/>
                                        <p:tgtEl>
                                          <p:spTgt spid="31"/>
                                        </p:tgtEl>
                                        <p:attrNameLst>
                                          <p:attrName>ppt_x</p:attrName>
                                          <p:attrName>ppt_y</p:attrName>
                                        </p:attrNameLst>
                                      </p:cBhvr>
                                      <p:rCtr x="-8841" y="1389"/>
                                    </p:animMotion>
                                  </p:childTnLst>
                                </p:cTn>
                              </p:par>
                            </p:childTnLst>
                          </p:cTn>
                        </p:par>
                      </p:childTnLst>
                    </p:cTn>
                  </p:par>
                </p:childTnLst>
              </p:cTn>
              <p:nextCondLst>
                <p:cond evt="onClick" delay="0">
                  <p:tgtEl>
                    <p:spTgt spid="31"/>
                  </p:tgtEl>
                </p:cond>
              </p:nextCondLst>
            </p:seq>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2.70833E-6 4.44444E-6 L 0.2931 -0.25116 " pathEditMode="relative" rAng="0" ptsTypes="AA">
                                      <p:cBhvr>
                                        <p:cTn id="16" dur="2000" fill="hold"/>
                                        <p:tgtEl>
                                          <p:spTgt spid="5"/>
                                        </p:tgtEl>
                                        <p:attrNameLst>
                                          <p:attrName>ppt_x</p:attrName>
                                          <p:attrName>ppt_y</p:attrName>
                                        </p:attrNameLst>
                                      </p:cBhvr>
                                      <p:rCtr x="14648" y="-12569"/>
                                    </p:animMotion>
                                  </p:childTnLst>
                                </p:cTn>
                              </p:par>
                            </p:childTnLst>
                          </p:cTn>
                        </p:par>
                      </p:childTnLst>
                    </p:cTn>
                  </p:par>
                </p:childTnLst>
              </p:cTn>
              <p:nextCondLst>
                <p:cond evt="onClick" delay="0">
                  <p:tgtEl>
                    <p:spTgt spid="5"/>
                  </p:tgtEl>
                </p:cond>
              </p:nextCondLst>
            </p:seq>
            <p:seq concurrent="1" nextAc="seek">
              <p:cTn id="17" restart="whenNotActive" fill="hold" evtFilter="cancelBubble" nodeType="interactiveSeq">
                <p:stCondLst>
                  <p:cond evt="onClick" delay="0">
                    <p:tgtEl>
                      <p:spTgt spid="11"/>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4.16667E-6 4.81481E-6 L -0.222 -0.07639 " pathEditMode="relative" rAng="0" ptsTypes="AA">
                                      <p:cBhvr>
                                        <p:cTn id="21" dur="2000" fill="hold"/>
                                        <p:tgtEl>
                                          <p:spTgt spid="11"/>
                                        </p:tgtEl>
                                        <p:attrNameLst>
                                          <p:attrName>ppt_x</p:attrName>
                                          <p:attrName>ppt_y</p:attrName>
                                        </p:attrNameLst>
                                      </p:cBhvr>
                                      <p:rCtr x="-11107" y="-3819"/>
                                    </p:animMotion>
                                  </p:childTnLst>
                                </p:cTn>
                              </p:par>
                            </p:childTnLst>
                          </p:cTn>
                        </p:par>
                      </p:childTnLst>
                    </p:cTn>
                  </p:par>
                </p:childTnLst>
              </p:cTn>
              <p:nextCondLst>
                <p:cond evt="onClick" delay="0">
                  <p:tgtEl>
                    <p:spTgt spid="11"/>
                  </p:tgtEl>
                </p:cond>
              </p:nextCondLst>
            </p:seq>
            <p:seq concurrent="1" nextAc="seek">
              <p:cTn id="22" restart="whenNotActive" fill="hold" evtFilter="cancelBubble" nodeType="interactiveSeq">
                <p:stCondLst>
                  <p:cond evt="onClick" delay="0">
                    <p:tgtEl>
                      <p:spTgt spid="38"/>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053 0.03542 L -0.42409 -0.06875 " pathEditMode="relative" rAng="0" ptsTypes="AA">
                                      <p:cBhvr>
                                        <p:cTn id="26" dur="2000" fill="hold"/>
                                        <p:tgtEl>
                                          <p:spTgt spid="38"/>
                                        </p:tgtEl>
                                        <p:attrNameLst>
                                          <p:attrName>ppt_x</p:attrName>
                                          <p:attrName>ppt_y</p:attrName>
                                        </p:attrNameLst>
                                      </p:cBhvr>
                                      <p:rCtr x="-18555" y="-5208"/>
                                    </p:animMotion>
                                  </p:childTnLst>
                                </p:cTn>
                              </p:par>
                            </p:childTnLst>
                          </p:cTn>
                        </p:par>
                      </p:childTnLst>
                    </p:cTn>
                  </p:par>
                </p:childTnLst>
              </p:cTn>
              <p:nextCondLst>
                <p:cond evt="onClick" delay="0">
                  <p:tgtEl>
                    <p:spTgt spid="38"/>
                  </p:tgtEl>
                </p:cond>
              </p:nextCondLst>
            </p:seq>
            <p:seq concurrent="1" nextAc="seek">
              <p:cTn id="27" restart="whenNotActive" fill="hold" evtFilter="cancelBubble" nodeType="interactiveSeq">
                <p:stCondLst>
                  <p:cond evt="onClick" delay="0">
                    <p:tgtEl>
                      <p:spTgt spid="6"/>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4.16667E-7 4.44444E-6 L -0.19427 0.25972 " pathEditMode="relative" rAng="0" ptsTypes="AA">
                                      <p:cBhvr>
                                        <p:cTn id="31" dur="2000" fill="hold"/>
                                        <p:tgtEl>
                                          <p:spTgt spid="6"/>
                                        </p:tgtEl>
                                        <p:attrNameLst>
                                          <p:attrName>ppt_x</p:attrName>
                                          <p:attrName>ppt_y</p:attrName>
                                        </p:attrNameLst>
                                      </p:cBhvr>
                                      <p:rCtr x="-9714" y="12986"/>
                                    </p:animMotion>
                                  </p:childTnLst>
                                </p:cTn>
                              </p:par>
                            </p:childTnLst>
                          </p:cTn>
                        </p:par>
                      </p:childTnLst>
                    </p:cTn>
                  </p:par>
                </p:childTnLst>
              </p:cTn>
              <p:nextCondLst>
                <p:cond evt="onClick" delay="0">
                  <p:tgtEl>
                    <p:spTgt spid="6"/>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4.16667E-7 -7.40741E-7 L -0.42643 0.30046 " pathEditMode="relative" rAng="0" ptsTypes="AA">
                                      <p:cBhvr>
                                        <p:cTn id="36" dur="2000" fill="hold"/>
                                        <p:tgtEl>
                                          <p:spTgt spid="12"/>
                                        </p:tgtEl>
                                        <p:attrNameLst>
                                          <p:attrName>ppt_x</p:attrName>
                                          <p:attrName>ppt_y</p:attrName>
                                        </p:attrNameLst>
                                      </p:cBhvr>
                                      <p:rCtr x="-21328" y="15023"/>
                                    </p:animMotion>
                                  </p:childTnLst>
                                </p:cTn>
                              </p:par>
                            </p:childTnLst>
                          </p:cTn>
                        </p:par>
                      </p:childTnLst>
                    </p:cTn>
                  </p:par>
                </p:childTnLst>
              </p:cTn>
              <p:nextCondLst>
                <p:cond evt="onClick" delay="0">
                  <p:tgtEl>
                    <p:spTgt spid="12"/>
                  </p:tgtEl>
                </p:cond>
              </p:nextCondLst>
            </p:seq>
            <p:seq concurrent="1" nextAc="seek">
              <p:cTn id="37" restart="whenNotActive" fill="hold" evtFilter="cancelBubble" nodeType="interactiveSeq">
                <p:stCondLst>
                  <p:cond evt="onClick" delay="0">
                    <p:tgtEl>
                      <p:spTgt spid="14"/>
                    </p:tgtEl>
                  </p:cond>
                </p:stCondLst>
                <p:endSync evt="end" delay="0">
                  <p:rtn val="all"/>
                </p:endSync>
                <p:childTnLst>
                  <p:par>
                    <p:cTn id="38" fill="hold">
                      <p:stCondLst>
                        <p:cond delay="0"/>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8.33333E-7 -2.22222E-6 L 0.44049 -0.01852 " pathEditMode="relative" rAng="0" ptsTypes="AA">
                                      <p:cBhvr>
                                        <p:cTn id="41" dur="2000" fill="hold"/>
                                        <p:tgtEl>
                                          <p:spTgt spid="14"/>
                                        </p:tgtEl>
                                        <p:attrNameLst>
                                          <p:attrName>ppt_x</p:attrName>
                                          <p:attrName>ppt_y</p:attrName>
                                        </p:attrNameLst>
                                      </p:cBhvr>
                                      <p:rCtr x="22018" y="-926"/>
                                    </p:animMotion>
                                  </p:child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8"/>
                    </p:tgtEl>
                  </p:cond>
                </p:stCondLst>
                <p:endSync evt="end" delay="0">
                  <p:rtn val="all"/>
                </p:endSync>
                <p:childTnLst>
                  <p:par>
                    <p:cTn id="43" fill="hold">
                      <p:stCondLst>
                        <p:cond delay="0"/>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0.33385 -0.50116 L -0.32409 -0.20926 " pathEditMode="relative" rAng="0" ptsTypes="AA">
                                      <p:cBhvr>
                                        <p:cTn id="46" dur="2000" fill="hold"/>
                                        <p:tgtEl>
                                          <p:spTgt spid="18"/>
                                        </p:tgtEl>
                                        <p:attrNameLst>
                                          <p:attrName>ppt_x</p:attrName>
                                          <p:attrName>ppt_y</p:attrName>
                                        </p:attrNameLst>
                                      </p:cBhvr>
                                      <p:rCtr x="482" y="14583"/>
                                    </p:animMotion>
                                  </p:childTnLst>
                                </p:cTn>
                              </p:par>
                            </p:childTnLst>
                          </p:cTn>
                        </p:par>
                      </p:childTnLst>
                    </p:cTn>
                  </p:par>
                </p:childTnLst>
              </p:cTn>
              <p:nextCondLst>
                <p:cond evt="onClick" delay="0">
                  <p:tgtEl>
                    <p:spTgt spid="18"/>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273129" y="377154"/>
            <a:ext cx="6004142" cy="1325563"/>
          </a:xfrm>
        </p:spPr>
        <p:txBody>
          <a:bodyPr>
            <a:normAutofit/>
          </a:bodyPr>
          <a:lstStyle/>
          <a:p>
            <a:pPr algn="ctr"/>
            <a:r>
              <a:rPr lang="en-US" sz="4000" b="1" dirty="0"/>
              <a:t>Well Done! </a:t>
            </a:r>
            <a:endParaRPr lang="en-IE" sz="4000" b="1"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1" y="-55562"/>
            <a:ext cx="3401520" cy="1576326"/>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1" name="Picture 30">
            <a:extLst>
              <a:ext uri="{FF2B5EF4-FFF2-40B4-BE49-F238E27FC236}">
                <a16:creationId xmlns:a16="http://schemas.microsoft.com/office/drawing/2014/main" id="{0B7CAFAD-28DD-40EA-8A43-A8010EFD40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696751" y="2491267"/>
            <a:ext cx="1080340" cy="1222025"/>
          </a:xfrm>
          <a:prstGeom prst="rect">
            <a:avLst/>
          </a:prstGeom>
        </p:spPr>
      </p:pic>
      <p:pic>
        <p:nvPicPr>
          <p:cNvPr id="38" name="Picture 37">
            <a:extLst>
              <a:ext uri="{FF2B5EF4-FFF2-40B4-BE49-F238E27FC236}">
                <a16:creationId xmlns:a16="http://schemas.microsoft.com/office/drawing/2014/main" id="{71AF2424-CE4A-49FB-93F7-011FB7F617B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53626" y="2441023"/>
            <a:ext cx="1204121" cy="1230643"/>
          </a:xfrm>
          <a:prstGeom prst="rect">
            <a:avLst/>
          </a:prstGeom>
        </p:spPr>
      </p:pic>
      <p:sp>
        <p:nvSpPr>
          <p:cNvPr id="2" name="TextBox 1">
            <a:extLst>
              <a:ext uri="{FF2B5EF4-FFF2-40B4-BE49-F238E27FC236}">
                <a16:creationId xmlns:a16="http://schemas.microsoft.com/office/drawing/2014/main" id="{5E587F00-72EF-48DF-A53F-FF7914B6B5B2}"/>
              </a:ext>
            </a:extLst>
          </p:cNvPr>
          <p:cNvSpPr txBox="1"/>
          <p:nvPr/>
        </p:nvSpPr>
        <p:spPr>
          <a:xfrm>
            <a:off x="1325328" y="1316165"/>
            <a:ext cx="2869887" cy="830997"/>
          </a:xfrm>
          <a:prstGeom prst="rect">
            <a:avLst/>
          </a:prstGeom>
          <a:noFill/>
        </p:spPr>
        <p:txBody>
          <a:bodyPr wrap="square" rtlCol="0">
            <a:spAutoFit/>
          </a:bodyPr>
          <a:lstStyle/>
          <a:p>
            <a:r>
              <a:rPr lang="en-US" sz="4800" b="1" dirty="0">
                <a:solidFill>
                  <a:srgbClr val="F20000"/>
                </a:solidFill>
              </a:rPr>
              <a:t>Every Day</a:t>
            </a:r>
            <a:endParaRPr lang="en-IE" sz="4800" b="1" dirty="0">
              <a:solidFill>
                <a:srgbClr val="F20000"/>
              </a:solidFill>
            </a:endParaRPr>
          </a:p>
        </p:txBody>
      </p:sp>
      <p:pic>
        <p:nvPicPr>
          <p:cNvPr id="5" name="Picture 4">
            <a:extLst>
              <a:ext uri="{FF2B5EF4-FFF2-40B4-BE49-F238E27FC236}">
                <a16:creationId xmlns:a16="http://schemas.microsoft.com/office/drawing/2014/main" id="{C1EB7CB3-0194-4D50-B9AE-E997C96F5C9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8894980" y="2660105"/>
            <a:ext cx="1568870" cy="1095717"/>
          </a:xfrm>
          <a:prstGeom prst="rect">
            <a:avLst/>
          </a:prstGeom>
        </p:spPr>
      </p:pic>
      <p:pic>
        <p:nvPicPr>
          <p:cNvPr id="11" name="Picture 10">
            <a:extLst>
              <a:ext uri="{FF2B5EF4-FFF2-40B4-BE49-F238E27FC236}">
                <a16:creationId xmlns:a16="http://schemas.microsoft.com/office/drawing/2014/main" id="{FB2F8BD1-EECF-4C56-898F-1408F68B1DC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725755" y="5010076"/>
            <a:ext cx="1234138" cy="1092079"/>
          </a:xfrm>
          <a:prstGeom prst="rect">
            <a:avLst/>
          </a:prstGeom>
        </p:spPr>
      </p:pic>
      <p:pic>
        <p:nvPicPr>
          <p:cNvPr id="6" name="Picture 5">
            <a:extLst>
              <a:ext uri="{FF2B5EF4-FFF2-40B4-BE49-F238E27FC236}">
                <a16:creationId xmlns:a16="http://schemas.microsoft.com/office/drawing/2014/main" id="{4CAB8598-77CF-4CC3-97BE-45D90A9F62AF}"/>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638697" y="3709676"/>
            <a:ext cx="1525647" cy="1088058"/>
          </a:xfrm>
          <a:prstGeom prst="rect">
            <a:avLst/>
          </a:prstGeom>
        </p:spPr>
      </p:pic>
      <p:pic>
        <p:nvPicPr>
          <p:cNvPr id="12" name="Picture 11">
            <a:extLst>
              <a:ext uri="{FF2B5EF4-FFF2-40B4-BE49-F238E27FC236}">
                <a16:creationId xmlns:a16="http://schemas.microsoft.com/office/drawing/2014/main" id="{466115C8-EED0-4CBC-88B8-3DDD11FAECD0}"/>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30096" y="5159483"/>
            <a:ext cx="1279353" cy="1131736"/>
          </a:xfrm>
          <a:prstGeom prst="rect">
            <a:avLst/>
          </a:prstGeom>
        </p:spPr>
      </p:pic>
      <p:pic>
        <p:nvPicPr>
          <p:cNvPr id="14" name="Picture 13">
            <a:extLst>
              <a:ext uri="{FF2B5EF4-FFF2-40B4-BE49-F238E27FC236}">
                <a16:creationId xmlns:a16="http://schemas.microsoft.com/office/drawing/2014/main" id="{8EB531A8-820B-4518-88EF-293169F7F16F}"/>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10033650" y="3662145"/>
            <a:ext cx="1345427" cy="1232452"/>
          </a:xfrm>
          <a:prstGeom prst="rect">
            <a:avLst/>
          </a:prstGeom>
        </p:spPr>
      </p:pic>
      <p:pic>
        <p:nvPicPr>
          <p:cNvPr id="18" name="Picture 17">
            <a:extLst>
              <a:ext uri="{FF2B5EF4-FFF2-40B4-BE49-F238E27FC236}">
                <a16:creationId xmlns:a16="http://schemas.microsoft.com/office/drawing/2014/main" id="{194FC5CB-240A-4E28-AC46-373EFF24FD3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1064126" y="3662144"/>
            <a:ext cx="1328036" cy="1362265"/>
          </a:xfrm>
          <a:prstGeom prst="rect">
            <a:avLst/>
          </a:prstGeom>
        </p:spPr>
      </p:pic>
      <p:pic>
        <p:nvPicPr>
          <p:cNvPr id="3" name="Picture 2">
            <a:extLst>
              <a:ext uri="{FF2B5EF4-FFF2-40B4-BE49-F238E27FC236}">
                <a16:creationId xmlns:a16="http://schemas.microsoft.com/office/drawing/2014/main" id="{0915D8A8-854A-4062-828E-5475CDFD3E70}"/>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4591553" y="2481453"/>
            <a:ext cx="3485482" cy="3861848"/>
          </a:xfrm>
          <a:prstGeom prst="rect">
            <a:avLst/>
          </a:prstGeom>
        </p:spPr>
      </p:pic>
      <p:sp>
        <p:nvSpPr>
          <p:cNvPr id="13" name="Oval 12">
            <a:extLst>
              <a:ext uri="{FF2B5EF4-FFF2-40B4-BE49-F238E27FC236}">
                <a16:creationId xmlns:a16="http://schemas.microsoft.com/office/drawing/2014/main" id="{015007CA-031F-4222-91F4-0E8E08967EAF}"/>
              </a:ext>
            </a:extLst>
          </p:cNvPr>
          <p:cNvSpPr/>
          <p:nvPr/>
        </p:nvSpPr>
        <p:spPr>
          <a:xfrm>
            <a:off x="459751" y="2306965"/>
            <a:ext cx="4007317" cy="4280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Oval 15">
            <a:extLst>
              <a:ext uri="{FF2B5EF4-FFF2-40B4-BE49-F238E27FC236}">
                <a16:creationId xmlns:a16="http://schemas.microsoft.com/office/drawing/2014/main" id="{9D2903D6-C762-469E-8E72-39F4711CDB51}"/>
              </a:ext>
            </a:extLst>
          </p:cNvPr>
          <p:cNvSpPr/>
          <p:nvPr/>
        </p:nvSpPr>
        <p:spPr>
          <a:xfrm>
            <a:off x="254018" y="2147162"/>
            <a:ext cx="4413931" cy="45767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7" name="Picture 26" descr="A picture containing drawing&#10;&#10;Description automatically generated">
            <a:extLst>
              <a:ext uri="{FF2B5EF4-FFF2-40B4-BE49-F238E27FC236}">
                <a16:creationId xmlns:a16="http://schemas.microsoft.com/office/drawing/2014/main" id="{F219E94E-400A-4193-95C1-EC870114C35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907716" y="4435544"/>
            <a:ext cx="1117057" cy="1362265"/>
          </a:xfrm>
          <a:prstGeom prst="rect">
            <a:avLst/>
          </a:prstGeom>
        </p:spPr>
      </p:pic>
      <p:sp>
        <p:nvSpPr>
          <p:cNvPr id="17" name="Oval 16">
            <a:extLst>
              <a:ext uri="{FF2B5EF4-FFF2-40B4-BE49-F238E27FC236}">
                <a16:creationId xmlns:a16="http://schemas.microsoft.com/office/drawing/2014/main" id="{EBC3C58B-5982-4A48-9DCC-F6C5C098D69E}"/>
              </a:ext>
            </a:extLst>
          </p:cNvPr>
          <p:cNvSpPr/>
          <p:nvPr/>
        </p:nvSpPr>
        <p:spPr>
          <a:xfrm>
            <a:off x="8171691" y="2336986"/>
            <a:ext cx="3498801" cy="38148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Oval 18">
            <a:extLst>
              <a:ext uri="{FF2B5EF4-FFF2-40B4-BE49-F238E27FC236}">
                <a16:creationId xmlns:a16="http://schemas.microsoft.com/office/drawing/2014/main" id="{EA35ECE8-97CC-4F8E-B9FC-0DEFD7CF4A59}"/>
              </a:ext>
            </a:extLst>
          </p:cNvPr>
          <p:cNvSpPr/>
          <p:nvPr/>
        </p:nvSpPr>
        <p:spPr>
          <a:xfrm>
            <a:off x="8397759" y="2491410"/>
            <a:ext cx="3038683" cy="35099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TextBox 20">
            <a:extLst>
              <a:ext uri="{FF2B5EF4-FFF2-40B4-BE49-F238E27FC236}">
                <a16:creationId xmlns:a16="http://schemas.microsoft.com/office/drawing/2014/main" id="{AE4E060E-7471-4D3A-9C8C-0C4210C8DF3A}"/>
              </a:ext>
            </a:extLst>
          </p:cNvPr>
          <p:cNvSpPr txBox="1"/>
          <p:nvPr/>
        </p:nvSpPr>
        <p:spPr>
          <a:xfrm>
            <a:off x="8875379" y="1609510"/>
            <a:ext cx="2563318" cy="523220"/>
          </a:xfrm>
          <a:prstGeom prst="rect">
            <a:avLst/>
          </a:prstGeom>
          <a:noFill/>
        </p:spPr>
        <p:txBody>
          <a:bodyPr wrap="square" rtlCol="0">
            <a:spAutoFit/>
          </a:bodyPr>
          <a:lstStyle/>
          <a:p>
            <a:r>
              <a:rPr lang="en-US" sz="2800" b="1" dirty="0">
                <a:solidFill>
                  <a:srgbClr val="F20000"/>
                </a:solidFill>
              </a:rPr>
              <a:t>Occasionally </a:t>
            </a:r>
            <a:endParaRPr lang="en-IE" sz="2800" b="1" dirty="0">
              <a:solidFill>
                <a:srgbClr val="F20000"/>
              </a:solidFill>
            </a:endParaRPr>
          </a:p>
        </p:txBody>
      </p:sp>
    </p:spTree>
    <p:extLst>
      <p:ext uri="{BB962C8B-B14F-4D97-AF65-F5344CB8AC3E}">
        <p14:creationId xmlns:p14="http://schemas.microsoft.com/office/powerpoint/2010/main" val="34251219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1"/>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0572 0.03218 L -0.18242 0.05996 " pathEditMode="relative" rAng="0" ptsTypes="AA">
                                      <p:cBhvr>
                                        <p:cTn id="6" dur="2000" fill="hold"/>
                                        <p:tgtEl>
                                          <p:spTgt spid="31"/>
                                        </p:tgtEl>
                                        <p:attrNameLst>
                                          <p:attrName>ppt_x</p:attrName>
                                          <p:attrName>ppt_y</p:attrName>
                                        </p:attrNameLst>
                                      </p:cBhvr>
                                      <p:rCtr x="-8841" y="1389"/>
                                    </p:animMotion>
                                  </p:childTnLst>
                                </p:cTn>
                              </p:par>
                            </p:childTnLst>
                          </p:cTn>
                        </p:par>
                      </p:childTnLst>
                    </p:cTn>
                  </p:par>
                </p:childTnLst>
              </p:cTn>
              <p:nextCondLst>
                <p:cond evt="onClick" delay="0">
                  <p:tgtEl>
                    <p:spTgt spid="31"/>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3.125E-6 -1.48148E-6 L 0.2931 -0.25116 " pathEditMode="relative" rAng="0" ptsTypes="AA">
                                      <p:cBhvr>
                                        <p:cTn id="11" dur="2000" fill="hold"/>
                                        <p:tgtEl>
                                          <p:spTgt spid="5"/>
                                        </p:tgtEl>
                                        <p:attrNameLst>
                                          <p:attrName>ppt_x</p:attrName>
                                          <p:attrName>ppt_y</p:attrName>
                                        </p:attrNameLst>
                                      </p:cBhvr>
                                      <p:rCtr x="14648" y="-12569"/>
                                    </p:animMotion>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11"/>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4.375E-6 3.33333E-6 L -0.22201 -0.07639 " pathEditMode="relative" rAng="0" ptsTypes="AA">
                                      <p:cBhvr>
                                        <p:cTn id="16" dur="2000" fill="hold"/>
                                        <p:tgtEl>
                                          <p:spTgt spid="11"/>
                                        </p:tgtEl>
                                        <p:attrNameLst>
                                          <p:attrName>ppt_x</p:attrName>
                                          <p:attrName>ppt_y</p:attrName>
                                        </p:attrNameLst>
                                      </p:cBhvr>
                                      <p:rCtr x="-11107" y="-3819"/>
                                    </p:animMotion>
                                  </p:childTnLst>
                                </p:cTn>
                              </p:par>
                            </p:childTnLst>
                          </p:cTn>
                        </p:par>
                      </p:childTnLst>
                    </p:cTn>
                  </p:par>
                </p:childTnLst>
              </p:cTn>
              <p:nextCondLst>
                <p:cond evt="onClick" delay="0">
                  <p:tgtEl>
                    <p:spTgt spid="11"/>
                  </p:tgtEl>
                </p:cond>
              </p:nextCondLst>
            </p:seq>
            <p:seq concurrent="1" nextAc="seek">
              <p:cTn id="17" restart="whenNotActive" fill="hold" evtFilter="cancelBubble" nodeType="interactiveSeq">
                <p:stCondLst>
                  <p:cond evt="onClick" delay="0">
                    <p:tgtEl>
                      <p:spTgt spid="38"/>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05299 0.03542 L -0.42409 -0.06875 " pathEditMode="relative" rAng="0" ptsTypes="AA">
                                      <p:cBhvr>
                                        <p:cTn id="21" dur="2000" fill="hold"/>
                                        <p:tgtEl>
                                          <p:spTgt spid="38"/>
                                        </p:tgtEl>
                                        <p:attrNameLst>
                                          <p:attrName>ppt_x</p:attrName>
                                          <p:attrName>ppt_y</p:attrName>
                                        </p:attrNameLst>
                                      </p:cBhvr>
                                      <p:rCtr x="-18555" y="-5208"/>
                                    </p:animMotion>
                                  </p:childTnLst>
                                </p:cTn>
                              </p:par>
                            </p:childTnLst>
                          </p:cTn>
                        </p:par>
                      </p:childTnLst>
                    </p:cTn>
                  </p:par>
                </p:childTnLst>
              </p:cTn>
              <p:nextCondLst>
                <p:cond evt="onClick" delay="0">
                  <p:tgtEl>
                    <p:spTgt spid="38"/>
                  </p:tgtEl>
                </p:cond>
              </p:nextCondLst>
            </p:seq>
            <p:seq concurrent="1" nextAc="seek">
              <p:cTn id="22" restart="whenNotActive" fill="hold" evtFilter="cancelBubble" nodeType="interactiveSeq">
                <p:stCondLst>
                  <p:cond evt="onClick" delay="0">
                    <p:tgtEl>
                      <p:spTgt spid="6"/>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3.75E-6 1.11111E-6 L -0.18373 0.2368 " pathEditMode="relative" rAng="0" ptsTypes="AA">
                                      <p:cBhvr>
                                        <p:cTn id="26" dur="2000" fill="hold"/>
                                        <p:tgtEl>
                                          <p:spTgt spid="6"/>
                                        </p:tgtEl>
                                        <p:attrNameLst>
                                          <p:attrName>ppt_x</p:attrName>
                                          <p:attrName>ppt_y</p:attrName>
                                        </p:attrNameLst>
                                      </p:cBhvr>
                                      <p:rCtr x="-9193" y="11829"/>
                                    </p:animMotion>
                                  </p:childTnLst>
                                </p:cTn>
                              </p:par>
                            </p:childTnLst>
                          </p:cTn>
                        </p:par>
                      </p:childTnLst>
                    </p:cTn>
                  </p:par>
                </p:childTnLst>
              </p:cTn>
              <p:nextCondLst>
                <p:cond evt="onClick" delay="0">
                  <p:tgtEl>
                    <p:spTgt spid="6"/>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4.58333E-6 -2.22222E-6 L -0.42527 0.33195 " pathEditMode="relative" rAng="0" ptsTypes="AA">
                                      <p:cBhvr>
                                        <p:cTn id="31" dur="2000" fill="hold"/>
                                        <p:tgtEl>
                                          <p:spTgt spid="12"/>
                                        </p:tgtEl>
                                        <p:attrNameLst>
                                          <p:attrName>ppt_x</p:attrName>
                                          <p:attrName>ppt_y</p:attrName>
                                        </p:attrNameLst>
                                      </p:cBhvr>
                                      <p:rCtr x="-21263" y="16597"/>
                                    </p:animMotion>
                                  </p:child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0 -0.04375 L 0.35755 -0.0757 " pathEditMode="relative" rAng="0" ptsTypes="AA">
                                      <p:cBhvr>
                                        <p:cTn id="36" dur="2000" fill="hold"/>
                                        <p:tgtEl>
                                          <p:spTgt spid="14"/>
                                        </p:tgtEl>
                                        <p:attrNameLst>
                                          <p:attrName>ppt_x</p:attrName>
                                          <p:attrName>ppt_y</p:attrName>
                                        </p:attrNameLst>
                                      </p:cBhvr>
                                      <p:rCtr x="17878" y="-1597"/>
                                    </p:animMotion>
                                  </p:childTnLst>
                                </p:cTn>
                              </p:par>
                            </p:childTnLst>
                          </p:cTn>
                        </p:par>
                      </p:childTnLst>
                    </p:cTn>
                  </p:par>
                </p:childTnLst>
              </p:cTn>
              <p:nextCondLst>
                <p:cond evt="onClick" delay="0">
                  <p:tgtEl>
                    <p:spTgt spid="14"/>
                  </p:tgtEl>
                </p:cond>
              </p:nextCondLst>
            </p:seq>
            <p:seq concurrent="1" nextAc="seek">
              <p:cTn id="37" restart="whenNotActive" fill="hold" evtFilter="cancelBubble" nodeType="interactiveSeq">
                <p:stCondLst>
                  <p:cond evt="onClick" delay="0">
                    <p:tgtEl>
                      <p:spTgt spid="18"/>
                    </p:tgtEl>
                  </p:cond>
                </p:stCondLst>
                <p:endSync evt="end" delay="0">
                  <p:rtn val="all"/>
                </p:endSync>
                <p:childTnLst>
                  <p:par>
                    <p:cTn id="38" fill="hold">
                      <p:stCondLst>
                        <p:cond delay="0"/>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0.33386 -0.50115 L -0.33386 -0.25115 " pathEditMode="relative" rAng="0" ptsTypes="AA">
                                      <p:cBhvr>
                                        <p:cTn id="41" dur="2000" fill="hold"/>
                                        <p:tgtEl>
                                          <p:spTgt spid="18"/>
                                        </p:tgtEl>
                                        <p:attrNameLst>
                                          <p:attrName>ppt_x</p:attrName>
                                          <p:attrName>ppt_y</p:attrName>
                                        </p:attrNameLst>
                                      </p:cBhvr>
                                      <p:rCtr x="0" y="12500"/>
                                    </p:animMotion>
                                  </p:childTnLst>
                                </p:cTn>
                              </p:par>
                            </p:childTnLst>
                          </p:cTn>
                        </p:par>
                      </p:childTnLst>
                    </p:cTn>
                  </p:par>
                </p:childTnLst>
              </p:cTn>
              <p:nextCondLst>
                <p:cond evt="onClick" delay="0">
                  <p:tgtEl>
                    <p:spTgt spid="18"/>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8ED07D4E402447BDAED8E8B0F9766B" ma:contentTypeVersion="10" ma:contentTypeDescription="Create a new document." ma:contentTypeScope="" ma:versionID="96e051f929cc8f5d4f8be713c3995cc2">
  <xsd:schema xmlns:xsd="http://www.w3.org/2001/XMLSchema" xmlns:xs="http://www.w3.org/2001/XMLSchema" xmlns:p="http://schemas.microsoft.com/office/2006/metadata/properties" xmlns:ns2="648970e6-7833-45a3-9c7a-7ba72a6a9008" targetNamespace="http://schemas.microsoft.com/office/2006/metadata/properties" ma:root="true" ma:fieldsID="5c5d9f0306bc5ce9cb99027dd5cf0383" ns2:_="">
    <xsd:import namespace="648970e6-7833-45a3-9c7a-7ba72a6a90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8970e6-7833-45a3-9c7a-7ba72a6a9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D26E13-76E7-4CEC-B24C-9BE614DD29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8970e6-7833-45a3-9c7a-7ba72a6a90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AF9602-8838-4DB4-A206-7B26A6A47F08}">
  <ds:schemaRefs>
    <ds:schemaRef ds:uri="http://schemas.microsoft.com/sharepoint/v3/contenttype/forms"/>
  </ds:schemaRefs>
</ds:datastoreItem>
</file>

<file path=customXml/itemProps3.xml><?xml version="1.0" encoding="utf-8"?>
<ds:datastoreItem xmlns:ds="http://schemas.openxmlformats.org/officeDocument/2006/customXml" ds:itemID="{DB8A8275-17FC-4E8E-87CC-80BE781E4CC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1565</TotalTime>
  <Words>708</Words>
  <Application>Microsoft Office PowerPoint</Application>
  <PresentationFormat>Widescreen</PresentationFormat>
  <Paragraphs>13</Paragraphs>
  <Slides>5</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Calibri Light (Headings)</vt:lpstr>
      <vt:lpstr>Office Theme</vt:lpstr>
      <vt:lpstr>    Curriculum Links SPHE - Strand: Myself Strand Unit: Taking Care of my Body Mathematics - Strand: Early Mathematical Activities Strand Unit: Classifying  Learning Outcome: In this lesson pupils will identify &amp; distinguish foods that you can eat every day and foods that you can eat only occasionally if you wish to. Pupils will become more familiar with the characteristics of balance in the diet through this activity.   Teaching Notes  Pupils will be familiar with the food groups and recommended portions from the food group presentation. This lesson will work well as a follow-on activity.   Mindful consideration In line with best practice and to encourage healthy eating habits we recommend moving away from using good/bad when discussing food. We also recommend against using the word treat. Using the word treat can make a food more desirable to children. We do not want to demonise or elevate any foods through our choice of language.  When discussing food we recommend using ‘foods we should eat every day’ and ‘ foods we eat less often if we wish to’ or ‘foods we eat occasionally’.   Foods we eat every day include fruit &amp; vegetables, low fat milk/cheese, wholegrain bread, pasta, rice, beans, peas, white meat e.g. chicken and turkey.   Foods we eat less often if we wish to include food at the top of the food pyramid that is high in fat, salt and sugar such as chocolate, fizzy drinks, sweets, pizza, crisps.   We recommend focusing food discussion in this way as opening it up to ‘food I like’ or ‘your favourite food’ without boundaries can result in discussion on foods from the top of the food pyramid.  </vt:lpstr>
      <vt:lpstr>How to use this slide show  1. Select ‘Start slideshow from beginning’ (or press F5 key).   You will see pictures of food. Ask the pupils to categorise the food. When you click on the picture it will sort itself into the  correct category.   *Please note if you click anywhere else on the page it will skip forward to the next slide. If this happens just press back to the slide you missed. You can do this by pressing the up arrow on your keyboard.  2. Click on the white space to move onto the next slide or press the down arrow.  3. Test it out yourself before you try it with the class to get used to the format.   Activity   Bizzy needs a helping hand sorting his plates into food he eats every day and foods he can eat occasionally, if he wishes to. Emphasise to pupils the plate on the left-hand side is bigger because children need lots of these foods to keep our hearts happy and for our growth. The items on the right are not need as part of a healthy balanced diet but if we wish we can have them occasionally. Place an emphasis on foods pupils are used to having everyday in their lunchbox.  You could extend this lesson to look at other foods, calling out foods and writing in boxes on the whiteboard or blackboard.       </vt:lpstr>
      <vt:lpstr>Sort these foods into foods you eat ‘every day’ and food that you can eat ‘occasionally’ if you wish to. Click on the food to see if you are correct. </vt:lpstr>
      <vt:lpstr>Sort these foods into foods you eat ‘every day’ and food that you can eat ‘occasionally’ if you wish to. Click on the food to see if you are correct. </vt:lpstr>
      <vt:lpstr>Well Done!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Scott</dc:creator>
  <cp:lastModifiedBy>Katherine Scott</cp:lastModifiedBy>
  <cp:revision>78</cp:revision>
  <dcterms:created xsi:type="dcterms:W3CDTF">2020-06-10T14:25:00Z</dcterms:created>
  <dcterms:modified xsi:type="dcterms:W3CDTF">2020-09-25T11:48:28Z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0x010100B38ED07D4E402447BDAED8E8B0F9766B</vt:lpwstr>
  </property>
</Properties>
</file>