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5" r:id="rId5"/>
    <p:sldId id="296" r:id="rId6"/>
    <p:sldId id="294" r:id="rId7"/>
    <p:sldId id="291" r:id="rId8"/>
    <p:sldId id="292" r:id="rId9"/>
    <p:sldId id="293" r:id="rId10"/>
    <p:sldId id="286" r:id="rId11"/>
    <p:sldId id="287" r:id="rId12"/>
    <p:sldId id="288" r:id="rId13"/>
    <p:sldId id="289" r:id="rId14"/>
    <p:sldId id="297"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ing Notes (Read First)" id="{66542082-B320-4084-9500-F21B7BB97D33}">
          <p14:sldIdLst>
            <p14:sldId id="285"/>
            <p14:sldId id="296"/>
          </p14:sldIdLst>
        </p14:section>
        <p14:section name="Lesson (Slideshow begins)" id="{CB700586-F9D7-4069-8761-D6C5E1C1CA37}">
          <p14:sldIdLst>
            <p14:sldId id="294"/>
            <p14:sldId id="291"/>
            <p14:sldId id="292"/>
            <p14:sldId id="293"/>
            <p14:sldId id="286"/>
            <p14:sldId id="287"/>
            <p14:sldId id="288"/>
            <p14:sldId id="289"/>
            <p14:sldId id="297"/>
            <p14:sldId id="2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Scott" initials="KS" lastIdx="40" clrIdx="0">
    <p:extLst>
      <p:ext uri="{19B8F6BF-5375-455C-9EA6-DF929625EA0E}">
        <p15:presenceInfo xmlns:p15="http://schemas.microsoft.com/office/powerpoint/2012/main" userId="S::kscott@irishheart.ie::f0e549f8-a0fc-44e6-8b8d-e5d8813d7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F30E3-B040-4E1C-9A5F-24CB45BBA43A}" v="211" dt="2020-09-24T14:43:42.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Hickey" userId="S::lhickey@irishheart.ie::38ce3479-65ca-4aa2-8368-bcf5644d9bba" providerId="AD" clId="Web-{B1AF30E3-B040-4E1C-9A5F-24CB45BBA43A}"/>
    <pc:docChg chg="modSld">
      <pc:chgData name="Laura Hickey" userId="S::lhickey@irishheart.ie::38ce3479-65ca-4aa2-8368-bcf5644d9bba" providerId="AD" clId="Web-{B1AF30E3-B040-4E1C-9A5F-24CB45BBA43A}" dt="2020-09-24T14:43:42.248" v="210" actId="20577"/>
      <pc:docMkLst>
        <pc:docMk/>
      </pc:docMkLst>
      <pc:sldChg chg="modSp">
        <pc:chgData name="Laura Hickey" userId="S::lhickey@irishheart.ie::38ce3479-65ca-4aa2-8368-bcf5644d9bba" providerId="AD" clId="Web-{B1AF30E3-B040-4E1C-9A5F-24CB45BBA43A}" dt="2020-09-24T14:43:42.248" v="209" actId="20577"/>
        <pc:sldMkLst>
          <pc:docMk/>
          <pc:sldMk cId="382321349" sldId="285"/>
        </pc:sldMkLst>
        <pc:spChg chg="mod">
          <ac:chgData name="Laura Hickey" userId="S::lhickey@irishheart.ie::38ce3479-65ca-4aa2-8368-bcf5644d9bba" providerId="AD" clId="Web-{B1AF30E3-B040-4E1C-9A5F-24CB45BBA43A}" dt="2020-09-24T14:43:42.248" v="209" actId="20577"/>
          <ac:spMkLst>
            <pc:docMk/>
            <pc:sldMk cId="382321349" sldId="285"/>
            <ac:spMk id="8" creationId="{27BE46D2-F2E4-4A85-A767-0F61DB704B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C8A-053C-4BC5-9B91-004C7FDD3B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C156722-E5C6-4DDF-B903-06121B160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6881088-93CE-4E78-A572-48ED9583D1E4}"/>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5" name="Footer Placeholder 4">
            <a:extLst>
              <a:ext uri="{FF2B5EF4-FFF2-40B4-BE49-F238E27FC236}">
                <a16:creationId xmlns:a16="http://schemas.microsoft.com/office/drawing/2014/main" id="{F682B6C5-DE8C-4D1D-B31A-4E937FC43E0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EE4BA45-3A50-45A0-98B1-D27562F4270C}"/>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115832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78BA-6F22-4F4B-B8DB-BEC77C43C94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890FC74-051E-4E3E-83CA-A27AB7086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DBBDD8-2321-47BA-9A8E-EEE25D721191}"/>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5" name="Footer Placeholder 4">
            <a:extLst>
              <a:ext uri="{FF2B5EF4-FFF2-40B4-BE49-F238E27FC236}">
                <a16:creationId xmlns:a16="http://schemas.microsoft.com/office/drawing/2014/main" id="{183B9B2F-608E-43BA-B331-BA4789CBF34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8FDECE9-B7B3-43EB-AC76-C56E52C5F413}"/>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248426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87E59B-02F0-4C6E-AEB6-DFC87D34D3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E2D4FBC-BE32-4F85-AED1-DD7004793A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E75295-AC72-43EF-8610-475E81276E14}"/>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5" name="Footer Placeholder 4">
            <a:extLst>
              <a:ext uri="{FF2B5EF4-FFF2-40B4-BE49-F238E27FC236}">
                <a16:creationId xmlns:a16="http://schemas.microsoft.com/office/drawing/2014/main" id="{DF17DC47-1DB8-475F-B1B3-6E394B055E5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FDBBB3-8DBA-46D7-A788-5F2E7AAD7D7F}"/>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421842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3E35-CC67-47AF-B272-3E0FE469FB4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090C68A-66DE-4821-AC29-B4725EABE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7EC3E57-9448-463D-9737-8858A35895BA}"/>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5" name="Footer Placeholder 4">
            <a:extLst>
              <a:ext uri="{FF2B5EF4-FFF2-40B4-BE49-F238E27FC236}">
                <a16:creationId xmlns:a16="http://schemas.microsoft.com/office/drawing/2014/main" id="{5FDF74E2-B0AA-48BB-B017-3B236E353CF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50D239F-9694-49ED-8308-BF6BECBD1D1F}"/>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96341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5DC7E-9DBC-423A-8D66-ACEF1F591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B47612B-366C-4535-B275-A84224878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AFB85F-92C4-485E-A26E-FD70275861A5}"/>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5" name="Footer Placeholder 4">
            <a:extLst>
              <a:ext uri="{FF2B5EF4-FFF2-40B4-BE49-F238E27FC236}">
                <a16:creationId xmlns:a16="http://schemas.microsoft.com/office/drawing/2014/main" id="{239B5A80-ADC9-4053-BA20-95B4705FE71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D53325F-3F45-46D9-A380-4BE9436F774E}"/>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154514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9F30-2706-4F6C-BB5D-C259A071380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E949165-5344-4501-B4FE-951912840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03FA2B3-53EC-457A-B008-E31B1D9E6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359D75E-7CEC-4062-A509-27F9B964E425}"/>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6" name="Footer Placeholder 5">
            <a:extLst>
              <a:ext uri="{FF2B5EF4-FFF2-40B4-BE49-F238E27FC236}">
                <a16:creationId xmlns:a16="http://schemas.microsoft.com/office/drawing/2014/main" id="{9DFE30E9-F257-4905-A446-36BE268C1E1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89A82BD-A614-49E3-A5BD-FB9E93116E7C}"/>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247703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5A1D-BFF7-4B0E-A60F-E9CC0337F02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2500E07-DFA9-4F01-9F95-71ED7CF08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9EA01-A59A-423C-BA9A-6E3C39075D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5E58AC5-69D4-4C52-908F-8623E7848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4656D6-4A9E-42C9-88BB-E5001E2298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E6B78E2-CDF8-4B6C-A1EE-8C7B49D058B2}"/>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8" name="Footer Placeholder 7">
            <a:extLst>
              <a:ext uri="{FF2B5EF4-FFF2-40B4-BE49-F238E27FC236}">
                <a16:creationId xmlns:a16="http://schemas.microsoft.com/office/drawing/2014/main" id="{9C757E1B-4E99-4175-9229-E7E5528FDD3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4231ED89-D4BA-4915-A9D0-EAC1AAEBB7B1}"/>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303982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CDCC-6130-4361-BF67-B82BC490E58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5DF90A3-ADCA-4989-940B-748476FDA41C}"/>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4" name="Footer Placeholder 3">
            <a:extLst>
              <a:ext uri="{FF2B5EF4-FFF2-40B4-BE49-F238E27FC236}">
                <a16:creationId xmlns:a16="http://schemas.microsoft.com/office/drawing/2014/main" id="{2C7AB5EC-6B40-4D9E-90AC-49284AA311F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EE1C959-07EA-49DE-87CA-4A264E0FF191}"/>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313599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04190-6AE0-49C6-A560-1C5607284BFF}"/>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3" name="Footer Placeholder 2">
            <a:extLst>
              <a:ext uri="{FF2B5EF4-FFF2-40B4-BE49-F238E27FC236}">
                <a16:creationId xmlns:a16="http://schemas.microsoft.com/office/drawing/2014/main" id="{6FF22B7F-3023-4696-9391-E492E1A295D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A64E7D0-29D7-488F-8E5D-BA83BCBD37F0}"/>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314040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70F4-4789-426D-8FCB-E3D2CEF7F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DBFED30-EA94-4B34-9871-7A81B7A22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80C7902-CE8C-4425-8C86-7EFD3D94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0F057-E7E8-446D-963F-77615B3577F0}"/>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6" name="Footer Placeholder 5">
            <a:extLst>
              <a:ext uri="{FF2B5EF4-FFF2-40B4-BE49-F238E27FC236}">
                <a16:creationId xmlns:a16="http://schemas.microsoft.com/office/drawing/2014/main" id="{D9A0723A-DAE1-4AC9-8469-D08C2BC2E17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8953DA1-2F72-4975-8901-8078442839F7}"/>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256780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7061-2DDE-44FB-A9A8-3B16963A5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B75C62-AB50-4934-8B7C-294D80012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52A1351-4AEF-47D3-A9BF-C3C3CFAB65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09629-DE52-48AA-AAF2-290D681A1FC5}"/>
              </a:ext>
            </a:extLst>
          </p:cNvPr>
          <p:cNvSpPr>
            <a:spLocks noGrp="1"/>
          </p:cNvSpPr>
          <p:nvPr>
            <p:ph type="dt" sz="half" idx="10"/>
          </p:nvPr>
        </p:nvSpPr>
        <p:spPr/>
        <p:txBody>
          <a:bodyPr/>
          <a:lstStyle/>
          <a:p>
            <a:fld id="{B26CB4DD-8FF8-4FAE-B3B9-95C5C7B908B2}" type="datetimeFigureOut">
              <a:rPr lang="en-IE" smtClean="0"/>
              <a:t>25/09/2020</a:t>
            </a:fld>
            <a:endParaRPr lang="en-IE"/>
          </a:p>
        </p:txBody>
      </p:sp>
      <p:sp>
        <p:nvSpPr>
          <p:cNvPr id="6" name="Footer Placeholder 5">
            <a:extLst>
              <a:ext uri="{FF2B5EF4-FFF2-40B4-BE49-F238E27FC236}">
                <a16:creationId xmlns:a16="http://schemas.microsoft.com/office/drawing/2014/main" id="{5111E46D-5441-45AD-82BF-9BD2B042FF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E3532DC-5EF9-4814-9C92-D73BAA148120}"/>
              </a:ext>
            </a:extLst>
          </p:cNvPr>
          <p:cNvSpPr>
            <a:spLocks noGrp="1"/>
          </p:cNvSpPr>
          <p:nvPr>
            <p:ph type="sldNum" sz="quarter" idx="12"/>
          </p:nvPr>
        </p:nvSpPr>
        <p:spPr/>
        <p:txBody>
          <a:bodyPr/>
          <a:lstStyle/>
          <a:p>
            <a:fld id="{CC423B76-4F62-4C9E-AD16-54D48D0DEB80}" type="slidenum">
              <a:rPr lang="en-IE" smtClean="0"/>
              <a:t>‹#›</a:t>
            </a:fld>
            <a:endParaRPr lang="en-IE"/>
          </a:p>
        </p:txBody>
      </p:sp>
    </p:spTree>
    <p:extLst>
      <p:ext uri="{BB962C8B-B14F-4D97-AF65-F5344CB8AC3E}">
        <p14:creationId xmlns:p14="http://schemas.microsoft.com/office/powerpoint/2010/main" val="246064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4DE78-7EBD-47E4-8EF0-89A821921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0F4842C-0DE1-413F-9B68-2B8DF03AA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A47E736-2517-4C7E-9DEF-139A6BBA7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CB4DD-8FF8-4FAE-B3B9-95C5C7B908B2}" type="datetimeFigureOut">
              <a:rPr lang="en-IE" smtClean="0"/>
              <a:t>25/09/2020</a:t>
            </a:fld>
            <a:endParaRPr lang="en-IE"/>
          </a:p>
        </p:txBody>
      </p:sp>
      <p:sp>
        <p:nvSpPr>
          <p:cNvPr id="5" name="Footer Placeholder 4">
            <a:extLst>
              <a:ext uri="{FF2B5EF4-FFF2-40B4-BE49-F238E27FC236}">
                <a16:creationId xmlns:a16="http://schemas.microsoft.com/office/drawing/2014/main" id="{1AD820BF-5CFB-431D-8BC5-919F8E961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0E610C3-0C97-4F14-8C93-DD3BBC7FF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23B76-4F62-4C9E-AD16-54D48D0DEB80}" type="slidenum">
              <a:rPr lang="en-IE" smtClean="0"/>
              <a:t>‹#›</a:t>
            </a:fld>
            <a:endParaRPr lang="en-IE"/>
          </a:p>
        </p:txBody>
      </p:sp>
    </p:spTree>
    <p:extLst>
      <p:ext uri="{BB962C8B-B14F-4D97-AF65-F5344CB8AC3E}">
        <p14:creationId xmlns:p14="http://schemas.microsoft.com/office/powerpoint/2010/main" val="311069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jpe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B1FE44-B231-429D-945C-FA03675EE2E7}"/>
              </a:ext>
            </a:extLst>
          </p:cNvPr>
          <p:cNvSpPr>
            <a:spLocks noGrp="1"/>
          </p:cNvSpPr>
          <p:nvPr>
            <p:ph type="title"/>
          </p:nvPr>
        </p:nvSpPr>
        <p:spPr>
          <a:xfrm>
            <a:off x="4646688" y="692657"/>
            <a:ext cx="7780866" cy="616127"/>
          </a:xfrm>
        </p:spPr>
        <p:txBody>
          <a:bodyPr>
            <a:noAutofit/>
          </a:bodyPr>
          <a:lstStyle/>
          <a:p>
            <a:r>
              <a:rPr lang="en-US" sz="4000" b="1" dirty="0">
                <a:solidFill>
                  <a:srgbClr val="FF0000"/>
                </a:solidFill>
              </a:rPr>
              <a:t>Food Groups Lesson</a:t>
            </a:r>
            <a:br>
              <a:rPr lang="en-IE" sz="4000" b="1" dirty="0">
                <a:solidFill>
                  <a:srgbClr val="FF0000"/>
                </a:solidFill>
              </a:rPr>
            </a:br>
            <a:endParaRPr lang="en-IE" sz="4000" b="1" dirty="0">
              <a:solidFill>
                <a:srgbClr val="FF0000"/>
              </a:solidFill>
            </a:endParaRPr>
          </a:p>
        </p:txBody>
      </p:sp>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1" y="-55562"/>
            <a:ext cx="3485322" cy="1615161"/>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7BE46D2-F2E4-4A85-A767-0F61DB704BAD}"/>
              </a:ext>
            </a:extLst>
          </p:cNvPr>
          <p:cNvSpPr txBox="1"/>
          <p:nvPr/>
        </p:nvSpPr>
        <p:spPr>
          <a:xfrm>
            <a:off x="431890" y="1368986"/>
            <a:ext cx="11328219" cy="5401479"/>
          </a:xfrm>
          <a:prstGeom prst="rect">
            <a:avLst/>
          </a:prstGeom>
          <a:noFill/>
        </p:spPr>
        <p:txBody>
          <a:bodyPr wrap="square" lIns="91440" tIns="45720" rIns="91440" bIns="45720" anchor="t">
            <a:spAutoFit/>
          </a:bodyPr>
          <a:lstStyle/>
          <a:p>
            <a:r>
              <a:rPr lang="en-US" sz="1500" b="1" dirty="0"/>
              <a:t>Curriculum Links</a:t>
            </a:r>
            <a:br>
              <a:rPr lang="en-US" sz="1500" dirty="0"/>
            </a:br>
            <a:r>
              <a:rPr lang="en-US" sz="1500" b="1" dirty="0">
                <a:solidFill>
                  <a:srgbClr val="FF0000"/>
                </a:solidFill>
              </a:rPr>
              <a:t>SPHE - </a:t>
            </a:r>
            <a:r>
              <a:rPr lang="en-US" sz="1500" b="1" dirty="0"/>
              <a:t>Strand</a:t>
            </a:r>
            <a:r>
              <a:rPr lang="en-US" sz="1500" dirty="0"/>
              <a:t>: Myself </a:t>
            </a:r>
            <a:r>
              <a:rPr lang="en-US" sz="1500" b="1" dirty="0"/>
              <a:t>Strand Unit</a:t>
            </a:r>
            <a:r>
              <a:rPr lang="en-US" sz="1500" dirty="0"/>
              <a:t>: Taking Care of my Body</a:t>
            </a:r>
            <a:br>
              <a:rPr lang="en-US" sz="1500" dirty="0"/>
            </a:br>
            <a:br>
              <a:rPr lang="en-US" sz="1500" dirty="0"/>
            </a:br>
            <a:r>
              <a:rPr lang="en-US" sz="1500" b="1" dirty="0">
                <a:cs typeface="Calibri"/>
              </a:rPr>
              <a:t>Learning Outcome</a:t>
            </a:r>
            <a:br>
              <a:rPr lang="en-US" sz="1500" b="1" dirty="0"/>
            </a:br>
            <a:r>
              <a:rPr lang="en-US" sz="1500" dirty="0"/>
              <a:t>Pupils will be introduced to the basic food groups as identified through the HSE Food Pyramid. Pupils will become aware and familiar with each group and how many of each food to have each day to keep their heart healthy. Pupils will explore the importance of food for growth, development and energy and why we eat. They will explore food for a balanced diet and their role in a balanced diet. </a:t>
            </a:r>
            <a:br>
              <a:rPr lang="en-US" sz="1500" b="1" dirty="0"/>
            </a:br>
            <a:br>
              <a:rPr lang="en-US" sz="1500" b="1" dirty="0"/>
            </a:br>
            <a:r>
              <a:rPr lang="en-US" sz="1500" b="1" dirty="0"/>
              <a:t>Teaching Notes </a:t>
            </a:r>
            <a:br>
              <a:rPr lang="en-US" sz="1500" b="1" dirty="0"/>
            </a:br>
            <a:r>
              <a:rPr lang="en-US" sz="1500" dirty="0"/>
              <a:t>It is important for pupils to understand the three core concepts of what food does for our body. Food is important for healthy minds and healthy bodies. Food is important to help us to grow. Food gives us the energy to play and focus on our work. Here is some background information for teachers. Each of the food groups have an important role to play. Vegetables, salad and fruit contain a lot of different vitamins and minerals. That’s why it is important to eat a rainbow and get 5-8 every day. Foods such as </a:t>
            </a:r>
            <a:r>
              <a:rPr lang="en-US" sz="1500" dirty="0" err="1"/>
              <a:t>wholemeal</a:t>
            </a:r>
            <a:r>
              <a:rPr lang="en-US" sz="1500" dirty="0"/>
              <a:t> cereals and breads, potatoes, pasta and rice are a key energy source. Milk, yoghurt and cheese are really important for our bones. Foods such as meat, poultry, fish, eggs and beans repair our muscles and protect us from illness. Fats, oils and spreads can be a good source of energy and they provide us with essential vitamins. Too much, or the wrong balance of fat can be unhealthy. </a:t>
            </a:r>
          </a:p>
          <a:p>
            <a:endParaRPr lang="en-US" sz="1500" dirty="0">
              <a:latin typeface="Segoe UI" panose="020B0502040204020203" pitchFamily="34" charset="0"/>
            </a:endParaRPr>
          </a:p>
          <a:p>
            <a:r>
              <a:rPr lang="en-US" sz="1500" dirty="0"/>
              <a:t>It is important to note that what our diet looks like as a whole, getting a balance, is what’s most important not a single food or nutrient. </a:t>
            </a:r>
          </a:p>
          <a:p>
            <a:endParaRPr lang="en-US" sz="1500" dirty="0"/>
          </a:p>
          <a:p>
            <a:r>
              <a:rPr lang="en-US" sz="1500" dirty="0"/>
              <a:t>It is also important to look at our relationship with food as part of daily life. We have included a slide to explore this. Food can be tied to memories. It can be used to celebrate special times and it can remind us of certain people, places and times. We also eat food because we enjoy it, because it tastes good and because we want to feel full and satisfied. These have been split into two core concepts – memories and enjoyment. </a:t>
            </a:r>
            <a:endParaRPr lang="en-IE" sz="1500" dirty="0"/>
          </a:p>
        </p:txBody>
      </p:sp>
    </p:spTree>
    <p:extLst>
      <p:ext uri="{BB962C8B-B14F-4D97-AF65-F5344CB8AC3E}">
        <p14:creationId xmlns:p14="http://schemas.microsoft.com/office/powerpoint/2010/main" val="382321349"/>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3C97B-AFC1-4B8A-A898-39F56496BDA3}"/>
              </a:ext>
            </a:extLst>
          </p:cNvPr>
          <p:cNvPicPr>
            <a:picLocks noChangeAspect="1"/>
          </p:cNvPicPr>
          <p:nvPr/>
        </p:nvPicPr>
        <p:blipFill>
          <a:blip r:embed="rId2"/>
          <a:stretch>
            <a:fillRect/>
          </a:stretch>
        </p:blipFill>
        <p:spPr>
          <a:xfrm>
            <a:off x="4491452" y="2340981"/>
            <a:ext cx="3439884" cy="3091717"/>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0CE02A07-1DD4-4AF7-9CB1-B0F748F328B8}"/>
              </a:ext>
            </a:extLst>
          </p:cNvPr>
          <p:cNvSpPr txBox="1"/>
          <p:nvPr/>
        </p:nvSpPr>
        <p:spPr>
          <a:xfrm>
            <a:off x="2562976" y="124938"/>
            <a:ext cx="7983939" cy="2000548"/>
          </a:xfrm>
          <a:prstGeom prst="rect">
            <a:avLst/>
          </a:prstGeom>
          <a:noFill/>
        </p:spPr>
        <p:txBody>
          <a:bodyPr wrap="square" rtlCol="0">
            <a:spAutoFit/>
          </a:bodyPr>
          <a:lstStyle/>
          <a:p>
            <a:pPr algn="ctr"/>
            <a:r>
              <a:rPr lang="en-US" sz="3800" b="1" dirty="0">
                <a:solidFill>
                  <a:srgbClr val="F20000"/>
                </a:solidFill>
                <a:latin typeface="+mj-lt"/>
              </a:rPr>
              <a:t>Meat, poultry, fish, eggs </a:t>
            </a:r>
          </a:p>
          <a:p>
            <a:pPr algn="ctr"/>
            <a:r>
              <a:rPr lang="en-US" sz="3800" b="1" dirty="0">
                <a:solidFill>
                  <a:srgbClr val="F20000"/>
                </a:solidFill>
                <a:latin typeface="+mj-lt"/>
              </a:rPr>
              <a:t>beans and nuts</a:t>
            </a:r>
          </a:p>
          <a:p>
            <a:pPr algn="ctr"/>
            <a:endParaRPr lang="en-US" sz="2800" b="1" dirty="0">
              <a:solidFill>
                <a:srgbClr val="F20000"/>
              </a:solidFill>
            </a:endParaRPr>
          </a:p>
          <a:p>
            <a:pPr algn="ctr"/>
            <a:r>
              <a:rPr lang="en-US" sz="2000" b="1" dirty="0"/>
              <a:t>Eat twice a day</a:t>
            </a:r>
            <a:endParaRPr lang="en-IE" sz="2000" b="1" dirty="0"/>
          </a:p>
        </p:txBody>
      </p:sp>
      <p:pic>
        <p:nvPicPr>
          <p:cNvPr id="16" name="Picture 15" descr="A picture containing fruit, food&#10;&#10;Description automatically generated">
            <a:extLst>
              <a:ext uri="{FF2B5EF4-FFF2-40B4-BE49-F238E27FC236}">
                <a16:creationId xmlns:a16="http://schemas.microsoft.com/office/drawing/2014/main" id="{192EE32F-9624-460D-B212-9FFA7D399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705" y="5159601"/>
            <a:ext cx="1962424" cy="1095528"/>
          </a:xfrm>
          <a:prstGeom prst="rect">
            <a:avLst/>
          </a:prstGeom>
        </p:spPr>
      </p:pic>
      <p:pic>
        <p:nvPicPr>
          <p:cNvPr id="23" name="Picture 22">
            <a:extLst>
              <a:ext uri="{FF2B5EF4-FFF2-40B4-BE49-F238E27FC236}">
                <a16:creationId xmlns:a16="http://schemas.microsoft.com/office/drawing/2014/main" id="{46B57EB5-D712-4FEF-8673-2B04324A18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83895" y="2631217"/>
            <a:ext cx="1708157" cy="1592349"/>
          </a:xfrm>
          <a:prstGeom prst="rect">
            <a:avLst/>
          </a:prstGeom>
        </p:spPr>
      </p:pic>
      <p:pic>
        <p:nvPicPr>
          <p:cNvPr id="5" name="Picture 4">
            <a:extLst>
              <a:ext uri="{FF2B5EF4-FFF2-40B4-BE49-F238E27FC236}">
                <a16:creationId xmlns:a16="http://schemas.microsoft.com/office/drawing/2014/main" id="{8D063A0C-2B05-40DD-9930-983DE89B36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201276" y="1195593"/>
            <a:ext cx="1366783" cy="1378667"/>
          </a:xfrm>
          <a:prstGeom prst="rect">
            <a:avLst/>
          </a:prstGeom>
        </p:spPr>
      </p:pic>
      <p:pic>
        <p:nvPicPr>
          <p:cNvPr id="8" name="Picture 7">
            <a:extLst>
              <a:ext uri="{FF2B5EF4-FFF2-40B4-BE49-F238E27FC236}">
                <a16:creationId xmlns:a16="http://schemas.microsoft.com/office/drawing/2014/main" id="{CB74527E-F1B1-4A51-9C51-74AFE70628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16273" y="5014936"/>
            <a:ext cx="1708158" cy="1138771"/>
          </a:xfrm>
          <a:prstGeom prst="rect">
            <a:avLst/>
          </a:prstGeom>
        </p:spPr>
      </p:pic>
      <p:pic>
        <p:nvPicPr>
          <p:cNvPr id="13" name="Picture 12">
            <a:extLst>
              <a:ext uri="{FF2B5EF4-FFF2-40B4-BE49-F238E27FC236}">
                <a16:creationId xmlns:a16="http://schemas.microsoft.com/office/drawing/2014/main" id="{1545A896-7194-46C7-A937-C04FB191CA4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06292" y="4823905"/>
            <a:ext cx="1664913" cy="1520834"/>
          </a:xfrm>
          <a:prstGeom prst="rect">
            <a:avLst/>
          </a:prstGeom>
        </p:spPr>
      </p:pic>
      <p:pic>
        <p:nvPicPr>
          <p:cNvPr id="17" name="Picture 16">
            <a:extLst>
              <a:ext uri="{FF2B5EF4-FFF2-40B4-BE49-F238E27FC236}">
                <a16:creationId xmlns:a16="http://schemas.microsoft.com/office/drawing/2014/main" id="{E03B3EDA-AA1F-41F8-979A-42A3732B95F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90400" y="2340981"/>
            <a:ext cx="1940347" cy="1378667"/>
          </a:xfrm>
          <a:prstGeom prst="rect">
            <a:avLst/>
          </a:prstGeom>
        </p:spPr>
      </p:pic>
    </p:spTree>
    <p:extLst>
      <p:ext uri="{BB962C8B-B14F-4D97-AF65-F5344CB8AC3E}">
        <p14:creationId xmlns:p14="http://schemas.microsoft.com/office/powerpoint/2010/main" val="4287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512156-5C1C-4270-BE88-D337F4E8980C}"/>
              </a:ext>
            </a:extLst>
          </p:cNvPr>
          <p:cNvPicPr>
            <a:picLocks noChangeAspect="1"/>
          </p:cNvPicPr>
          <p:nvPr/>
        </p:nvPicPr>
        <p:blipFill>
          <a:blip r:embed="rId2"/>
          <a:stretch>
            <a:fillRect/>
          </a:stretch>
        </p:blipFill>
        <p:spPr>
          <a:xfrm>
            <a:off x="4733303" y="2523609"/>
            <a:ext cx="3071183" cy="2918212"/>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01DEE84D-81BE-400A-B2D7-2B602B8045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35426" y="4699244"/>
            <a:ext cx="1072175" cy="984050"/>
          </a:xfrm>
          <a:prstGeom prst="rect">
            <a:avLst/>
          </a:prstGeom>
        </p:spPr>
      </p:pic>
      <p:pic>
        <p:nvPicPr>
          <p:cNvPr id="12" name="Picture 11">
            <a:extLst>
              <a:ext uri="{FF2B5EF4-FFF2-40B4-BE49-F238E27FC236}">
                <a16:creationId xmlns:a16="http://schemas.microsoft.com/office/drawing/2014/main" id="{12BAD6E8-0683-4F51-907D-A5233FD340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72460" y="2523609"/>
            <a:ext cx="766418" cy="1621269"/>
          </a:xfrm>
          <a:prstGeom prst="rect">
            <a:avLst/>
          </a:prstGeom>
        </p:spPr>
      </p:pic>
      <p:pic>
        <p:nvPicPr>
          <p:cNvPr id="23" name="Picture 22">
            <a:extLst>
              <a:ext uri="{FF2B5EF4-FFF2-40B4-BE49-F238E27FC236}">
                <a16:creationId xmlns:a16="http://schemas.microsoft.com/office/drawing/2014/main" id="{07CB0D3E-71F7-4583-9DDB-0E768D67E6F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2854" y="3091254"/>
            <a:ext cx="1124815" cy="1053624"/>
          </a:xfrm>
          <a:prstGeom prst="rect">
            <a:avLst/>
          </a:prstGeom>
        </p:spPr>
      </p:pic>
      <p:sp>
        <p:nvSpPr>
          <p:cNvPr id="14" name="TextBox 13">
            <a:extLst>
              <a:ext uri="{FF2B5EF4-FFF2-40B4-BE49-F238E27FC236}">
                <a16:creationId xmlns:a16="http://schemas.microsoft.com/office/drawing/2014/main" id="{A5CE1290-F8A1-4417-A87C-DBE3D9CAA2FE}"/>
              </a:ext>
            </a:extLst>
          </p:cNvPr>
          <p:cNvSpPr txBox="1"/>
          <p:nvPr/>
        </p:nvSpPr>
        <p:spPr>
          <a:xfrm>
            <a:off x="2754939" y="235987"/>
            <a:ext cx="7983939" cy="1877437"/>
          </a:xfrm>
          <a:prstGeom prst="rect">
            <a:avLst/>
          </a:prstGeom>
          <a:noFill/>
        </p:spPr>
        <p:txBody>
          <a:bodyPr wrap="square" rtlCol="0">
            <a:spAutoFit/>
          </a:bodyPr>
          <a:lstStyle/>
          <a:p>
            <a:pPr algn="ctr"/>
            <a:r>
              <a:rPr lang="en-US" sz="3800" b="1" dirty="0">
                <a:solidFill>
                  <a:srgbClr val="F20000"/>
                </a:solidFill>
                <a:latin typeface="+mj-lt"/>
              </a:rPr>
              <a:t>Fats, spreads and oils </a:t>
            </a:r>
          </a:p>
          <a:p>
            <a:pPr algn="ctr"/>
            <a:endParaRPr lang="en-US" sz="3800" b="1" dirty="0">
              <a:solidFill>
                <a:srgbClr val="F20000"/>
              </a:solidFill>
              <a:latin typeface="+mj-lt"/>
            </a:endParaRPr>
          </a:p>
          <a:p>
            <a:pPr algn="ctr"/>
            <a:r>
              <a:rPr lang="en-US" sz="2000" b="1" dirty="0"/>
              <a:t>Use in small amounts </a:t>
            </a:r>
            <a:endParaRPr lang="en-IE" sz="2000" b="1" dirty="0"/>
          </a:p>
          <a:p>
            <a:pPr algn="ctr"/>
            <a:endParaRPr lang="en-IE" sz="2000" b="1" dirty="0"/>
          </a:p>
        </p:txBody>
      </p:sp>
    </p:spTree>
    <p:extLst>
      <p:ext uri="{BB962C8B-B14F-4D97-AF65-F5344CB8AC3E}">
        <p14:creationId xmlns:p14="http://schemas.microsoft.com/office/powerpoint/2010/main" val="16429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82BA6A-6B83-4F21-A6A8-F754F6E0F3F5}"/>
              </a:ext>
            </a:extLst>
          </p:cNvPr>
          <p:cNvPicPr>
            <a:picLocks noChangeAspect="1"/>
          </p:cNvPicPr>
          <p:nvPr/>
        </p:nvPicPr>
        <p:blipFill>
          <a:blip r:embed="rId2"/>
          <a:stretch>
            <a:fillRect/>
          </a:stretch>
        </p:blipFill>
        <p:spPr>
          <a:xfrm>
            <a:off x="4756235" y="2309865"/>
            <a:ext cx="2930089" cy="2770042"/>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01DEE84D-81BE-400A-B2D7-2B602B8045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09046" y="4711464"/>
            <a:ext cx="1072175" cy="123628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C13A354-476B-4654-8DA8-67E86C884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973" y="4428663"/>
            <a:ext cx="1242042" cy="1514686"/>
          </a:xfrm>
          <a:prstGeom prst="rect">
            <a:avLst/>
          </a:prstGeom>
        </p:spPr>
      </p:pic>
      <p:pic>
        <p:nvPicPr>
          <p:cNvPr id="12" name="Picture 11" descr="A picture containing cup, drawing, table, glass&#10;&#10;Description automatically generated">
            <a:extLst>
              <a:ext uri="{FF2B5EF4-FFF2-40B4-BE49-F238E27FC236}">
                <a16:creationId xmlns:a16="http://schemas.microsoft.com/office/drawing/2014/main" id="{12BAD6E8-0683-4F51-907D-A5233FD34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98" y="2309865"/>
            <a:ext cx="1244231" cy="1621269"/>
          </a:xfrm>
          <a:prstGeom prst="rect">
            <a:avLst/>
          </a:prstGeom>
        </p:spPr>
      </p:pic>
      <p:pic>
        <p:nvPicPr>
          <p:cNvPr id="16" name="Picture 15">
            <a:extLst>
              <a:ext uri="{FF2B5EF4-FFF2-40B4-BE49-F238E27FC236}">
                <a16:creationId xmlns:a16="http://schemas.microsoft.com/office/drawing/2014/main" id="{1C35B560-9F87-4BB5-8C53-034FA00E0E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185491" y="4926488"/>
            <a:ext cx="1070954" cy="1395188"/>
          </a:xfrm>
          <a:prstGeom prst="rect">
            <a:avLst/>
          </a:prstGeom>
        </p:spPr>
      </p:pic>
      <p:pic>
        <p:nvPicPr>
          <p:cNvPr id="20" name="Picture 19">
            <a:extLst>
              <a:ext uri="{FF2B5EF4-FFF2-40B4-BE49-F238E27FC236}">
                <a16:creationId xmlns:a16="http://schemas.microsoft.com/office/drawing/2014/main" id="{A2138D3A-1A50-4DA7-8AC3-71E988E5658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067689" y="2426001"/>
            <a:ext cx="1318323" cy="1207624"/>
          </a:xfrm>
          <a:prstGeom prst="rect">
            <a:avLst/>
          </a:prstGeom>
        </p:spPr>
      </p:pic>
      <p:pic>
        <p:nvPicPr>
          <p:cNvPr id="23" name="Picture 22">
            <a:extLst>
              <a:ext uri="{FF2B5EF4-FFF2-40B4-BE49-F238E27FC236}">
                <a16:creationId xmlns:a16="http://schemas.microsoft.com/office/drawing/2014/main" id="{07CB0D3E-71F7-4583-9DDB-0E768D67E6F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161054" y="2882800"/>
            <a:ext cx="1559914" cy="1053624"/>
          </a:xfrm>
          <a:prstGeom prst="rect">
            <a:avLst/>
          </a:prstGeom>
        </p:spPr>
      </p:pic>
      <p:pic>
        <p:nvPicPr>
          <p:cNvPr id="28" name="Picture 27" descr="A picture containing mask, wheel, lamp&#10;&#10;Description automatically generated">
            <a:extLst>
              <a:ext uri="{FF2B5EF4-FFF2-40B4-BE49-F238E27FC236}">
                <a16:creationId xmlns:a16="http://schemas.microsoft.com/office/drawing/2014/main" id="{30ECF104-C72E-45D6-BC75-1FFA588251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7202" y="5187949"/>
            <a:ext cx="1345949" cy="1124262"/>
          </a:xfrm>
          <a:prstGeom prst="rect">
            <a:avLst/>
          </a:prstGeom>
        </p:spPr>
      </p:pic>
      <p:pic>
        <p:nvPicPr>
          <p:cNvPr id="32" name="Picture 31" descr="A close up of a logo&#10;&#10;Description automatically generated">
            <a:extLst>
              <a:ext uri="{FF2B5EF4-FFF2-40B4-BE49-F238E27FC236}">
                <a16:creationId xmlns:a16="http://schemas.microsoft.com/office/drawing/2014/main" id="{695B4BF8-C02A-4136-AD8B-C8B7260F55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93544" y="3371081"/>
            <a:ext cx="1521347" cy="1555407"/>
          </a:xfrm>
          <a:prstGeom prst="rect">
            <a:avLst/>
          </a:prstGeom>
        </p:spPr>
      </p:pic>
      <p:sp>
        <p:nvSpPr>
          <p:cNvPr id="14" name="TextBox 13">
            <a:extLst>
              <a:ext uri="{FF2B5EF4-FFF2-40B4-BE49-F238E27FC236}">
                <a16:creationId xmlns:a16="http://schemas.microsoft.com/office/drawing/2014/main" id="{A5CE1290-F8A1-4417-A87C-DBE3D9CAA2FE}"/>
              </a:ext>
            </a:extLst>
          </p:cNvPr>
          <p:cNvSpPr txBox="1"/>
          <p:nvPr/>
        </p:nvSpPr>
        <p:spPr>
          <a:xfrm>
            <a:off x="3170278" y="103743"/>
            <a:ext cx="7983939" cy="2462213"/>
          </a:xfrm>
          <a:prstGeom prst="rect">
            <a:avLst/>
          </a:prstGeom>
          <a:noFill/>
        </p:spPr>
        <p:txBody>
          <a:bodyPr wrap="square" rtlCol="0">
            <a:spAutoFit/>
          </a:bodyPr>
          <a:lstStyle/>
          <a:p>
            <a:pPr algn="ctr"/>
            <a:r>
              <a:rPr lang="en-US" sz="3800" b="1" dirty="0">
                <a:solidFill>
                  <a:srgbClr val="F20000"/>
                </a:solidFill>
                <a:latin typeface="+mj-lt"/>
              </a:rPr>
              <a:t>Foods and drinks high in fat, </a:t>
            </a:r>
          </a:p>
          <a:p>
            <a:pPr algn="ctr"/>
            <a:r>
              <a:rPr lang="en-US" sz="3800" b="1" dirty="0">
                <a:solidFill>
                  <a:srgbClr val="F20000"/>
                </a:solidFill>
                <a:latin typeface="+mj-lt"/>
              </a:rPr>
              <a:t>sugar and salt</a:t>
            </a:r>
          </a:p>
          <a:p>
            <a:pPr algn="ctr"/>
            <a:endParaRPr lang="en-US" sz="3800" b="1" dirty="0">
              <a:solidFill>
                <a:srgbClr val="F20000"/>
              </a:solidFill>
              <a:latin typeface="+mj-lt"/>
            </a:endParaRPr>
          </a:p>
          <a:p>
            <a:pPr algn="ctr"/>
            <a:r>
              <a:rPr lang="en-US" sz="2000" b="1" dirty="0"/>
              <a:t>Food we can have less often if we wish to</a:t>
            </a:r>
            <a:endParaRPr lang="en-IE" sz="2000" b="1" dirty="0"/>
          </a:p>
          <a:p>
            <a:pPr algn="ctr"/>
            <a:endParaRPr lang="en-IE" sz="2000" b="1" dirty="0"/>
          </a:p>
        </p:txBody>
      </p:sp>
    </p:spTree>
    <p:extLst>
      <p:ext uri="{BB962C8B-B14F-4D97-AF65-F5344CB8AC3E}">
        <p14:creationId xmlns:p14="http://schemas.microsoft.com/office/powerpoint/2010/main" val="23411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B1FE44-B231-429D-945C-FA03675EE2E7}"/>
              </a:ext>
            </a:extLst>
          </p:cNvPr>
          <p:cNvSpPr>
            <a:spLocks noGrp="1"/>
          </p:cNvSpPr>
          <p:nvPr>
            <p:ph type="title"/>
          </p:nvPr>
        </p:nvSpPr>
        <p:spPr>
          <a:xfrm>
            <a:off x="4970598" y="622602"/>
            <a:ext cx="7780866" cy="616127"/>
          </a:xfrm>
        </p:spPr>
        <p:txBody>
          <a:bodyPr>
            <a:noAutofit/>
          </a:bodyPr>
          <a:lstStyle/>
          <a:p>
            <a:r>
              <a:rPr lang="en-US" sz="4000" b="1" dirty="0">
                <a:solidFill>
                  <a:srgbClr val="FF0000"/>
                </a:solidFill>
              </a:rPr>
              <a:t>Food Groups Lesson</a:t>
            </a:r>
            <a:br>
              <a:rPr lang="en-IE" sz="4000" b="1" dirty="0">
                <a:solidFill>
                  <a:srgbClr val="FF0000"/>
                </a:solidFill>
              </a:rPr>
            </a:br>
            <a:endParaRPr lang="en-IE" sz="4000" b="1" dirty="0">
              <a:solidFill>
                <a:srgbClr val="FF0000"/>
              </a:solidFill>
            </a:endParaRPr>
          </a:p>
        </p:txBody>
      </p:sp>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7BE46D2-F2E4-4A85-A767-0F61DB704BAD}"/>
              </a:ext>
            </a:extLst>
          </p:cNvPr>
          <p:cNvSpPr txBox="1"/>
          <p:nvPr/>
        </p:nvSpPr>
        <p:spPr>
          <a:xfrm>
            <a:off x="424069" y="1419610"/>
            <a:ext cx="4970598" cy="5170646"/>
          </a:xfrm>
          <a:prstGeom prst="rect">
            <a:avLst/>
          </a:prstGeom>
          <a:noFill/>
        </p:spPr>
        <p:txBody>
          <a:bodyPr wrap="square">
            <a:spAutoFit/>
          </a:bodyPr>
          <a:lstStyle/>
          <a:p>
            <a:r>
              <a:rPr lang="en-US" sz="1500" b="1" dirty="0"/>
              <a:t>Food Pyramid</a:t>
            </a:r>
          </a:p>
          <a:p>
            <a:r>
              <a:rPr lang="en-US" sz="1500" dirty="0"/>
              <a:t>In the lesson we have broken down the food pyramid into the food groups as an introduction for pupils. We have followed the titles from the food pyramid for continuity. If you wish you can show pupils the food pyramid at the end of the lesson or hang it in your classroom for familiarization. We look more closely at the food pyramid for older classes.</a:t>
            </a:r>
          </a:p>
          <a:p>
            <a:endParaRPr lang="en-US" sz="1500" dirty="0"/>
          </a:p>
          <a:p>
            <a:r>
              <a:rPr lang="en-US" sz="1500" b="1" dirty="0"/>
              <a:t>Balance </a:t>
            </a:r>
          </a:p>
          <a:p>
            <a:r>
              <a:rPr lang="en-US" sz="1500" dirty="0"/>
              <a:t>We have included examples of the type of food in each group, how many we should have each day and why we need them. </a:t>
            </a:r>
          </a:p>
          <a:p>
            <a:endParaRPr lang="en-US" sz="1500" dirty="0"/>
          </a:p>
          <a:p>
            <a:r>
              <a:rPr lang="en-US" sz="1500" dirty="0"/>
              <a:t>How we talk about food is important. </a:t>
            </a:r>
            <a:r>
              <a:rPr kumimoji="0" lang="en-US" sz="1500" b="0" i="0" u="none" strike="noStrike" kern="1200" cap="none" spc="0" normalizeH="0" baseline="0" noProof="0" dirty="0">
                <a:ln>
                  <a:noFill/>
                </a:ln>
                <a:effectLst/>
                <a:uLnTx/>
                <a:uFillTx/>
                <a:latin typeface="Calibri body"/>
                <a:ea typeface="+mj-ea"/>
                <a:cs typeface="+mj-cs"/>
              </a:rPr>
              <a:t>In line with best practice and to encourage healthy eating habits we recommend moving away from using good/bad when discussing food. We also recommend against using the word treat. Using the word treat can make a food more desirable. We do not want to </a:t>
            </a:r>
            <a:r>
              <a:rPr kumimoji="0" lang="en-US" sz="1500" b="0" i="0" u="none" strike="noStrike" kern="1200" cap="none" spc="0" normalizeH="0" baseline="0" noProof="0" dirty="0" err="1">
                <a:ln>
                  <a:noFill/>
                </a:ln>
                <a:effectLst/>
                <a:uLnTx/>
                <a:uFillTx/>
                <a:latin typeface="Calibri body"/>
                <a:ea typeface="+mj-ea"/>
                <a:cs typeface="+mj-cs"/>
              </a:rPr>
              <a:t>demonise</a:t>
            </a:r>
            <a:r>
              <a:rPr kumimoji="0" lang="en-US" sz="1500" b="0" i="0" u="none" strike="noStrike" kern="1200" cap="none" spc="0" normalizeH="0" baseline="0" noProof="0" dirty="0">
                <a:ln>
                  <a:noFill/>
                </a:ln>
                <a:effectLst/>
                <a:uLnTx/>
                <a:uFillTx/>
                <a:latin typeface="Calibri body"/>
                <a:ea typeface="+mj-ea"/>
                <a:cs typeface="+mj-cs"/>
              </a:rPr>
              <a:t> or elevate any foods through our choice of language.</a:t>
            </a:r>
          </a:p>
          <a:p>
            <a:endParaRPr lang="en-US" sz="1500" dirty="0">
              <a:latin typeface="Calibri body"/>
              <a:ea typeface="+mj-ea"/>
              <a:cs typeface="+mj-cs"/>
            </a:endParaRPr>
          </a:p>
          <a:p>
            <a:r>
              <a:rPr lang="en-US" sz="1500" dirty="0">
                <a:latin typeface="Calibri body"/>
                <a:ea typeface="+mj-ea"/>
                <a:cs typeface="+mj-cs"/>
              </a:rPr>
              <a:t>When discussing food from the top of the food pyramid we recommend using ‘food we can have less often if we wish to.’</a:t>
            </a:r>
            <a:endParaRPr lang="en-IE" dirty="0"/>
          </a:p>
        </p:txBody>
      </p:sp>
      <p:pic>
        <p:nvPicPr>
          <p:cNvPr id="6" name="Picture 5">
            <a:extLst>
              <a:ext uri="{FF2B5EF4-FFF2-40B4-BE49-F238E27FC236}">
                <a16:creationId xmlns:a16="http://schemas.microsoft.com/office/drawing/2014/main" id="{6C0F6763-E7E5-48A3-861F-320C37801627}"/>
              </a:ext>
            </a:extLst>
          </p:cNvPr>
          <p:cNvPicPr/>
          <p:nvPr/>
        </p:nvPicPr>
        <p:blipFill rotWithShape="1">
          <a:blip r:embed="rId3"/>
          <a:srcRect l="3432" t="20546" r="20999" b="11525"/>
          <a:stretch/>
        </p:blipFill>
        <p:spPr>
          <a:xfrm>
            <a:off x="5394667" y="1444323"/>
            <a:ext cx="6662420" cy="4791075"/>
          </a:xfrm>
          <a:prstGeom prst="rect">
            <a:avLst/>
          </a:prstGeom>
        </p:spPr>
      </p:pic>
    </p:spTree>
    <p:extLst>
      <p:ext uri="{BB962C8B-B14F-4D97-AF65-F5344CB8AC3E}">
        <p14:creationId xmlns:p14="http://schemas.microsoft.com/office/powerpoint/2010/main" val="655485749"/>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B1FE44-B231-429D-945C-FA03675EE2E7}"/>
              </a:ext>
            </a:extLst>
          </p:cNvPr>
          <p:cNvSpPr>
            <a:spLocks noGrp="1"/>
          </p:cNvSpPr>
          <p:nvPr>
            <p:ph type="title"/>
          </p:nvPr>
        </p:nvSpPr>
        <p:spPr>
          <a:xfrm>
            <a:off x="2791774" y="464255"/>
            <a:ext cx="7780866" cy="616127"/>
          </a:xfrm>
        </p:spPr>
        <p:txBody>
          <a:bodyPr>
            <a:noAutofit/>
          </a:bodyPr>
          <a:lstStyle/>
          <a:p>
            <a:pPr algn="ctr"/>
            <a:r>
              <a:rPr lang="en-US" sz="4000" b="1" dirty="0">
                <a:solidFill>
                  <a:srgbClr val="FF0000"/>
                </a:solidFill>
              </a:rPr>
              <a:t>Why we do we need food? </a:t>
            </a:r>
            <a:endParaRPr lang="en-IE" sz="4000" b="1" dirty="0">
              <a:solidFill>
                <a:srgbClr val="FF0000"/>
              </a:solidFill>
            </a:endParaRPr>
          </a:p>
        </p:txBody>
      </p:sp>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Picture 27">
            <a:extLst>
              <a:ext uri="{FF2B5EF4-FFF2-40B4-BE49-F238E27FC236}">
                <a16:creationId xmlns:a16="http://schemas.microsoft.com/office/drawing/2014/main" id="{A81F6C9E-1425-45B6-AEA9-A9E10B8377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5781" y="2081693"/>
            <a:ext cx="3450583" cy="4138154"/>
          </a:xfrm>
          <a:prstGeom prst="rect">
            <a:avLst/>
          </a:prstGeom>
        </p:spPr>
      </p:pic>
    </p:spTree>
    <p:extLst>
      <p:ext uri="{BB962C8B-B14F-4D97-AF65-F5344CB8AC3E}">
        <p14:creationId xmlns:p14="http://schemas.microsoft.com/office/powerpoint/2010/main" val="111149026"/>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B1FE44-B231-429D-945C-FA03675EE2E7}"/>
              </a:ext>
            </a:extLst>
          </p:cNvPr>
          <p:cNvSpPr>
            <a:spLocks noGrp="1"/>
          </p:cNvSpPr>
          <p:nvPr>
            <p:ph type="title"/>
          </p:nvPr>
        </p:nvSpPr>
        <p:spPr>
          <a:xfrm>
            <a:off x="2780623" y="523613"/>
            <a:ext cx="7780866" cy="616127"/>
          </a:xfrm>
        </p:spPr>
        <p:txBody>
          <a:bodyPr>
            <a:noAutofit/>
          </a:bodyPr>
          <a:lstStyle/>
          <a:p>
            <a:pPr algn="ctr"/>
            <a:r>
              <a:rPr lang="en-US" sz="4000" b="1" dirty="0">
                <a:solidFill>
                  <a:srgbClr val="FF0000"/>
                </a:solidFill>
              </a:rPr>
              <a:t>Why we do we need food? </a:t>
            </a:r>
            <a:endParaRPr lang="en-IE" sz="4000" b="1" dirty="0">
              <a:solidFill>
                <a:srgbClr val="FF0000"/>
              </a:solidFill>
            </a:endParaRPr>
          </a:p>
        </p:txBody>
      </p:sp>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 name="Picture 29">
            <a:extLst>
              <a:ext uri="{FF2B5EF4-FFF2-40B4-BE49-F238E27FC236}">
                <a16:creationId xmlns:a16="http://schemas.microsoft.com/office/drawing/2014/main" id="{4C828942-404C-4771-95C1-4A84B07803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6923" y="2279480"/>
            <a:ext cx="3658063" cy="4130072"/>
          </a:xfrm>
          <a:prstGeom prst="rect">
            <a:avLst/>
          </a:prstGeom>
        </p:spPr>
      </p:pic>
    </p:spTree>
    <p:extLst>
      <p:ext uri="{BB962C8B-B14F-4D97-AF65-F5344CB8AC3E}">
        <p14:creationId xmlns:p14="http://schemas.microsoft.com/office/powerpoint/2010/main" val="300658969"/>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B1FE44-B231-429D-945C-FA03675EE2E7}"/>
              </a:ext>
            </a:extLst>
          </p:cNvPr>
          <p:cNvSpPr>
            <a:spLocks noGrp="1"/>
          </p:cNvSpPr>
          <p:nvPr>
            <p:ph type="title"/>
          </p:nvPr>
        </p:nvSpPr>
        <p:spPr>
          <a:xfrm>
            <a:off x="2724867" y="503890"/>
            <a:ext cx="7780866" cy="616127"/>
          </a:xfrm>
        </p:spPr>
        <p:txBody>
          <a:bodyPr>
            <a:noAutofit/>
          </a:bodyPr>
          <a:lstStyle/>
          <a:p>
            <a:pPr algn="ctr"/>
            <a:r>
              <a:rPr lang="en-US" sz="4000" b="1" dirty="0">
                <a:solidFill>
                  <a:srgbClr val="FF0000"/>
                </a:solidFill>
              </a:rPr>
              <a:t>Why we do we need food? </a:t>
            </a:r>
            <a:endParaRPr lang="en-IE" sz="4000" b="1" dirty="0">
              <a:solidFill>
                <a:srgbClr val="FF0000"/>
              </a:solidFill>
            </a:endParaRPr>
          </a:p>
        </p:txBody>
      </p:sp>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2" name="Picture 31">
            <a:extLst>
              <a:ext uri="{FF2B5EF4-FFF2-40B4-BE49-F238E27FC236}">
                <a16:creationId xmlns:a16="http://schemas.microsoft.com/office/drawing/2014/main" id="{4DFAF05D-A5C0-4FEA-887A-FB930718EA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49797" y="2240034"/>
            <a:ext cx="3708227" cy="3978131"/>
          </a:xfrm>
          <a:prstGeom prst="rect">
            <a:avLst/>
          </a:prstGeom>
        </p:spPr>
      </p:pic>
    </p:spTree>
    <p:extLst>
      <p:ext uri="{BB962C8B-B14F-4D97-AF65-F5344CB8AC3E}">
        <p14:creationId xmlns:p14="http://schemas.microsoft.com/office/powerpoint/2010/main" val="59620997"/>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B1FE44-B231-429D-945C-FA03675EE2E7}"/>
              </a:ext>
            </a:extLst>
          </p:cNvPr>
          <p:cNvSpPr>
            <a:spLocks noGrp="1"/>
          </p:cNvSpPr>
          <p:nvPr>
            <p:ph type="title"/>
          </p:nvPr>
        </p:nvSpPr>
        <p:spPr>
          <a:xfrm>
            <a:off x="2791774" y="201090"/>
            <a:ext cx="7780866" cy="616127"/>
          </a:xfrm>
        </p:spPr>
        <p:txBody>
          <a:bodyPr>
            <a:noAutofit/>
          </a:bodyPr>
          <a:lstStyle/>
          <a:p>
            <a:pPr algn="ctr"/>
            <a:r>
              <a:rPr lang="en-US" sz="4000" b="1" dirty="0">
                <a:solidFill>
                  <a:srgbClr val="FF0000"/>
                </a:solidFill>
              </a:rPr>
              <a:t>Other reasons we eat </a:t>
            </a:r>
            <a:endParaRPr lang="en-IE" sz="4000" b="1" dirty="0">
              <a:solidFill>
                <a:srgbClr val="FF0000"/>
              </a:solidFill>
            </a:endParaRPr>
          </a:p>
        </p:txBody>
      </p:sp>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TextBox 20">
            <a:extLst>
              <a:ext uri="{FF2B5EF4-FFF2-40B4-BE49-F238E27FC236}">
                <a16:creationId xmlns:a16="http://schemas.microsoft.com/office/drawing/2014/main" id="{2A68F833-6837-4BCE-9BC4-598117483CC4}"/>
              </a:ext>
            </a:extLst>
          </p:cNvPr>
          <p:cNvSpPr txBox="1"/>
          <p:nvPr/>
        </p:nvSpPr>
        <p:spPr>
          <a:xfrm>
            <a:off x="3250859" y="1801290"/>
            <a:ext cx="10219848" cy="2123658"/>
          </a:xfrm>
          <a:prstGeom prst="rect">
            <a:avLst/>
          </a:prstGeom>
          <a:noFill/>
        </p:spPr>
        <p:txBody>
          <a:bodyPr wrap="square">
            <a:spAutoFit/>
          </a:bodyPr>
          <a:lstStyle/>
          <a:p>
            <a:pPr lvl="0"/>
            <a:r>
              <a:rPr lang="en-IE" b="1" dirty="0"/>
              <a:t>Memories </a:t>
            </a:r>
          </a:p>
          <a:p>
            <a:pPr lvl="0"/>
            <a:endParaRPr lang="en-IE" dirty="0"/>
          </a:p>
          <a:p>
            <a:pPr marL="285750" lvl="0" indent="-285750">
              <a:buFont typeface="Arial" panose="020B0604020202020204" pitchFamily="34" charset="0"/>
              <a:buChar char="•"/>
            </a:pPr>
            <a:r>
              <a:rPr lang="en-IE" dirty="0"/>
              <a:t>Making food related memories with friends and family</a:t>
            </a:r>
          </a:p>
          <a:p>
            <a:pPr lvl="0"/>
            <a:endParaRPr lang="en-IE" dirty="0"/>
          </a:p>
          <a:p>
            <a:pPr marL="285750" lvl="0" indent="-285750">
              <a:buFont typeface="Arial" panose="020B0604020202020204" pitchFamily="34" charset="0"/>
              <a:buChar char="•"/>
            </a:pPr>
            <a:r>
              <a:rPr lang="en-IE" dirty="0"/>
              <a:t>To remind us of different times, places and people</a:t>
            </a:r>
          </a:p>
          <a:p>
            <a:pPr lvl="0"/>
            <a:r>
              <a:rPr lang="en-IE" dirty="0"/>
              <a:t> </a:t>
            </a:r>
          </a:p>
          <a:p>
            <a:r>
              <a:rPr lang="en-US" sz="2400" b="1" dirty="0"/>
              <a:t> </a:t>
            </a:r>
            <a:endParaRPr lang="en-IE" sz="2400" dirty="0"/>
          </a:p>
        </p:txBody>
      </p:sp>
      <p:pic>
        <p:nvPicPr>
          <p:cNvPr id="2" name="Picture 1">
            <a:extLst>
              <a:ext uri="{FF2B5EF4-FFF2-40B4-BE49-F238E27FC236}">
                <a16:creationId xmlns:a16="http://schemas.microsoft.com/office/drawing/2014/main" id="{64C9CA3C-05A6-4FBD-8483-3887F5555DE5}"/>
              </a:ext>
            </a:extLst>
          </p:cNvPr>
          <p:cNvPicPr>
            <a:picLocks noChangeAspect="1"/>
          </p:cNvPicPr>
          <p:nvPr/>
        </p:nvPicPr>
        <p:blipFill>
          <a:blip r:embed="rId3"/>
          <a:stretch>
            <a:fillRect/>
          </a:stretch>
        </p:blipFill>
        <p:spPr>
          <a:xfrm>
            <a:off x="114277" y="2727031"/>
            <a:ext cx="3091809" cy="2005148"/>
          </a:xfrm>
          <a:prstGeom prst="rect">
            <a:avLst/>
          </a:prstGeom>
        </p:spPr>
      </p:pic>
      <p:pic>
        <p:nvPicPr>
          <p:cNvPr id="3" name="Picture 2">
            <a:extLst>
              <a:ext uri="{FF2B5EF4-FFF2-40B4-BE49-F238E27FC236}">
                <a16:creationId xmlns:a16="http://schemas.microsoft.com/office/drawing/2014/main" id="{61426720-DE55-40C5-BFC8-2A19A17FA918}"/>
              </a:ext>
            </a:extLst>
          </p:cNvPr>
          <p:cNvPicPr>
            <a:picLocks noChangeAspect="1"/>
          </p:cNvPicPr>
          <p:nvPr/>
        </p:nvPicPr>
        <p:blipFill>
          <a:blip r:embed="rId4"/>
          <a:stretch>
            <a:fillRect/>
          </a:stretch>
        </p:blipFill>
        <p:spPr>
          <a:xfrm>
            <a:off x="9148083" y="900851"/>
            <a:ext cx="2849113" cy="2314904"/>
          </a:xfrm>
          <a:prstGeom prst="rect">
            <a:avLst/>
          </a:prstGeom>
        </p:spPr>
      </p:pic>
      <p:pic>
        <p:nvPicPr>
          <p:cNvPr id="5" name="Picture 4">
            <a:extLst>
              <a:ext uri="{FF2B5EF4-FFF2-40B4-BE49-F238E27FC236}">
                <a16:creationId xmlns:a16="http://schemas.microsoft.com/office/drawing/2014/main" id="{E2BADE02-9AB9-4A7D-AFDC-49690BA125E0}"/>
              </a:ext>
            </a:extLst>
          </p:cNvPr>
          <p:cNvPicPr>
            <a:picLocks noChangeAspect="1"/>
          </p:cNvPicPr>
          <p:nvPr/>
        </p:nvPicPr>
        <p:blipFill>
          <a:blip r:embed="rId5"/>
          <a:stretch>
            <a:fillRect/>
          </a:stretch>
        </p:blipFill>
        <p:spPr>
          <a:xfrm>
            <a:off x="8941143" y="3833903"/>
            <a:ext cx="1590675" cy="2552700"/>
          </a:xfrm>
          <a:prstGeom prst="rect">
            <a:avLst/>
          </a:prstGeom>
        </p:spPr>
      </p:pic>
      <p:sp>
        <p:nvSpPr>
          <p:cNvPr id="10" name="TextBox 9">
            <a:extLst>
              <a:ext uri="{FF2B5EF4-FFF2-40B4-BE49-F238E27FC236}">
                <a16:creationId xmlns:a16="http://schemas.microsoft.com/office/drawing/2014/main" id="{CD0D7ECA-FAF3-4B00-9293-8EB4303B9B16}"/>
              </a:ext>
            </a:extLst>
          </p:cNvPr>
          <p:cNvSpPr txBox="1"/>
          <p:nvPr/>
        </p:nvSpPr>
        <p:spPr>
          <a:xfrm>
            <a:off x="3250859" y="4237312"/>
            <a:ext cx="6783048" cy="2308324"/>
          </a:xfrm>
          <a:prstGeom prst="rect">
            <a:avLst/>
          </a:prstGeom>
          <a:noFill/>
        </p:spPr>
        <p:txBody>
          <a:bodyPr wrap="square">
            <a:spAutoFit/>
          </a:bodyPr>
          <a:lstStyle/>
          <a:p>
            <a:pPr lvl="0"/>
            <a:r>
              <a:rPr lang="en-IE" b="1" dirty="0"/>
              <a:t>Enjoyment</a:t>
            </a:r>
          </a:p>
          <a:p>
            <a:pPr lvl="0"/>
            <a:endParaRPr lang="en-IE" dirty="0"/>
          </a:p>
          <a:p>
            <a:pPr marL="285750" lvl="0" indent="-285750">
              <a:buFont typeface="Arial" panose="020B0604020202020204" pitchFamily="34" charset="0"/>
              <a:buChar char="•"/>
            </a:pPr>
            <a:r>
              <a:rPr lang="en-IE" dirty="0"/>
              <a:t>Enjoying a special taste </a:t>
            </a:r>
          </a:p>
          <a:p>
            <a:pPr marL="285750" lvl="0" indent="-285750">
              <a:buFont typeface="Arial" panose="020B0604020202020204" pitchFamily="34" charset="0"/>
              <a:buChar char="•"/>
            </a:pPr>
            <a:endParaRPr lang="en-IE" dirty="0"/>
          </a:p>
          <a:p>
            <a:pPr marL="285750" lvl="0" indent="-285750">
              <a:buFont typeface="Arial" panose="020B0604020202020204" pitchFamily="34" charset="0"/>
              <a:buChar char="•"/>
            </a:pPr>
            <a:r>
              <a:rPr lang="en-IE" dirty="0"/>
              <a:t>Feeling full and satisfied</a:t>
            </a:r>
          </a:p>
          <a:p>
            <a:pPr marL="285750" lvl="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To celebrate special times with our families and friends </a:t>
            </a:r>
          </a:p>
          <a:p>
            <a:pPr marL="285750" lvl="0" indent="-285750">
              <a:buFont typeface="Arial" panose="020B0604020202020204" pitchFamily="34" charset="0"/>
              <a:buChar char="•"/>
            </a:pPr>
            <a:endParaRPr lang="en-IE" dirty="0"/>
          </a:p>
        </p:txBody>
      </p:sp>
    </p:spTree>
    <p:extLst>
      <p:ext uri="{BB962C8B-B14F-4D97-AF65-F5344CB8AC3E}">
        <p14:creationId xmlns:p14="http://schemas.microsoft.com/office/powerpoint/2010/main" val="684443651"/>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7DF787-F355-423D-955E-8306FB72B7EE}"/>
              </a:ext>
            </a:extLst>
          </p:cNvPr>
          <p:cNvPicPr>
            <a:picLocks noChangeAspect="1"/>
          </p:cNvPicPr>
          <p:nvPr/>
        </p:nvPicPr>
        <p:blipFill>
          <a:blip r:embed="rId2"/>
          <a:stretch>
            <a:fillRect/>
          </a:stretch>
        </p:blipFill>
        <p:spPr>
          <a:xfrm>
            <a:off x="4716843" y="2384804"/>
            <a:ext cx="3128298" cy="309301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E115C38A-A572-46CD-9897-FAEFD0B8F43A}"/>
              </a:ext>
            </a:extLst>
          </p:cNvPr>
          <p:cNvSpPr txBox="1"/>
          <p:nvPr/>
        </p:nvSpPr>
        <p:spPr>
          <a:xfrm>
            <a:off x="3377798" y="185067"/>
            <a:ext cx="6787745" cy="2062103"/>
          </a:xfrm>
          <a:prstGeom prst="rect">
            <a:avLst/>
          </a:prstGeom>
          <a:noFill/>
        </p:spPr>
        <p:txBody>
          <a:bodyPr wrap="square" rtlCol="0">
            <a:spAutoFit/>
          </a:bodyPr>
          <a:lstStyle/>
          <a:p>
            <a:pPr algn="ctr"/>
            <a:r>
              <a:rPr lang="en-US" sz="3600" b="1" dirty="0">
                <a:solidFill>
                  <a:srgbClr val="FF0000"/>
                </a:solidFill>
                <a:latin typeface="+mj-lt"/>
              </a:rPr>
              <a:t>Vegetables, </a:t>
            </a:r>
          </a:p>
          <a:p>
            <a:pPr algn="ctr"/>
            <a:r>
              <a:rPr lang="en-US" sz="3600" b="1" dirty="0">
                <a:solidFill>
                  <a:srgbClr val="FF0000"/>
                </a:solidFill>
                <a:latin typeface="+mj-lt"/>
              </a:rPr>
              <a:t>Salad and Fruit</a:t>
            </a:r>
          </a:p>
          <a:p>
            <a:pPr algn="ctr"/>
            <a:endParaRPr lang="en-US" sz="3600" b="1" dirty="0"/>
          </a:p>
          <a:p>
            <a:pPr algn="ctr"/>
            <a:r>
              <a:rPr lang="en-US" sz="2000" b="1" dirty="0"/>
              <a:t>Eat plenty of fruit and vegetables every day</a:t>
            </a:r>
            <a:endParaRPr lang="en-IE" sz="2000" b="1" dirty="0"/>
          </a:p>
        </p:txBody>
      </p:sp>
      <p:pic>
        <p:nvPicPr>
          <p:cNvPr id="5" name="Picture 4" descr="A picture containing drawing&#10;&#10;Description automatically generated">
            <a:extLst>
              <a:ext uri="{FF2B5EF4-FFF2-40B4-BE49-F238E27FC236}">
                <a16:creationId xmlns:a16="http://schemas.microsoft.com/office/drawing/2014/main" id="{5C3086D8-5CC2-4502-9867-D1B47227F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52" y="1871236"/>
            <a:ext cx="1695688" cy="191807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6FC80AC-E5F0-4C12-A43A-3659A59FB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77" y="3985394"/>
            <a:ext cx="1762371" cy="202910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CBE7BEE-C0B9-4987-8CEB-98E24DE966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689" y="2579825"/>
            <a:ext cx="1695687" cy="1829055"/>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A257E174-44FF-4FC6-838F-A8AD9CC0D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5442" y="2494088"/>
            <a:ext cx="1810003" cy="1914792"/>
          </a:xfrm>
          <a:prstGeom prst="rect">
            <a:avLst/>
          </a:prstGeom>
        </p:spPr>
      </p:pic>
      <p:pic>
        <p:nvPicPr>
          <p:cNvPr id="22" name="Picture 21">
            <a:extLst>
              <a:ext uri="{FF2B5EF4-FFF2-40B4-BE49-F238E27FC236}">
                <a16:creationId xmlns:a16="http://schemas.microsoft.com/office/drawing/2014/main" id="{5759B718-2106-45C6-AC7F-DFAF78A911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3753" y="4734150"/>
            <a:ext cx="1857635" cy="1898551"/>
          </a:xfrm>
          <a:prstGeom prst="rect">
            <a:avLst/>
          </a:prstGeom>
        </p:spPr>
      </p:pic>
      <p:pic>
        <p:nvPicPr>
          <p:cNvPr id="24" name="Picture 23" descr="A picture containing propeller&#10;&#10;Description automatically generated">
            <a:extLst>
              <a:ext uri="{FF2B5EF4-FFF2-40B4-BE49-F238E27FC236}">
                <a16:creationId xmlns:a16="http://schemas.microsoft.com/office/drawing/2014/main" id="{DBC83840-E556-4DC5-9300-072D5D44AF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4091" y="4680684"/>
            <a:ext cx="1857634" cy="1905512"/>
          </a:xfrm>
          <a:prstGeom prst="rect">
            <a:avLst/>
          </a:prstGeom>
        </p:spPr>
      </p:pic>
      <p:pic>
        <p:nvPicPr>
          <p:cNvPr id="26" name="Picture 25" descr="A close up of a device&#10;&#10;Description automatically generated">
            <a:extLst>
              <a:ext uri="{FF2B5EF4-FFF2-40B4-BE49-F238E27FC236}">
                <a16:creationId xmlns:a16="http://schemas.microsoft.com/office/drawing/2014/main" id="{A41D0931-18E0-41CF-9BD5-C3C16F2BF0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5543" y="4464442"/>
            <a:ext cx="1857634" cy="1952898"/>
          </a:xfrm>
          <a:prstGeom prst="rect">
            <a:avLst/>
          </a:prstGeom>
        </p:spPr>
      </p:pic>
      <p:pic>
        <p:nvPicPr>
          <p:cNvPr id="6" name="Picture 5" descr="A close up of a logo&#10;&#10;Description automatically generated">
            <a:extLst>
              <a:ext uri="{FF2B5EF4-FFF2-40B4-BE49-F238E27FC236}">
                <a16:creationId xmlns:a16="http://schemas.microsoft.com/office/drawing/2014/main" id="{2FE71379-7FCE-4B24-8812-CE701DFD60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49027" y="1318348"/>
            <a:ext cx="2074816" cy="2253386"/>
          </a:xfrm>
          <a:prstGeom prst="rect">
            <a:avLst/>
          </a:prstGeom>
        </p:spPr>
      </p:pic>
    </p:spTree>
    <p:extLst>
      <p:ext uri="{BB962C8B-B14F-4D97-AF65-F5344CB8AC3E}">
        <p14:creationId xmlns:p14="http://schemas.microsoft.com/office/powerpoint/2010/main" val="33795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4A835-D4A4-4843-BDE1-4C6B689D9998}"/>
              </a:ext>
            </a:extLst>
          </p:cNvPr>
          <p:cNvPicPr>
            <a:picLocks noChangeAspect="1"/>
          </p:cNvPicPr>
          <p:nvPr/>
        </p:nvPicPr>
        <p:blipFill>
          <a:blip r:embed="rId2"/>
          <a:stretch>
            <a:fillRect/>
          </a:stretch>
        </p:blipFill>
        <p:spPr>
          <a:xfrm>
            <a:off x="4897102" y="2470658"/>
            <a:ext cx="2927465" cy="2717571"/>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72735"/>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46083"/>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1CC1F8EF-7190-4ECF-9E10-3C1AEE68F522}"/>
              </a:ext>
            </a:extLst>
          </p:cNvPr>
          <p:cNvSpPr txBox="1"/>
          <p:nvPr/>
        </p:nvSpPr>
        <p:spPr>
          <a:xfrm>
            <a:off x="2471920" y="223245"/>
            <a:ext cx="9720080" cy="2062103"/>
          </a:xfrm>
          <a:prstGeom prst="rect">
            <a:avLst/>
          </a:prstGeom>
          <a:noFill/>
        </p:spPr>
        <p:txBody>
          <a:bodyPr wrap="square" rtlCol="0">
            <a:spAutoFit/>
          </a:bodyPr>
          <a:lstStyle/>
          <a:p>
            <a:pPr algn="ctr"/>
            <a:r>
              <a:rPr lang="en-US" sz="3600" b="1" dirty="0" err="1">
                <a:solidFill>
                  <a:srgbClr val="F20000"/>
                </a:solidFill>
                <a:latin typeface="+mj-lt"/>
              </a:rPr>
              <a:t>Wholemeal</a:t>
            </a:r>
            <a:r>
              <a:rPr lang="en-US" sz="3600" b="1" dirty="0">
                <a:solidFill>
                  <a:srgbClr val="F20000"/>
                </a:solidFill>
                <a:latin typeface="+mj-lt"/>
              </a:rPr>
              <a:t> cereals and breads, </a:t>
            </a:r>
          </a:p>
          <a:p>
            <a:pPr algn="ctr"/>
            <a:r>
              <a:rPr lang="en-US" sz="3600" b="1" dirty="0">
                <a:solidFill>
                  <a:srgbClr val="F20000"/>
                </a:solidFill>
                <a:latin typeface="+mj-lt"/>
              </a:rPr>
              <a:t>potatoes, pasta and rice</a:t>
            </a:r>
          </a:p>
          <a:p>
            <a:pPr algn="ctr"/>
            <a:endParaRPr lang="en-US" sz="3600" b="1" dirty="0">
              <a:solidFill>
                <a:srgbClr val="F20000"/>
              </a:solidFill>
            </a:endParaRPr>
          </a:p>
          <a:p>
            <a:pPr algn="ctr"/>
            <a:r>
              <a:rPr lang="en-US" sz="2000" b="1" dirty="0"/>
              <a:t>Eat at breakfast, lunch and dinner</a:t>
            </a:r>
            <a:endParaRPr lang="en-IE" sz="2000" b="1" dirty="0"/>
          </a:p>
        </p:txBody>
      </p:sp>
      <p:pic>
        <p:nvPicPr>
          <p:cNvPr id="25" name="Picture 24" descr="A bag of chips&#10;&#10;Description automatically generated">
            <a:extLst>
              <a:ext uri="{FF2B5EF4-FFF2-40B4-BE49-F238E27FC236}">
                <a16:creationId xmlns:a16="http://schemas.microsoft.com/office/drawing/2014/main" id="{5F34C6A1-3EDC-4320-98FE-56092B863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051" y="2871760"/>
            <a:ext cx="1457528" cy="1867161"/>
          </a:xfrm>
          <a:prstGeom prst="rect">
            <a:avLst/>
          </a:prstGeom>
        </p:spPr>
      </p:pic>
      <p:pic>
        <p:nvPicPr>
          <p:cNvPr id="8" name="Picture 7">
            <a:extLst>
              <a:ext uri="{FF2B5EF4-FFF2-40B4-BE49-F238E27FC236}">
                <a16:creationId xmlns:a16="http://schemas.microsoft.com/office/drawing/2014/main" id="{DF8DCADE-C3A8-45B2-A593-18E822EDAE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6100" y="1735006"/>
            <a:ext cx="1418759" cy="1471305"/>
          </a:xfrm>
          <a:prstGeom prst="rect">
            <a:avLst/>
          </a:prstGeom>
        </p:spPr>
      </p:pic>
      <p:pic>
        <p:nvPicPr>
          <p:cNvPr id="11" name="Picture 10">
            <a:extLst>
              <a:ext uri="{FF2B5EF4-FFF2-40B4-BE49-F238E27FC236}">
                <a16:creationId xmlns:a16="http://schemas.microsoft.com/office/drawing/2014/main" id="{AB596DE2-32CD-492C-83C7-6787A21CC92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29122" y="5044773"/>
            <a:ext cx="1706672" cy="1574258"/>
          </a:xfrm>
          <a:prstGeom prst="rect">
            <a:avLst/>
          </a:prstGeom>
        </p:spPr>
      </p:pic>
      <p:pic>
        <p:nvPicPr>
          <p:cNvPr id="15" name="Picture 14">
            <a:extLst>
              <a:ext uri="{FF2B5EF4-FFF2-40B4-BE49-F238E27FC236}">
                <a16:creationId xmlns:a16="http://schemas.microsoft.com/office/drawing/2014/main" id="{2E1B4834-97C8-485C-8B94-B21EAF74F7C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03583" y="4130153"/>
            <a:ext cx="1571588" cy="2054093"/>
          </a:xfrm>
          <a:prstGeom prst="rect">
            <a:avLst/>
          </a:prstGeom>
        </p:spPr>
      </p:pic>
      <p:pic>
        <p:nvPicPr>
          <p:cNvPr id="17" name="Picture 16">
            <a:extLst>
              <a:ext uri="{FF2B5EF4-FFF2-40B4-BE49-F238E27FC236}">
                <a16:creationId xmlns:a16="http://schemas.microsoft.com/office/drawing/2014/main" id="{9774C74F-A0A3-4F2F-8584-0500E9822BA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810354" y="2876210"/>
            <a:ext cx="1080453" cy="1105581"/>
          </a:xfrm>
          <a:prstGeom prst="rect">
            <a:avLst/>
          </a:prstGeom>
        </p:spPr>
      </p:pic>
      <p:pic>
        <p:nvPicPr>
          <p:cNvPr id="22" name="Picture 21">
            <a:extLst>
              <a:ext uri="{FF2B5EF4-FFF2-40B4-BE49-F238E27FC236}">
                <a16:creationId xmlns:a16="http://schemas.microsoft.com/office/drawing/2014/main" id="{A1AF4F6C-9398-4E60-8FA9-FD0E3868C81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956789" y="1691022"/>
            <a:ext cx="1728338" cy="1314718"/>
          </a:xfrm>
          <a:prstGeom prst="rect">
            <a:avLst/>
          </a:prstGeom>
        </p:spPr>
      </p:pic>
      <p:pic>
        <p:nvPicPr>
          <p:cNvPr id="26" name="Picture 25">
            <a:extLst>
              <a:ext uri="{FF2B5EF4-FFF2-40B4-BE49-F238E27FC236}">
                <a16:creationId xmlns:a16="http://schemas.microsoft.com/office/drawing/2014/main" id="{7A44AD90-924B-4A86-B2CC-3DB39289193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053081" y="4421978"/>
            <a:ext cx="981782" cy="2045380"/>
          </a:xfrm>
          <a:prstGeom prst="rect">
            <a:avLst/>
          </a:prstGeom>
        </p:spPr>
      </p:pic>
      <p:pic>
        <p:nvPicPr>
          <p:cNvPr id="29" name="Picture 28">
            <a:extLst>
              <a:ext uri="{FF2B5EF4-FFF2-40B4-BE49-F238E27FC236}">
                <a16:creationId xmlns:a16="http://schemas.microsoft.com/office/drawing/2014/main" id="{08C50316-5651-4497-A9ED-355A2D2F531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41470" y="5048861"/>
            <a:ext cx="1696856" cy="1210160"/>
          </a:xfrm>
          <a:prstGeom prst="rect">
            <a:avLst/>
          </a:prstGeom>
        </p:spPr>
      </p:pic>
    </p:spTree>
    <p:extLst>
      <p:ext uri="{BB962C8B-B14F-4D97-AF65-F5344CB8AC3E}">
        <p14:creationId xmlns:p14="http://schemas.microsoft.com/office/powerpoint/2010/main" val="25455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2ABB27-B7F8-4323-9528-A4DFC5F9B967}"/>
              </a:ext>
            </a:extLst>
          </p:cNvPr>
          <p:cNvPicPr>
            <a:picLocks noChangeAspect="1"/>
          </p:cNvPicPr>
          <p:nvPr/>
        </p:nvPicPr>
        <p:blipFill>
          <a:blip r:embed="rId2"/>
          <a:stretch>
            <a:fillRect/>
          </a:stretch>
        </p:blipFill>
        <p:spPr>
          <a:xfrm>
            <a:off x="4668795" y="2227207"/>
            <a:ext cx="3231552" cy="3378999"/>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EF40DF0-FF9D-4CA9-BE4A-810C546E98B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22973" b="11456"/>
          <a:stretch/>
        </p:blipFill>
        <p:spPr>
          <a:xfrm>
            <a:off x="0" y="-55562"/>
            <a:ext cx="3572933" cy="1655762"/>
          </a:xfrm>
          <a:prstGeom prst="rect">
            <a:avLst/>
          </a:prstGeom>
        </p:spPr>
      </p:pic>
      <p:sp>
        <p:nvSpPr>
          <p:cNvPr id="7" name="Rectangle 6">
            <a:extLst>
              <a:ext uri="{FF2B5EF4-FFF2-40B4-BE49-F238E27FC236}">
                <a16:creationId xmlns:a16="http://schemas.microsoft.com/office/drawing/2014/main" id="{5A08D910-A164-48EF-A68B-47B6B05BE985}"/>
              </a:ext>
            </a:extLst>
          </p:cNvPr>
          <p:cNvSpPr/>
          <p:nvPr/>
        </p:nvSpPr>
        <p:spPr>
          <a:xfrm>
            <a:off x="0" y="0"/>
            <a:ext cx="12192000" cy="6858000"/>
          </a:xfrm>
          <a:custGeom>
            <a:avLst/>
            <a:gdLst>
              <a:gd name="connsiteX0" fmla="*/ 0 w 12192000"/>
              <a:gd name="connsiteY0" fmla="*/ 0 h 6858000"/>
              <a:gd name="connsiteX1" fmla="*/ 555413 w 12192000"/>
              <a:gd name="connsiteY1" fmla="*/ 0 h 6858000"/>
              <a:gd name="connsiteX2" fmla="*/ 866987 w 12192000"/>
              <a:gd name="connsiteY2" fmla="*/ 0 h 6858000"/>
              <a:gd name="connsiteX3" fmla="*/ 1788160 w 12192000"/>
              <a:gd name="connsiteY3" fmla="*/ 0 h 6858000"/>
              <a:gd name="connsiteX4" fmla="*/ 2343573 w 12192000"/>
              <a:gd name="connsiteY4" fmla="*/ 0 h 6858000"/>
              <a:gd name="connsiteX5" fmla="*/ 2898987 w 12192000"/>
              <a:gd name="connsiteY5" fmla="*/ 0 h 6858000"/>
              <a:gd name="connsiteX6" fmla="*/ 3820160 w 12192000"/>
              <a:gd name="connsiteY6" fmla="*/ 0 h 6858000"/>
              <a:gd name="connsiteX7" fmla="*/ 4253653 w 12192000"/>
              <a:gd name="connsiteY7" fmla="*/ 0 h 6858000"/>
              <a:gd name="connsiteX8" fmla="*/ 5174827 w 12192000"/>
              <a:gd name="connsiteY8" fmla="*/ 0 h 6858000"/>
              <a:gd name="connsiteX9" fmla="*/ 6096000 w 12192000"/>
              <a:gd name="connsiteY9" fmla="*/ 0 h 6858000"/>
              <a:gd name="connsiteX10" fmla="*/ 6773333 w 12192000"/>
              <a:gd name="connsiteY10" fmla="*/ 0 h 6858000"/>
              <a:gd name="connsiteX11" fmla="*/ 7694507 w 12192000"/>
              <a:gd name="connsiteY11" fmla="*/ 0 h 6858000"/>
              <a:gd name="connsiteX12" fmla="*/ 8249920 w 12192000"/>
              <a:gd name="connsiteY12" fmla="*/ 0 h 6858000"/>
              <a:gd name="connsiteX13" fmla="*/ 8805333 w 12192000"/>
              <a:gd name="connsiteY13" fmla="*/ 0 h 6858000"/>
              <a:gd name="connsiteX14" fmla="*/ 9604587 w 12192000"/>
              <a:gd name="connsiteY14" fmla="*/ 0 h 6858000"/>
              <a:gd name="connsiteX15" fmla="*/ 10160000 w 12192000"/>
              <a:gd name="connsiteY15" fmla="*/ 0 h 6858000"/>
              <a:gd name="connsiteX16" fmla="*/ 11081173 w 12192000"/>
              <a:gd name="connsiteY16" fmla="*/ 0 h 6858000"/>
              <a:gd name="connsiteX17" fmla="*/ 12192000 w 12192000"/>
              <a:gd name="connsiteY17" fmla="*/ 0 h 6858000"/>
              <a:gd name="connsiteX18" fmla="*/ 12192000 w 12192000"/>
              <a:gd name="connsiteY18" fmla="*/ 685800 h 6858000"/>
              <a:gd name="connsiteX19" fmla="*/ 12192000 w 12192000"/>
              <a:gd name="connsiteY19" fmla="*/ 1440180 h 6858000"/>
              <a:gd name="connsiteX20" fmla="*/ 12192000 w 12192000"/>
              <a:gd name="connsiteY20" fmla="*/ 1920240 h 6858000"/>
              <a:gd name="connsiteX21" fmla="*/ 12192000 w 12192000"/>
              <a:gd name="connsiteY21" fmla="*/ 2468880 h 6858000"/>
              <a:gd name="connsiteX22" fmla="*/ 12192000 w 12192000"/>
              <a:gd name="connsiteY22" fmla="*/ 3223260 h 6858000"/>
              <a:gd name="connsiteX23" fmla="*/ 12192000 w 12192000"/>
              <a:gd name="connsiteY23" fmla="*/ 3840480 h 6858000"/>
              <a:gd name="connsiteX24" fmla="*/ 12192000 w 12192000"/>
              <a:gd name="connsiteY24" fmla="*/ 4389120 h 6858000"/>
              <a:gd name="connsiteX25" fmla="*/ 12192000 w 12192000"/>
              <a:gd name="connsiteY25" fmla="*/ 5143500 h 6858000"/>
              <a:gd name="connsiteX26" fmla="*/ 12192000 w 12192000"/>
              <a:gd name="connsiteY26" fmla="*/ 5829300 h 6858000"/>
              <a:gd name="connsiteX27" fmla="*/ 12192000 w 12192000"/>
              <a:gd name="connsiteY27" fmla="*/ 6858000 h 6858000"/>
              <a:gd name="connsiteX28" fmla="*/ 11270827 w 12192000"/>
              <a:gd name="connsiteY28" fmla="*/ 6858000 h 6858000"/>
              <a:gd name="connsiteX29" fmla="*/ 10471573 w 12192000"/>
              <a:gd name="connsiteY29" fmla="*/ 6858000 h 6858000"/>
              <a:gd name="connsiteX30" fmla="*/ 10038080 w 12192000"/>
              <a:gd name="connsiteY30" fmla="*/ 6858000 h 6858000"/>
              <a:gd name="connsiteX31" fmla="*/ 9238827 w 12192000"/>
              <a:gd name="connsiteY31" fmla="*/ 6858000 h 6858000"/>
              <a:gd name="connsiteX32" fmla="*/ 8927253 w 12192000"/>
              <a:gd name="connsiteY32" fmla="*/ 6858000 h 6858000"/>
              <a:gd name="connsiteX33" fmla="*/ 8128000 w 12192000"/>
              <a:gd name="connsiteY33" fmla="*/ 6858000 h 6858000"/>
              <a:gd name="connsiteX34" fmla="*/ 7694507 w 12192000"/>
              <a:gd name="connsiteY34" fmla="*/ 6858000 h 6858000"/>
              <a:gd name="connsiteX35" fmla="*/ 7382933 w 12192000"/>
              <a:gd name="connsiteY35" fmla="*/ 6858000 h 6858000"/>
              <a:gd name="connsiteX36" fmla="*/ 6949440 w 12192000"/>
              <a:gd name="connsiteY36" fmla="*/ 6858000 h 6858000"/>
              <a:gd name="connsiteX37" fmla="*/ 6150187 w 12192000"/>
              <a:gd name="connsiteY37" fmla="*/ 6858000 h 6858000"/>
              <a:gd name="connsiteX38" fmla="*/ 5716693 w 12192000"/>
              <a:gd name="connsiteY38" fmla="*/ 6858000 h 6858000"/>
              <a:gd name="connsiteX39" fmla="*/ 5405120 w 12192000"/>
              <a:gd name="connsiteY39" fmla="*/ 6858000 h 6858000"/>
              <a:gd name="connsiteX40" fmla="*/ 4971627 w 12192000"/>
              <a:gd name="connsiteY40" fmla="*/ 6858000 h 6858000"/>
              <a:gd name="connsiteX41" fmla="*/ 4416213 w 12192000"/>
              <a:gd name="connsiteY41" fmla="*/ 6858000 h 6858000"/>
              <a:gd name="connsiteX42" fmla="*/ 3738880 w 12192000"/>
              <a:gd name="connsiteY42" fmla="*/ 6858000 h 6858000"/>
              <a:gd name="connsiteX43" fmla="*/ 3305387 w 12192000"/>
              <a:gd name="connsiteY43" fmla="*/ 6858000 h 6858000"/>
              <a:gd name="connsiteX44" fmla="*/ 2384213 w 12192000"/>
              <a:gd name="connsiteY44" fmla="*/ 6858000 h 6858000"/>
              <a:gd name="connsiteX45" fmla="*/ 1706880 w 12192000"/>
              <a:gd name="connsiteY45" fmla="*/ 6858000 h 6858000"/>
              <a:gd name="connsiteX46" fmla="*/ 785707 w 12192000"/>
              <a:gd name="connsiteY46" fmla="*/ 6858000 h 6858000"/>
              <a:gd name="connsiteX47" fmla="*/ 0 w 12192000"/>
              <a:gd name="connsiteY47" fmla="*/ 6858000 h 6858000"/>
              <a:gd name="connsiteX48" fmla="*/ 0 w 12192000"/>
              <a:gd name="connsiteY48" fmla="*/ 6240780 h 6858000"/>
              <a:gd name="connsiteX49" fmla="*/ 0 w 12192000"/>
              <a:gd name="connsiteY49" fmla="*/ 5623560 h 6858000"/>
              <a:gd name="connsiteX50" fmla="*/ 0 w 12192000"/>
              <a:gd name="connsiteY50" fmla="*/ 4869180 h 6858000"/>
              <a:gd name="connsiteX51" fmla="*/ 0 w 12192000"/>
              <a:gd name="connsiteY51" fmla="*/ 4183380 h 6858000"/>
              <a:gd name="connsiteX52" fmla="*/ 0 w 12192000"/>
              <a:gd name="connsiteY52" fmla="*/ 3360420 h 6858000"/>
              <a:gd name="connsiteX53" fmla="*/ 0 w 12192000"/>
              <a:gd name="connsiteY53" fmla="*/ 2537460 h 6858000"/>
              <a:gd name="connsiteX54" fmla="*/ 0 w 12192000"/>
              <a:gd name="connsiteY54" fmla="*/ 1783080 h 6858000"/>
              <a:gd name="connsiteX55" fmla="*/ 0 w 12192000"/>
              <a:gd name="connsiteY55" fmla="*/ 1028700 h 6858000"/>
              <a:gd name="connsiteX56" fmla="*/ 0 w 12192000"/>
              <a:gd name="connsiteY5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6858000"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83650" y="187194"/>
                  <a:pt x="12185901" y="373731"/>
                  <a:pt x="12192000" y="685800"/>
                </a:cubicBezTo>
                <a:cubicBezTo>
                  <a:pt x="12198099" y="997869"/>
                  <a:pt x="12202245" y="1261315"/>
                  <a:pt x="12192000" y="1440180"/>
                </a:cubicBezTo>
                <a:cubicBezTo>
                  <a:pt x="12181755" y="1619045"/>
                  <a:pt x="12210722" y="1689037"/>
                  <a:pt x="12192000" y="1920240"/>
                </a:cubicBezTo>
                <a:cubicBezTo>
                  <a:pt x="12173278" y="2151443"/>
                  <a:pt x="12165787" y="2225200"/>
                  <a:pt x="12192000" y="2468880"/>
                </a:cubicBezTo>
                <a:cubicBezTo>
                  <a:pt x="12218213" y="2712560"/>
                  <a:pt x="12156234" y="2907533"/>
                  <a:pt x="12192000" y="3223260"/>
                </a:cubicBezTo>
                <a:cubicBezTo>
                  <a:pt x="12227766" y="3538987"/>
                  <a:pt x="12220532" y="3706391"/>
                  <a:pt x="12192000" y="3840480"/>
                </a:cubicBezTo>
                <a:cubicBezTo>
                  <a:pt x="12163468" y="3974569"/>
                  <a:pt x="12182895" y="4227469"/>
                  <a:pt x="12192000" y="4389120"/>
                </a:cubicBezTo>
                <a:cubicBezTo>
                  <a:pt x="12201105" y="4550771"/>
                  <a:pt x="12217197" y="4982174"/>
                  <a:pt x="12192000" y="5143500"/>
                </a:cubicBezTo>
                <a:cubicBezTo>
                  <a:pt x="12166803" y="5304826"/>
                  <a:pt x="12207486" y="5569098"/>
                  <a:pt x="12192000" y="5829300"/>
                </a:cubicBezTo>
                <a:cubicBezTo>
                  <a:pt x="12176514" y="6089502"/>
                  <a:pt x="12155856" y="6426803"/>
                  <a:pt x="12192000" y="6858000"/>
                </a:cubicBezTo>
                <a:cubicBezTo>
                  <a:pt x="11976788" y="6828022"/>
                  <a:pt x="11619195" y="6869440"/>
                  <a:pt x="11270827" y="6858000"/>
                </a:cubicBezTo>
                <a:cubicBezTo>
                  <a:pt x="10922459" y="6846560"/>
                  <a:pt x="10696308" y="6853495"/>
                  <a:pt x="10471573" y="6858000"/>
                </a:cubicBezTo>
                <a:cubicBezTo>
                  <a:pt x="10246838" y="6862505"/>
                  <a:pt x="10150744" y="6866516"/>
                  <a:pt x="10038080" y="6858000"/>
                </a:cubicBezTo>
                <a:cubicBezTo>
                  <a:pt x="9925416" y="6849484"/>
                  <a:pt x="9536915" y="6887847"/>
                  <a:pt x="9238827" y="6858000"/>
                </a:cubicBezTo>
                <a:cubicBezTo>
                  <a:pt x="8940739" y="6828153"/>
                  <a:pt x="9034329" y="6857309"/>
                  <a:pt x="8927253" y="6858000"/>
                </a:cubicBezTo>
                <a:cubicBezTo>
                  <a:pt x="8820177" y="6858691"/>
                  <a:pt x="8510534" y="6855974"/>
                  <a:pt x="8128000" y="6858000"/>
                </a:cubicBezTo>
                <a:cubicBezTo>
                  <a:pt x="7745466" y="6860026"/>
                  <a:pt x="7868007" y="6864541"/>
                  <a:pt x="7694507" y="6858000"/>
                </a:cubicBezTo>
                <a:cubicBezTo>
                  <a:pt x="7521007" y="6851459"/>
                  <a:pt x="7501822" y="6848088"/>
                  <a:pt x="7382933" y="6858000"/>
                </a:cubicBezTo>
                <a:cubicBezTo>
                  <a:pt x="7264044" y="6867912"/>
                  <a:pt x="7101363" y="6853022"/>
                  <a:pt x="6949440" y="6858000"/>
                </a:cubicBezTo>
                <a:cubicBezTo>
                  <a:pt x="6797517" y="6862978"/>
                  <a:pt x="6335346" y="6865521"/>
                  <a:pt x="6150187" y="6858000"/>
                </a:cubicBezTo>
                <a:cubicBezTo>
                  <a:pt x="5965028" y="6850479"/>
                  <a:pt x="5909649" y="6853246"/>
                  <a:pt x="5716693" y="6858000"/>
                </a:cubicBezTo>
                <a:cubicBezTo>
                  <a:pt x="5523737" y="6862754"/>
                  <a:pt x="5522280" y="6857436"/>
                  <a:pt x="5405120" y="6858000"/>
                </a:cubicBezTo>
                <a:cubicBezTo>
                  <a:pt x="5287960" y="6858564"/>
                  <a:pt x="5121672" y="6846319"/>
                  <a:pt x="4971627" y="6858000"/>
                </a:cubicBezTo>
                <a:cubicBezTo>
                  <a:pt x="4821582" y="6869681"/>
                  <a:pt x="4647709" y="6870771"/>
                  <a:pt x="4416213" y="6858000"/>
                </a:cubicBezTo>
                <a:cubicBezTo>
                  <a:pt x="4184717" y="6845229"/>
                  <a:pt x="4056779" y="6859739"/>
                  <a:pt x="3738880" y="6858000"/>
                </a:cubicBezTo>
                <a:cubicBezTo>
                  <a:pt x="3420981" y="6856261"/>
                  <a:pt x="3476560" y="6841078"/>
                  <a:pt x="3305387" y="6858000"/>
                </a:cubicBezTo>
                <a:cubicBezTo>
                  <a:pt x="3134214" y="6874922"/>
                  <a:pt x="2666035" y="6857112"/>
                  <a:pt x="2384213" y="6858000"/>
                </a:cubicBezTo>
                <a:cubicBezTo>
                  <a:pt x="2102391" y="6858888"/>
                  <a:pt x="1992506" y="6830477"/>
                  <a:pt x="1706880" y="6858000"/>
                </a:cubicBezTo>
                <a:cubicBezTo>
                  <a:pt x="1421254" y="6885523"/>
                  <a:pt x="1217610" y="6882687"/>
                  <a:pt x="785707" y="6858000"/>
                </a:cubicBezTo>
                <a:cubicBezTo>
                  <a:pt x="353804" y="6833313"/>
                  <a:pt x="324881" y="6852864"/>
                  <a:pt x="0" y="6858000"/>
                </a:cubicBezTo>
                <a:cubicBezTo>
                  <a:pt x="-25416" y="6604625"/>
                  <a:pt x="12215" y="6471402"/>
                  <a:pt x="0" y="6240780"/>
                </a:cubicBezTo>
                <a:cubicBezTo>
                  <a:pt x="-12215" y="6010158"/>
                  <a:pt x="-25747" y="5845582"/>
                  <a:pt x="0" y="5623560"/>
                </a:cubicBezTo>
                <a:cubicBezTo>
                  <a:pt x="25747" y="5401538"/>
                  <a:pt x="4740" y="5121515"/>
                  <a:pt x="0" y="4869180"/>
                </a:cubicBezTo>
                <a:cubicBezTo>
                  <a:pt x="-4740" y="4616845"/>
                  <a:pt x="-15092" y="4326080"/>
                  <a:pt x="0" y="4183380"/>
                </a:cubicBezTo>
                <a:cubicBezTo>
                  <a:pt x="15092" y="4040680"/>
                  <a:pt x="15628" y="3714746"/>
                  <a:pt x="0" y="3360420"/>
                </a:cubicBezTo>
                <a:cubicBezTo>
                  <a:pt x="-15628" y="3006094"/>
                  <a:pt x="34876" y="2744385"/>
                  <a:pt x="0" y="2537460"/>
                </a:cubicBezTo>
                <a:cubicBezTo>
                  <a:pt x="-34876" y="2330535"/>
                  <a:pt x="20558" y="2017328"/>
                  <a:pt x="0" y="1783080"/>
                </a:cubicBezTo>
                <a:cubicBezTo>
                  <a:pt x="-20558" y="1548832"/>
                  <a:pt x="-36462" y="1327547"/>
                  <a:pt x="0" y="1028700"/>
                </a:cubicBezTo>
                <a:cubicBezTo>
                  <a:pt x="36462" y="729853"/>
                  <a:pt x="39997" y="325977"/>
                  <a:pt x="0" y="0"/>
                </a:cubicBezTo>
                <a:close/>
              </a:path>
            </a:pathLst>
          </a:custGeom>
          <a:noFill/>
          <a:ln w="127000">
            <a:solidFill>
              <a:srgbClr val="F2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56A2E5CA-6E63-47BC-B8D7-D285CD54B11F}"/>
              </a:ext>
            </a:extLst>
          </p:cNvPr>
          <p:cNvSpPr txBox="1"/>
          <p:nvPr/>
        </p:nvSpPr>
        <p:spPr>
          <a:xfrm>
            <a:off x="3348990" y="165104"/>
            <a:ext cx="6470770" cy="2062103"/>
          </a:xfrm>
          <a:prstGeom prst="rect">
            <a:avLst/>
          </a:prstGeom>
          <a:noFill/>
        </p:spPr>
        <p:txBody>
          <a:bodyPr wrap="square" rtlCol="0">
            <a:spAutoFit/>
          </a:bodyPr>
          <a:lstStyle/>
          <a:p>
            <a:pPr algn="ctr"/>
            <a:r>
              <a:rPr lang="en-US" sz="4000" b="1" dirty="0">
                <a:solidFill>
                  <a:srgbClr val="F20000"/>
                </a:solidFill>
                <a:latin typeface="+mj-lt"/>
              </a:rPr>
              <a:t>Milk, yoghurt </a:t>
            </a:r>
          </a:p>
          <a:p>
            <a:pPr algn="ctr"/>
            <a:r>
              <a:rPr lang="en-US" sz="4000" b="1" dirty="0">
                <a:solidFill>
                  <a:srgbClr val="F20000"/>
                </a:solidFill>
                <a:latin typeface="+mj-lt"/>
              </a:rPr>
              <a:t>and cheese</a:t>
            </a:r>
          </a:p>
          <a:p>
            <a:pPr algn="ctr"/>
            <a:endParaRPr lang="en-US" sz="2800" b="1" dirty="0">
              <a:solidFill>
                <a:srgbClr val="F20000"/>
              </a:solidFill>
            </a:endParaRPr>
          </a:p>
          <a:p>
            <a:pPr algn="ctr"/>
            <a:r>
              <a:rPr lang="en-US" sz="2000" b="1" dirty="0"/>
              <a:t>Have three times a day</a:t>
            </a:r>
            <a:endParaRPr lang="en-IE" sz="2000" b="1" dirty="0"/>
          </a:p>
        </p:txBody>
      </p:sp>
      <p:pic>
        <p:nvPicPr>
          <p:cNvPr id="6" name="Picture 5">
            <a:extLst>
              <a:ext uri="{FF2B5EF4-FFF2-40B4-BE49-F238E27FC236}">
                <a16:creationId xmlns:a16="http://schemas.microsoft.com/office/drawing/2014/main" id="{8D80E8EB-CE89-41FA-AC94-3838BB03F0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8395" y="4383224"/>
            <a:ext cx="1489633" cy="2175129"/>
          </a:xfrm>
          <a:prstGeom prst="rect">
            <a:avLst/>
          </a:prstGeom>
        </p:spPr>
      </p:pic>
      <p:pic>
        <p:nvPicPr>
          <p:cNvPr id="11" name="Picture 10">
            <a:extLst>
              <a:ext uri="{FF2B5EF4-FFF2-40B4-BE49-F238E27FC236}">
                <a16:creationId xmlns:a16="http://schemas.microsoft.com/office/drawing/2014/main" id="{8A84476C-E859-4CF5-A305-48BB34107B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44852" y="1054639"/>
            <a:ext cx="1321717" cy="1820479"/>
          </a:xfrm>
          <a:prstGeom prst="rect">
            <a:avLst/>
          </a:prstGeom>
        </p:spPr>
      </p:pic>
      <p:pic>
        <p:nvPicPr>
          <p:cNvPr id="14" name="Picture 13" descr="A picture containing cheese, food&#10;&#10;Description automatically generated">
            <a:extLst>
              <a:ext uri="{FF2B5EF4-FFF2-40B4-BE49-F238E27FC236}">
                <a16:creationId xmlns:a16="http://schemas.microsoft.com/office/drawing/2014/main" id="{EC5E5B1C-1650-415F-82F1-82AA36CA8C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332" y="3158478"/>
            <a:ext cx="1760616" cy="1557468"/>
          </a:xfrm>
          <a:prstGeom prst="rect">
            <a:avLst/>
          </a:prstGeom>
        </p:spPr>
      </p:pic>
      <p:pic>
        <p:nvPicPr>
          <p:cNvPr id="17" name="Picture 16">
            <a:extLst>
              <a:ext uri="{FF2B5EF4-FFF2-40B4-BE49-F238E27FC236}">
                <a16:creationId xmlns:a16="http://schemas.microsoft.com/office/drawing/2014/main" id="{3EEF6CB4-884E-45F4-BC90-56778DF7D23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1263" y="1916004"/>
            <a:ext cx="1462828" cy="1600359"/>
          </a:xfrm>
          <a:prstGeom prst="rect">
            <a:avLst/>
          </a:prstGeom>
        </p:spPr>
      </p:pic>
      <p:pic>
        <p:nvPicPr>
          <p:cNvPr id="21" name="Picture 20">
            <a:extLst>
              <a:ext uri="{FF2B5EF4-FFF2-40B4-BE49-F238E27FC236}">
                <a16:creationId xmlns:a16="http://schemas.microsoft.com/office/drawing/2014/main" id="{59A30335-DF77-4A67-93CE-3D6CB6D9AA7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34922" y="3777824"/>
            <a:ext cx="1489633" cy="2183433"/>
          </a:xfrm>
          <a:prstGeom prst="rect">
            <a:avLst/>
          </a:prstGeom>
        </p:spPr>
      </p:pic>
    </p:spTree>
    <p:extLst>
      <p:ext uri="{BB962C8B-B14F-4D97-AF65-F5344CB8AC3E}">
        <p14:creationId xmlns:p14="http://schemas.microsoft.com/office/powerpoint/2010/main" val="13698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ED07D4E402447BDAED8E8B0F9766B" ma:contentTypeVersion="10" ma:contentTypeDescription="Create a new document." ma:contentTypeScope="" ma:versionID="96e051f929cc8f5d4f8be713c3995cc2">
  <xsd:schema xmlns:xsd="http://www.w3.org/2001/XMLSchema" xmlns:xs="http://www.w3.org/2001/XMLSchema" xmlns:p="http://schemas.microsoft.com/office/2006/metadata/properties" xmlns:ns2="648970e6-7833-45a3-9c7a-7ba72a6a9008" targetNamespace="http://schemas.microsoft.com/office/2006/metadata/properties" ma:root="true" ma:fieldsID="5c5d9f0306bc5ce9cb99027dd5cf0383" ns2:_="">
    <xsd:import namespace="648970e6-7833-45a3-9c7a-7ba72a6a90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970e6-7833-45a3-9c7a-7ba72a6a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0D81E8-E81B-48A4-994C-668CB026A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970e6-7833-45a3-9c7a-7ba72a6a9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6F607-7ECD-410F-9D4D-D0199F5366AA}">
  <ds:schemaRefs>
    <ds:schemaRef ds:uri="http://schemas.microsoft.com/sharepoint/v3/contenttype/forms"/>
  </ds:schemaRefs>
</ds:datastoreItem>
</file>

<file path=customXml/itemProps3.xml><?xml version="1.0" encoding="utf-8"?>
<ds:datastoreItem xmlns:ds="http://schemas.openxmlformats.org/officeDocument/2006/customXml" ds:itemID="{8DBCE085-3637-4C48-8257-4847D6BA21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1866</TotalTime>
  <Words>753</Words>
  <Application>Microsoft Office PowerPoint</Application>
  <PresentationFormat>Widescreen</PresentationFormat>
  <Paragraphs>57</Paragraphs>
  <Slides>12</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body</vt:lpstr>
      <vt:lpstr>Calibri Light</vt:lpstr>
      <vt:lpstr>Segoe UI</vt:lpstr>
      <vt:lpstr>Office Theme</vt:lpstr>
      <vt:lpstr>Food Groups Lesson </vt:lpstr>
      <vt:lpstr>Food Groups Lesson </vt:lpstr>
      <vt:lpstr>Why we do we need food? </vt:lpstr>
      <vt:lpstr>Why we do we need food? </vt:lpstr>
      <vt:lpstr>Why we do we need food? </vt:lpstr>
      <vt:lpstr>Other reasons we eat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do we need food? </dc:title>
  <dc:creator>Katherine Scott</dc:creator>
  <cp:lastModifiedBy>Katherine Scott</cp:lastModifiedBy>
  <cp:revision>119</cp:revision>
  <dcterms:created xsi:type="dcterms:W3CDTF">2020-08-14T07:59:23Z</dcterms:created>
  <dcterms:modified xsi:type="dcterms:W3CDTF">2020-09-25T11:48:55Z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0x010100B38ED07D4E402447BDAED8E8B0F9766B</vt:lpwstr>
  </property>
</Properties>
</file>