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6" r:id="rId5"/>
    <p:sldId id="275" r:id="rId6"/>
    <p:sldId id="272"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aching Notes (Read first)" id="{1C5E4F12-48B2-47A2-8226-122BCBC8C4F7}">
          <p14:sldIdLst>
            <p14:sldId id="276"/>
          </p14:sldIdLst>
        </p14:section>
        <p14:section name="Activity (Slideshow begins)" id="{EE56030B-E1FF-4C71-B74A-A2ADFB90CC0F}">
          <p14:sldIdLst>
            <p14:sldId id="275"/>
            <p14:sldId id="272"/>
            <p14:sldId id="27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Scott" initials="KS" lastIdx="35" clrIdx="0">
    <p:extLst>
      <p:ext uri="{19B8F6BF-5375-455C-9EA6-DF929625EA0E}">
        <p15:presenceInfo xmlns:p15="http://schemas.microsoft.com/office/powerpoint/2012/main" userId="S::kscott@irishheart.ie::f0e549f8-a0fc-44e6-8b8d-e5d8813d77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56B87D-B5B8-4EAB-AFEB-3B9FEEF4F428}" v="96" dt="2020-09-24T14:36:34.0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Hickey" userId="S::lhickey@irishheart.ie::38ce3479-65ca-4aa2-8368-bcf5644d9bba" providerId="AD" clId="Web-{8A56B87D-B5B8-4EAB-AFEB-3B9FEEF4F428}"/>
    <pc:docChg chg="modSld">
      <pc:chgData name="Laura Hickey" userId="S::lhickey@irishheart.ie::38ce3479-65ca-4aa2-8368-bcf5644d9bba" providerId="AD" clId="Web-{8A56B87D-B5B8-4EAB-AFEB-3B9FEEF4F428}" dt="2020-09-24T14:36:34.080" v="95"/>
      <pc:docMkLst>
        <pc:docMk/>
      </pc:docMkLst>
      <pc:sldChg chg="modSp">
        <pc:chgData name="Laura Hickey" userId="S::lhickey@irishheart.ie::38ce3479-65ca-4aa2-8368-bcf5644d9bba" providerId="AD" clId="Web-{8A56B87D-B5B8-4EAB-AFEB-3B9FEEF4F428}" dt="2020-09-24T14:36:34.080" v="95"/>
        <pc:sldMkLst>
          <pc:docMk/>
          <pc:sldMk cId="1248358620" sldId="276"/>
        </pc:sldMkLst>
        <pc:spChg chg="mod">
          <ac:chgData name="Laura Hickey" userId="S::lhickey@irishheart.ie::38ce3479-65ca-4aa2-8368-bcf5644d9bba" providerId="AD" clId="Web-{8A56B87D-B5B8-4EAB-AFEB-3B9FEEF4F428}" dt="2020-09-24T14:36:34.080" v="95"/>
          <ac:spMkLst>
            <pc:docMk/>
            <pc:sldMk cId="1248358620" sldId="276"/>
            <ac:spMk id="8" creationId="{4DB54B99-8BAA-4D69-8B04-001305560F3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DDDB8-D01A-4B34-8154-73515F1B54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BF59F99D-1051-40CF-AAF9-4788801D72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22D5379-9EF2-4A6A-9342-130E60AEEC4E}"/>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5" name="Footer Placeholder 4">
            <a:extLst>
              <a:ext uri="{FF2B5EF4-FFF2-40B4-BE49-F238E27FC236}">
                <a16:creationId xmlns:a16="http://schemas.microsoft.com/office/drawing/2014/main" id="{F3F48E20-CB65-4C75-A6AD-B8B36B80FCF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AD8EFF6-405A-4EC8-BA81-64754B6B3C05}"/>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275173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A923-C1A1-43E5-911E-B04BB127DB6E}"/>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0D7F1F3-664C-4147-8B0F-8A41AD00EE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7A24C8B-0738-4C27-96C8-27506262266C}"/>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5" name="Footer Placeholder 4">
            <a:extLst>
              <a:ext uri="{FF2B5EF4-FFF2-40B4-BE49-F238E27FC236}">
                <a16:creationId xmlns:a16="http://schemas.microsoft.com/office/drawing/2014/main" id="{D33412BB-5820-420D-BE1E-CEC0E12ECC2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2BB2AA8-D6AF-4DF1-ACBC-F60C9FBAF339}"/>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312046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D536F2-BEBF-4EBA-9314-1CD08C40EB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8FDF5F44-7790-4180-BC5F-EAA34EFAB2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B9E2CE9-A7F0-42FF-96D5-B473622FAA45}"/>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5" name="Footer Placeholder 4">
            <a:extLst>
              <a:ext uri="{FF2B5EF4-FFF2-40B4-BE49-F238E27FC236}">
                <a16:creationId xmlns:a16="http://schemas.microsoft.com/office/drawing/2014/main" id="{9D540362-0065-4A00-8DBE-20CE896D8AB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B26A0FB-D48C-4AD2-91F0-27086291A9FF}"/>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193503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005F0-02B6-46E0-96A0-A53F3DCCE92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C1AD459-C6EA-47CF-9D89-2C3CE0FC50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3F6A284-54AE-49B2-A77B-57AB1368D375}"/>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5" name="Footer Placeholder 4">
            <a:extLst>
              <a:ext uri="{FF2B5EF4-FFF2-40B4-BE49-F238E27FC236}">
                <a16:creationId xmlns:a16="http://schemas.microsoft.com/office/drawing/2014/main" id="{352EA476-2AD7-4AE7-8551-30ADDEFB733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4618E88-DFFF-4C7E-8278-E39BE2439A1E}"/>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2220321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E4910-EF76-4575-83B9-08F3FFCD8C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81A8672E-E7F4-454A-8C25-570491834E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9FCEA5-9421-4D07-8373-930E77845B9E}"/>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5" name="Footer Placeholder 4">
            <a:extLst>
              <a:ext uri="{FF2B5EF4-FFF2-40B4-BE49-F238E27FC236}">
                <a16:creationId xmlns:a16="http://schemas.microsoft.com/office/drawing/2014/main" id="{005DC27E-7023-4151-AC9C-6E203768ACE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22ED894-24A3-4955-89BF-E5671ABEF8BD}"/>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3046239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8BD3-0D05-4A37-81C8-F8FAA5A1496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64E674DB-CF7F-43DD-9D14-86E2F5E5B5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D9D9D1BF-2FD0-4A27-99AB-ACF2092CCA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822E4A7A-5DCE-4D66-B530-C2AB21579BD4}"/>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6" name="Footer Placeholder 5">
            <a:extLst>
              <a:ext uri="{FF2B5EF4-FFF2-40B4-BE49-F238E27FC236}">
                <a16:creationId xmlns:a16="http://schemas.microsoft.com/office/drawing/2014/main" id="{D77AC1A1-70DF-4CC9-BC86-4BD383C8E98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14106D4-5644-47E7-9F87-F839E27EEFDF}"/>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846035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7335-57BA-4D37-A85B-A4C13690B0EE}"/>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457D638-280A-4B64-BCD8-9BA31D5C5C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6026D5-2C1E-4C6E-99BB-A70C7E7F34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0D400D9-F434-4405-B871-5E71251E63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7EF1CA-9233-418B-8C4C-35F447B464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1727BE64-07F9-47CF-B578-2918201D87AB}"/>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8" name="Footer Placeholder 7">
            <a:extLst>
              <a:ext uri="{FF2B5EF4-FFF2-40B4-BE49-F238E27FC236}">
                <a16:creationId xmlns:a16="http://schemas.microsoft.com/office/drawing/2014/main" id="{35937BFD-5EE9-4296-9730-B229DA9B278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FF49ACE5-0B9F-46C3-9290-4EE194A116DC}"/>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2196175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6574-E8AD-455C-8656-1023007E522D}"/>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AF8185DC-0885-4A92-BFDD-652FD3080B63}"/>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4" name="Footer Placeholder 3">
            <a:extLst>
              <a:ext uri="{FF2B5EF4-FFF2-40B4-BE49-F238E27FC236}">
                <a16:creationId xmlns:a16="http://schemas.microsoft.com/office/drawing/2014/main" id="{1A79E15D-08B2-4F26-938A-15AAB250DA15}"/>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481E2460-9303-41B1-9E26-B4D9E614137F}"/>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326624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BB8A9-5FF4-410D-8768-E7C3F499D6F0}"/>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3" name="Footer Placeholder 2">
            <a:extLst>
              <a:ext uri="{FF2B5EF4-FFF2-40B4-BE49-F238E27FC236}">
                <a16:creationId xmlns:a16="http://schemas.microsoft.com/office/drawing/2014/main" id="{65D87785-AE21-4D73-9362-0A9AF990338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E8BF7F45-BF78-40F0-9773-B96C7939AB34}"/>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270955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E3003-78F6-4BF3-B485-5092EFFC9E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ED7E5EB-09F5-4F6F-B92D-58A3F43433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FC235AA6-F7BC-4046-ADE0-BCE4C9696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350AC7-F3B2-47B0-BEDB-989B7A727E71}"/>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6" name="Footer Placeholder 5">
            <a:extLst>
              <a:ext uri="{FF2B5EF4-FFF2-40B4-BE49-F238E27FC236}">
                <a16:creationId xmlns:a16="http://schemas.microsoft.com/office/drawing/2014/main" id="{9A2231AB-EC38-4A36-81EC-5DA56CA6DDE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1C62118-5B24-459C-84D1-0B68D4160B59}"/>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354529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8EFAD-B9A1-4333-BE03-839FABE03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1C414568-D421-4043-B413-A42B7E2991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D7FE1B5-0BC3-404F-A39C-1F9E04570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924C44-BF3D-4E12-AF3F-C8A4AE2B15DF}"/>
              </a:ext>
            </a:extLst>
          </p:cNvPr>
          <p:cNvSpPr>
            <a:spLocks noGrp="1"/>
          </p:cNvSpPr>
          <p:nvPr>
            <p:ph type="dt" sz="half" idx="10"/>
          </p:nvPr>
        </p:nvSpPr>
        <p:spPr/>
        <p:txBody>
          <a:bodyPr/>
          <a:lstStyle/>
          <a:p>
            <a:fld id="{980A71C3-76C5-487F-BEC2-16E947D74F2C}" type="datetimeFigureOut">
              <a:rPr lang="en-IE" smtClean="0"/>
              <a:t>25/09/2020</a:t>
            </a:fld>
            <a:endParaRPr lang="en-IE"/>
          </a:p>
        </p:txBody>
      </p:sp>
      <p:sp>
        <p:nvSpPr>
          <p:cNvPr id="6" name="Footer Placeholder 5">
            <a:extLst>
              <a:ext uri="{FF2B5EF4-FFF2-40B4-BE49-F238E27FC236}">
                <a16:creationId xmlns:a16="http://schemas.microsoft.com/office/drawing/2014/main" id="{00E268CE-3456-4587-86C6-664BBB632CC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327D20F-F266-4F7E-980A-3DEAD922EBA8}"/>
              </a:ext>
            </a:extLst>
          </p:cNvPr>
          <p:cNvSpPr>
            <a:spLocks noGrp="1"/>
          </p:cNvSpPr>
          <p:nvPr>
            <p:ph type="sldNum" sz="quarter" idx="12"/>
          </p:nvPr>
        </p:nvSpPr>
        <p:spPr/>
        <p:txBody>
          <a:bodyPr/>
          <a:lstStyle/>
          <a:p>
            <a:fld id="{91D0A10B-FC70-429D-8069-BD38EF51A23C}" type="slidenum">
              <a:rPr lang="en-IE" smtClean="0"/>
              <a:t>‹#›</a:t>
            </a:fld>
            <a:endParaRPr lang="en-IE"/>
          </a:p>
        </p:txBody>
      </p:sp>
    </p:spTree>
    <p:extLst>
      <p:ext uri="{BB962C8B-B14F-4D97-AF65-F5344CB8AC3E}">
        <p14:creationId xmlns:p14="http://schemas.microsoft.com/office/powerpoint/2010/main" val="427920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9888FB-47C9-4F97-A7F7-770651B5B6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DBADB55-EC18-425B-8714-D7B4A07D59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F2C0B7F-4008-42F4-8425-B6D6643FCF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A71C3-76C5-487F-BEC2-16E947D74F2C}" type="datetimeFigureOut">
              <a:rPr lang="en-IE" smtClean="0"/>
              <a:t>25/09/2020</a:t>
            </a:fld>
            <a:endParaRPr lang="en-IE"/>
          </a:p>
        </p:txBody>
      </p:sp>
      <p:sp>
        <p:nvSpPr>
          <p:cNvPr id="5" name="Footer Placeholder 4">
            <a:extLst>
              <a:ext uri="{FF2B5EF4-FFF2-40B4-BE49-F238E27FC236}">
                <a16:creationId xmlns:a16="http://schemas.microsoft.com/office/drawing/2014/main" id="{96EE0403-B270-42C8-B3C2-45D7502D48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C25FA49C-DB7D-41A1-BD95-754E165C82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0A10B-FC70-429D-8069-BD38EF51A23C}" type="slidenum">
              <a:rPr lang="en-IE" smtClean="0"/>
              <a:t>‹#›</a:t>
            </a:fld>
            <a:endParaRPr lang="en-IE"/>
          </a:p>
        </p:txBody>
      </p:sp>
    </p:spTree>
    <p:extLst>
      <p:ext uri="{BB962C8B-B14F-4D97-AF65-F5344CB8AC3E}">
        <p14:creationId xmlns:p14="http://schemas.microsoft.com/office/powerpoint/2010/main" val="1704520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 name="Picture 6" descr="A picture containing drawing&#10;&#10;Description automatically generated">
            <a:extLst>
              <a:ext uri="{FF2B5EF4-FFF2-40B4-BE49-F238E27FC236}">
                <a16:creationId xmlns:a16="http://schemas.microsoft.com/office/drawing/2014/main" id="{F189F963-A8F8-42F8-838D-9AD5A456CC70}"/>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1" y="-55562"/>
            <a:ext cx="3267855" cy="1514383"/>
          </a:xfrm>
          <a:prstGeom prst="rect">
            <a:avLst/>
          </a:prstGeom>
        </p:spPr>
      </p:pic>
      <p:sp>
        <p:nvSpPr>
          <p:cNvPr id="5" name="Rectangle 4">
            <a:extLst>
              <a:ext uri="{FF2B5EF4-FFF2-40B4-BE49-F238E27FC236}">
                <a16:creationId xmlns:a16="http://schemas.microsoft.com/office/drawing/2014/main" id="{DDF51052-4772-4FB0-BB25-269097FC566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Title 19">
            <a:extLst>
              <a:ext uri="{FF2B5EF4-FFF2-40B4-BE49-F238E27FC236}">
                <a16:creationId xmlns:a16="http://schemas.microsoft.com/office/drawing/2014/main" id="{4DB54B99-8BAA-4D69-8B04-001305560F3B}"/>
              </a:ext>
            </a:extLst>
          </p:cNvPr>
          <p:cNvSpPr txBox="1">
            <a:spLocks/>
          </p:cNvSpPr>
          <p:nvPr/>
        </p:nvSpPr>
        <p:spPr>
          <a:xfrm>
            <a:off x="136759" y="3086847"/>
            <a:ext cx="11595653" cy="41647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500" b="1" dirty="0"/>
              <a:t>Curriculum Links</a:t>
            </a:r>
            <a:br>
              <a:rPr lang="en-US" sz="1500" dirty="0"/>
            </a:br>
            <a:r>
              <a:rPr lang="en-US" sz="1500" b="1" dirty="0">
                <a:solidFill>
                  <a:srgbClr val="FF0000"/>
                </a:solidFill>
              </a:rPr>
              <a:t>SPHE -</a:t>
            </a:r>
            <a:r>
              <a:rPr lang="en-US" sz="1500" dirty="0"/>
              <a:t> </a:t>
            </a:r>
            <a:r>
              <a:rPr lang="en-US" sz="1500" b="1" dirty="0"/>
              <a:t>Strand</a:t>
            </a:r>
            <a:r>
              <a:rPr lang="en-US" sz="1500" dirty="0"/>
              <a:t>: Myself </a:t>
            </a:r>
            <a:r>
              <a:rPr lang="en-US" sz="1500" b="1" dirty="0"/>
              <a:t>Strand Unit</a:t>
            </a:r>
            <a:r>
              <a:rPr lang="en-US" sz="1500" dirty="0"/>
              <a:t>: Taking Care of my Body</a:t>
            </a:r>
            <a:br>
              <a:rPr lang="en-US" sz="1500" dirty="0"/>
            </a:br>
            <a:r>
              <a:rPr lang="en-US" sz="1500" b="1" dirty="0">
                <a:solidFill>
                  <a:srgbClr val="FF0000"/>
                </a:solidFill>
              </a:rPr>
              <a:t>Mathematics - </a:t>
            </a:r>
            <a:r>
              <a:rPr lang="en-US" sz="1500" b="1" dirty="0"/>
              <a:t>Strand</a:t>
            </a:r>
            <a:r>
              <a:rPr lang="en-US" sz="1500" dirty="0"/>
              <a:t>: Early Mathematical Activities  </a:t>
            </a:r>
            <a:r>
              <a:rPr lang="en-US" sz="1500" b="1" dirty="0"/>
              <a:t>Strand Unit</a:t>
            </a:r>
            <a:r>
              <a:rPr lang="en-US" sz="1500" dirty="0"/>
              <a:t>: Classifying</a:t>
            </a:r>
            <a:br>
              <a:rPr lang="en-US" sz="1500" dirty="0"/>
            </a:br>
            <a:br>
              <a:rPr lang="en-US" sz="1500" dirty="0"/>
            </a:br>
            <a:r>
              <a:rPr lang="en-US" sz="1500" b="1" dirty="0"/>
              <a:t>Learning Outcome:</a:t>
            </a:r>
            <a:br>
              <a:rPr lang="en-US" sz="1500" dirty="0"/>
            </a:br>
            <a:r>
              <a:rPr lang="en-US" sz="1500" dirty="0"/>
              <a:t>In this lesson pupils will identify foods by their source, </a:t>
            </a:r>
            <a:r>
              <a:rPr lang="en-US" sz="1500" dirty="0" err="1"/>
              <a:t>recognise</a:t>
            </a:r>
            <a:r>
              <a:rPr lang="en-US" sz="1500" dirty="0"/>
              <a:t> and classify the food as either food that comes from a plant or food that comes from an animal. </a:t>
            </a:r>
          </a:p>
          <a:p>
            <a:pPr algn="l"/>
            <a:br>
              <a:rPr lang="en-US" sz="1500" dirty="0"/>
            </a:br>
            <a:r>
              <a:rPr lang="en-US" sz="1500" b="1" dirty="0"/>
              <a:t>Teaching Notes </a:t>
            </a:r>
            <a:br>
              <a:rPr lang="en-US" sz="1500" dirty="0"/>
            </a:br>
            <a:r>
              <a:rPr lang="en-US" sz="1500" dirty="0"/>
              <a:t>Pupils will be familiar with the food groups from the food groups presentation. In advance teachers could revisit the food groups presentation highlighting food that comes from plants and food that comes from animals within each food group.</a:t>
            </a:r>
          </a:p>
          <a:p>
            <a:pPr algn="l"/>
            <a:endParaRPr lang="en-US" sz="1500" dirty="0">
              <a:highlight>
                <a:srgbClr val="FFFF00"/>
              </a:highlight>
            </a:endParaRPr>
          </a:p>
          <a:p>
            <a:pPr algn="l"/>
            <a:r>
              <a:rPr lang="en-US" sz="1800" b="1" dirty="0"/>
              <a:t>How to use this slide show</a:t>
            </a:r>
            <a:br>
              <a:rPr lang="en-US" sz="1500" b="1" dirty="0"/>
            </a:br>
            <a:r>
              <a:rPr lang="en-GB" sz="1600" dirty="0"/>
              <a:t>Select ‘</a:t>
            </a:r>
            <a:r>
              <a:rPr lang="en-GB" sz="1600" dirty="0">
                <a:solidFill>
                  <a:srgbClr val="FF0000"/>
                </a:solidFill>
              </a:rPr>
              <a:t>Start slideshow from beginning’ (or press F5 key). </a:t>
            </a:r>
            <a:r>
              <a:rPr lang="en-US" sz="1500" dirty="0"/>
              <a:t>You will see pictures of food. Ask the pupils to </a:t>
            </a:r>
            <a:r>
              <a:rPr lang="en-US" sz="1500" dirty="0" err="1"/>
              <a:t>categorise</a:t>
            </a:r>
            <a:r>
              <a:rPr lang="en-US" sz="1500" dirty="0"/>
              <a:t> the food. When you click on the picture it will sort itself into the correct category. It doesn’t matter which picture you click on first. </a:t>
            </a:r>
          </a:p>
          <a:p>
            <a:pPr algn="l"/>
            <a:br>
              <a:rPr lang="en-US" sz="1500" dirty="0"/>
            </a:br>
            <a:r>
              <a:rPr lang="en-US" sz="1500" dirty="0"/>
              <a:t>*</a:t>
            </a:r>
            <a:r>
              <a:rPr lang="en-US" sz="1500" b="1" dirty="0">
                <a:solidFill>
                  <a:srgbClr val="FF0000"/>
                </a:solidFill>
              </a:rPr>
              <a:t>Please note if you click anywhere else on the page it will skip forward to the next slide.</a:t>
            </a:r>
            <a:r>
              <a:rPr lang="en-US" sz="1500" dirty="0"/>
              <a:t> If this happens just press back to the slide you missed. You can do this by pressing the up arrow on your keyboard.</a:t>
            </a:r>
            <a:br>
              <a:rPr lang="en-US" sz="1500" dirty="0"/>
            </a:br>
            <a:br>
              <a:rPr lang="en-US" sz="1500" dirty="0"/>
            </a:br>
            <a:r>
              <a:rPr lang="en-US" sz="1500" dirty="0"/>
              <a:t>Click on the white space to move onto the next slide or press the down arrow. Run a test before using it in the classroom so you can get used to the format. </a:t>
            </a:r>
          </a:p>
          <a:p>
            <a:pPr algn="l"/>
            <a:endParaRPr lang="en-US" sz="1500" dirty="0">
              <a:latin typeface="Calibri Light (Headings)"/>
            </a:endParaRPr>
          </a:p>
          <a:p>
            <a:pPr algn="l"/>
            <a:r>
              <a:rPr lang="en-US" sz="1500" b="1" dirty="0"/>
              <a:t>Movement Break </a:t>
            </a:r>
          </a:p>
          <a:p>
            <a:pPr algn="l"/>
            <a:r>
              <a:rPr lang="en-US" sz="1500" dirty="0"/>
              <a:t>Do you have a garden growing area in the school? It might be a nice movement break to bring pupils to the area to show them where fruit and vegetables </a:t>
            </a:r>
            <a:r>
              <a:rPr lang="en-US" sz="1400" dirty="0"/>
              <a:t>grow. </a:t>
            </a:r>
          </a:p>
          <a:p>
            <a:pPr algn="l"/>
            <a:endParaRPr lang="en-IE" sz="1400" dirty="0"/>
          </a:p>
          <a:p>
            <a:pPr algn="l"/>
            <a:endParaRPr lang="en-US" sz="1500" dirty="0">
              <a:highlight>
                <a:srgbClr val="FFFF00"/>
              </a:highlight>
            </a:endParaRPr>
          </a:p>
          <a:p>
            <a:pPr algn="l"/>
            <a:endParaRPr lang="en-US" sz="1500" dirty="0"/>
          </a:p>
        </p:txBody>
      </p:sp>
      <p:sp>
        <p:nvSpPr>
          <p:cNvPr id="10" name="Title 19">
            <a:extLst>
              <a:ext uri="{FF2B5EF4-FFF2-40B4-BE49-F238E27FC236}">
                <a16:creationId xmlns:a16="http://schemas.microsoft.com/office/drawing/2014/main" id="{AFA0FCF8-501E-492B-8AD2-7A16CE00FC35}"/>
              </a:ext>
            </a:extLst>
          </p:cNvPr>
          <p:cNvSpPr txBox="1">
            <a:spLocks/>
          </p:cNvSpPr>
          <p:nvPr/>
        </p:nvSpPr>
        <p:spPr>
          <a:xfrm>
            <a:off x="3004115" y="393565"/>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Food Source</a:t>
            </a:r>
            <a:endParaRPr lang="en-IE" sz="3600" b="1" dirty="0">
              <a:solidFill>
                <a:srgbClr val="FF0000"/>
              </a:solidFill>
            </a:endParaRPr>
          </a:p>
        </p:txBody>
      </p:sp>
    </p:spTree>
    <p:extLst>
      <p:ext uri="{BB962C8B-B14F-4D97-AF65-F5344CB8AC3E}">
        <p14:creationId xmlns:p14="http://schemas.microsoft.com/office/powerpoint/2010/main" val="124835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drawing&#10;&#10;Description automatically generated">
            <a:extLst>
              <a:ext uri="{FF2B5EF4-FFF2-40B4-BE49-F238E27FC236}">
                <a16:creationId xmlns:a16="http://schemas.microsoft.com/office/drawing/2014/main" id="{92CE151B-7B0D-47B4-AEF8-4FC458827376}"/>
              </a:ext>
            </a:extLst>
          </p:cNvPr>
          <p:cNvPicPr>
            <a:picLocks noChangeAspect="1"/>
          </p:cNvPicPr>
          <p:nvPr/>
        </p:nvPicPr>
        <p:blipFill rotWithShape="1">
          <a:blip r:embed="rId2">
            <a:extLst>
              <a:ext uri="{28A0092B-C50C-407E-A947-70E740481C1C}">
                <a14:useLocalDpi xmlns:a14="http://schemas.microsoft.com/office/drawing/2010/main" val="0"/>
              </a:ext>
            </a:extLst>
          </a:blip>
          <a:srcRect t="8403"/>
          <a:stretch/>
        </p:blipFill>
        <p:spPr>
          <a:xfrm>
            <a:off x="8414646" y="3226149"/>
            <a:ext cx="1286054" cy="1151801"/>
          </a:xfrm>
          <a:prstGeom prst="rect">
            <a:avLst/>
          </a:prstGeom>
        </p:spPr>
      </p:pic>
      <p:pic>
        <p:nvPicPr>
          <p:cNvPr id="22" name="Picture 21" descr="A picture containing drawing&#10;&#10;Description automatically generated">
            <a:extLst>
              <a:ext uri="{FF2B5EF4-FFF2-40B4-BE49-F238E27FC236}">
                <a16:creationId xmlns:a16="http://schemas.microsoft.com/office/drawing/2014/main" id="{545BA9FF-0056-4D9A-94FC-1C81BBBB0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6441" y="4314933"/>
            <a:ext cx="1257475" cy="1238423"/>
          </a:xfrm>
          <a:prstGeom prst="rect">
            <a:avLst/>
          </a:prstGeom>
        </p:spPr>
      </p:pic>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TextBox 10">
            <a:extLst>
              <a:ext uri="{FF2B5EF4-FFF2-40B4-BE49-F238E27FC236}">
                <a16:creationId xmlns:a16="http://schemas.microsoft.com/office/drawing/2014/main" id="{E115C38A-A572-46CD-9897-FAEFD0B8F43A}"/>
              </a:ext>
            </a:extLst>
          </p:cNvPr>
          <p:cNvSpPr txBox="1"/>
          <p:nvPr/>
        </p:nvSpPr>
        <p:spPr>
          <a:xfrm>
            <a:off x="4392118" y="488762"/>
            <a:ext cx="4946754" cy="523220"/>
          </a:xfrm>
          <a:prstGeom prst="rect">
            <a:avLst/>
          </a:prstGeom>
          <a:noFill/>
        </p:spPr>
        <p:txBody>
          <a:bodyPr wrap="square" rtlCol="0">
            <a:spAutoFit/>
          </a:bodyPr>
          <a:lstStyle/>
          <a:p>
            <a:r>
              <a:rPr lang="en-US" sz="2800" b="1" dirty="0">
                <a:solidFill>
                  <a:srgbClr val="F20000"/>
                </a:solidFill>
              </a:rPr>
              <a:t>Where does food come from? </a:t>
            </a:r>
            <a:endParaRPr lang="en-IE" sz="2800" b="1" dirty="0">
              <a:solidFill>
                <a:srgbClr val="F20000"/>
              </a:solidFill>
            </a:endParaRPr>
          </a:p>
        </p:txBody>
      </p:sp>
      <p:sp>
        <p:nvSpPr>
          <p:cNvPr id="10" name="TextBox 9">
            <a:extLst>
              <a:ext uri="{FF2B5EF4-FFF2-40B4-BE49-F238E27FC236}">
                <a16:creationId xmlns:a16="http://schemas.microsoft.com/office/drawing/2014/main" id="{062F3033-1541-4CE8-8B8A-43C30FDFC91B}"/>
              </a:ext>
            </a:extLst>
          </p:cNvPr>
          <p:cNvSpPr txBox="1"/>
          <p:nvPr/>
        </p:nvSpPr>
        <p:spPr>
          <a:xfrm>
            <a:off x="3572932" y="1539518"/>
            <a:ext cx="6188764" cy="1754326"/>
          </a:xfrm>
          <a:prstGeom prst="rect">
            <a:avLst/>
          </a:prstGeom>
          <a:noFill/>
        </p:spPr>
        <p:txBody>
          <a:bodyPr wrap="square">
            <a:spAutoFit/>
          </a:bodyPr>
          <a:lstStyle/>
          <a:p>
            <a:pPr algn="ctr"/>
            <a:r>
              <a:rPr lang="en-US" dirty="0">
                <a:solidFill>
                  <a:srgbClr val="212529"/>
                </a:solidFill>
                <a:latin typeface="-apple-system"/>
              </a:rPr>
              <a:t>All food comes from either a plant or an animal. Can you choose the right source?  </a:t>
            </a:r>
          </a:p>
          <a:p>
            <a:endParaRPr lang="en-US" dirty="0">
              <a:solidFill>
                <a:srgbClr val="212529"/>
              </a:solidFill>
              <a:latin typeface="-apple-system"/>
            </a:endParaRPr>
          </a:p>
          <a:p>
            <a:endParaRPr lang="en-US" dirty="0">
              <a:solidFill>
                <a:srgbClr val="212529"/>
              </a:solidFill>
              <a:latin typeface="-apple-system"/>
            </a:endParaRPr>
          </a:p>
          <a:p>
            <a:br>
              <a:rPr lang="en-US" dirty="0"/>
            </a:br>
            <a:endParaRPr lang="en-IE" dirty="0"/>
          </a:p>
        </p:txBody>
      </p:sp>
      <p:pic>
        <p:nvPicPr>
          <p:cNvPr id="24" name="Picture 23" descr="A picture containing drawing&#10;&#10;Description automatically generated">
            <a:extLst>
              <a:ext uri="{FF2B5EF4-FFF2-40B4-BE49-F238E27FC236}">
                <a16:creationId xmlns:a16="http://schemas.microsoft.com/office/drawing/2014/main" id="{A99B19C7-2501-47A0-816C-D0A9956408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82535" y="4291429"/>
            <a:ext cx="1162212" cy="1228896"/>
          </a:xfrm>
          <a:prstGeom prst="rect">
            <a:avLst/>
          </a:prstGeom>
        </p:spPr>
      </p:pic>
      <p:sp>
        <p:nvSpPr>
          <p:cNvPr id="25" name="Rectangle: Rounded Corners 24">
            <a:extLst>
              <a:ext uri="{FF2B5EF4-FFF2-40B4-BE49-F238E27FC236}">
                <a16:creationId xmlns:a16="http://schemas.microsoft.com/office/drawing/2014/main" id="{73CFFC2F-A79B-4557-B834-4E209984D592}"/>
              </a:ext>
            </a:extLst>
          </p:cNvPr>
          <p:cNvSpPr/>
          <p:nvPr/>
        </p:nvSpPr>
        <p:spPr>
          <a:xfrm>
            <a:off x="2173574" y="2524018"/>
            <a:ext cx="3205504" cy="3116936"/>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Rounded Corners 25">
            <a:extLst>
              <a:ext uri="{FF2B5EF4-FFF2-40B4-BE49-F238E27FC236}">
                <a16:creationId xmlns:a16="http://schemas.microsoft.com/office/drawing/2014/main" id="{0B6ABF21-2FB6-4C1D-86F4-98AD6D971A1B}"/>
              </a:ext>
            </a:extLst>
          </p:cNvPr>
          <p:cNvSpPr/>
          <p:nvPr/>
        </p:nvSpPr>
        <p:spPr>
          <a:xfrm>
            <a:off x="7464105" y="2524018"/>
            <a:ext cx="3205504" cy="3116936"/>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TextBox 26">
            <a:extLst>
              <a:ext uri="{FF2B5EF4-FFF2-40B4-BE49-F238E27FC236}">
                <a16:creationId xmlns:a16="http://schemas.microsoft.com/office/drawing/2014/main" id="{1FCB184A-35EE-4349-86E4-F78AB627E23B}"/>
              </a:ext>
            </a:extLst>
          </p:cNvPr>
          <p:cNvSpPr txBox="1"/>
          <p:nvPr/>
        </p:nvSpPr>
        <p:spPr>
          <a:xfrm>
            <a:off x="3171911" y="2676863"/>
            <a:ext cx="1424066" cy="523220"/>
          </a:xfrm>
          <a:prstGeom prst="rect">
            <a:avLst/>
          </a:prstGeom>
          <a:noFill/>
        </p:spPr>
        <p:txBody>
          <a:bodyPr wrap="square" rtlCol="0">
            <a:spAutoFit/>
          </a:bodyPr>
          <a:lstStyle/>
          <a:p>
            <a:r>
              <a:rPr lang="en-US" sz="2800" b="1" dirty="0">
                <a:solidFill>
                  <a:srgbClr val="F20000"/>
                </a:solidFill>
              </a:rPr>
              <a:t>Plant  </a:t>
            </a:r>
            <a:endParaRPr lang="en-IE" sz="2800" b="1" dirty="0">
              <a:solidFill>
                <a:srgbClr val="F20000"/>
              </a:solidFill>
            </a:endParaRPr>
          </a:p>
        </p:txBody>
      </p:sp>
      <p:sp>
        <p:nvSpPr>
          <p:cNvPr id="28" name="TextBox 27">
            <a:extLst>
              <a:ext uri="{FF2B5EF4-FFF2-40B4-BE49-F238E27FC236}">
                <a16:creationId xmlns:a16="http://schemas.microsoft.com/office/drawing/2014/main" id="{FC271CA5-3C5C-4D28-89E4-B352110100DE}"/>
              </a:ext>
            </a:extLst>
          </p:cNvPr>
          <p:cNvSpPr txBox="1"/>
          <p:nvPr/>
        </p:nvSpPr>
        <p:spPr>
          <a:xfrm>
            <a:off x="8414646" y="2702929"/>
            <a:ext cx="1424066" cy="523220"/>
          </a:xfrm>
          <a:prstGeom prst="rect">
            <a:avLst/>
          </a:prstGeom>
          <a:noFill/>
        </p:spPr>
        <p:txBody>
          <a:bodyPr wrap="square" rtlCol="0">
            <a:spAutoFit/>
          </a:bodyPr>
          <a:lstStyle/>
          <a:p>
            <a:r>
              <a:rPr lang="en-US" sz="2800" b="1" dirty="0">
                <a:solidFill>
                  <a:srgbClr val="F20000"/>
                </a:solidFill>
              </a:rPr>
              <a:t>Animal  </a:t>
            </a:r>
            <a:endParaRPr lang="en-IE" sz="2800" b="1" dirty="0">
              <a:solidFill>
                <a:srgbClr val="F20000"/>
              </a:solidFill>
            </a:endParaRPr>
          </a:p>
        </p:txBody>
      </p:sp>
      <p:pic>
        <p:nvPicPr>
          <p:cNvPr id="30" name="Picture 29" descr="A close up of a flower&#10;&#10;Description automatically generated">
            <a:extLst>
              <a:ext uri="{FF2B5EF4-FFF2-40B4-BE49-F238E27FC236}">
                <a16:creationId xmlns:a16="http://schemas.microsoft.com/office/drawing/2014/main" id="{1DC2B210-E4C4-4013-9AF5-E5260ED1871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25518" y="4217662"/>
            <a:ext cx="913320" cy="1318457"/>
          </a:xfrm>
          <a:prstGeom prst="rect">
            <a:avLst/>
          </a:prstGeom>
        </p:spPr>
      </p:pic>
      <p:pic>
        <p:nvPicPr>
          <p:cNvPr id="32" name="Picture 31" descr="A picture containing umbrella, clock&#10;&#10;Description automatically generated">
            <a:extLst>
              <a:ext uri="{FF2B5EF4-FFF2-40B4-BE49-F238E27FC236}">
                <a16:creationId xmlns:a16="http://schemas.microsoft.com/office/drawing/2014/main" id="{1296B9C0-11D2-44B4-905E-BAF345A087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74706" y="3202241"/>
            <a:ext cx="1190791" cy="1295581"/>
          </a:xfrm>
          <a:prstGeom prst="rect">
            <a:avLst/>
          </a:prstGeom>
        </p:spPr>
      </p:pic>
      <p:pic>
        <p:nvPicPr>
          <p:cNvPr id="34" name="Picture 33" descr="A picture containing drawing, clock&#10;&#10;Description automatically generated">
            <a:extLst>
              <a:ext uri="{FF2B5EF4-FFF2-40B4-BE49-F238E27FC236}">
                <a16:creationId xmlns:a16="http://schemas.microsoft.com/office/drawing/2014/main" id="{3ECFFB50-BD4A-4B53-9C9D-039ECA047811}"/>
              </a:ext>
            </a:extLst>
          </p:cNvPr>
          <p:cNvPicPr>
            <a:picLocks noChangeAspect="1"/>
          </p:cNvPicPr>
          <p:nvPr/>
        </p:nvPicPr>
        <p:blipFill rotWithShape="1">
          <a:blip r:embed="rId8">
            <a:extLst>
              <a:ext uri="{28A0092B-C50C-407E-A947-70E740481C1C}">
                <a14:useLocalDpi xmlns:a14="http://schemas.microsoft.com/office/drawing/2010/main" val="0"/>
              </a:ext>
            </a:extLst>
          </a:blip>
          <a:srcRect l="-1800" t="6602" r="-1"/>
          <a:stretch/>
        </p:blipFill>
        <p:spPr>
          <a:xfrm>
            <a:off x="4062449" y="4217496"/>
            <a:ext cx="1096528" cy="1295581"/>
          </a:xfrm>
          <a:prstGeom prst="rect">
            <a:avLst/>
          </a:prstGeom>
        </p:spPr>
      </p:pic>
    </p:spTree>
    <p:extLst>
      <p:ext uri="{BB962C8B-B14F-4D97-AF65-F5344CB8AC3E}">
        <p14:creationId xmlns:p14="http://schemas.microsoft.com/office/powerpoint/2010/main" val="3225587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2" name="Straight Connector 11">
            <a:extLst>
              <a:ext uri="{FF2B5EF4-FFF2-40B4-BE49-F238E27FC236}">
                <a16:creationId xmlns:a16="http://schemas.microsoft.com/office/drawing/2014/main" id="{D6B2F7F7-1165-4FA9-8236-5578682F539E}"/>
              </a:ext>
            </a:extLst>
          </p:cNvPr>
          <p:cNvCxnSpPr>
            <a:cxnSpLocks/>
          </p:cNvCxnSpPr>
          <p:nvPr/>
        </p:nvCxnSpPr>
        <p:spPr>
          <a:xfrm>
            <a:off x="3572933" y="71203"/>
            <a:ext cx="0" cy="671559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1870DF9-0160-4314-BEDF-501837C26BC9}"/>
              </a:ext>
            </a:extLst>
          </p:cNvPr>
          <p:cNvCxnSpPr>
            <a:cxnSpLocks/>
          </p:cNvCxnSpPr>
          <p:nvPr/>
        </p:nvCxnSpPr>
        <p:spPr>
          <a:xfrm flipH="1">
            <a:off x="3572932" y="4189751"/>
            <a:ext cx="86190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1EC71A0-B2EF-4FBB-9D55-6AF6A6E2C3C8}"/>
              </a:ext>
            </a:extLst>
          </p:cNvPr>
          <p:cNvCxnSpPr>
            <a:cxnSpLocks/>
          </p:cNvCxnSpPr>
          <p:nvPr/>
        </p:nvCxnSpPr>
        <p:spPr>
          <a:xfrm flipH="1">
            <a:off x="3572932" y="1224197"/>
            <a:ext cx="86190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itle 19">
            <a:extLst>
              <a:ext uri="{FF2B5EF4-FFF2-40B4-BE49-F238E27FC236}">
                <a16:creationId xmlns:a16="http://schemas.microsoft.com/office/drawing/2014/main" id="{79EBFEE3-B6F6-4E56-92C4-FC7CA32B3F5D}"/>
              </a:ext>
            </a:extLst>
          </p:cNvPr>
          <p:cNvSpPr txBox="1">
            <a:spLocks/>
          </p:cNvSpPr>
          <p:nvPr/>
        </p:nvSpPr>
        <p:spPr>
          <a:xfrm>
            <a:off x="3702497" y="101972"/>
            <a:ext cx="821468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Do these foods come from plants or animals? Sort them into the right box. Click on food to see if you’re right. </a:t>
            </a:r>
            <a:endParaRPr lang="en-IE" sz="2800" dirty="0"/>
          </a:p>
        </p:txBody>
      </p:sp>
      <p:pic>
        <p:nvPicPr>
          <p:cNvPr id="30" name="Picture 29">
            <a:extLst>
              <a:ext uri="{FF2B5EF4-FFF2-40B4-BE49-F238E27FC236}">
                <a16:creationId xmlns:a16="http://schemas.microsoft.com/office/drawing/2014/main" id="{5588C8D1-4637-46C6-9713-8E885FC755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390492" y="1658767"/>
            <a:ext cx="695422" cy="940289"/>
          </a:xfrm>
          <a:prstGeom prst="rect">
            <a:avLst/>
          </a:prstGeom>
        </p:spPr>
      </p:pic>
      <p:pic>
        <p:nvPicPr>
          <p:cNvPr id="32" name="Picture 31">
            <a:extLst>
              <a:ext uri="{FF2B5EF4-FFF2-40B4-BE49-F238E27FC236}">
                <a16:creationId xmlns:a16="http://schemas.microsoft.com/office/drawing/2014/main" id="{32056F64-0F40-4187-BC4A-0A49616BE5C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137753" y="5542619"/>
            <a:ext cx="862445" cy="872246"/>
          </a:xfrm>
          <a:prstGeom prst="rect">
            <a:avLst/>
          </a:prstGeom>
        </p:spPr>
      </p:pic>
      <p:pic>
        <p:nvPicPr>
          <p:cNvPr id="34" name="Picture 33">
            <a:extLst>
              <a:ext uri="{FF2B5EF4-FFF2-40B4-BE49-F238E27FC236}">
                <a16:creationId xmlns:a16="http://schemas.microsoft.com/office/drawing/2014/main" id="{72CEAC12-954F-4547-AD69-17DBB7A540EE}"/>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32988" y="3703863"/>
            <a:ext cx="680768" cy="910888"/>
          </a:xfrm>
          <a:prstGeom prst="rect">
            <a:avLst/>
          </a:prstGeom>
        </p:spPr>
      </p:pic>
      <p:pic>
        <p:nvPicPr>
          <p:cNvPr id="36" name="Picture 35">
            <a:extLst>
              <a:ext uri="{FF2B5EF4-FFF2-40B4-BE49-F238E27FC236}">
                <a16:creationId xmlns:a16="http://schemas.microsoft.com/office/drawing/2014/main" id="{42E7B360-8459-450D-83F7-AED070EAF18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39579" y="1973532"/>
            <a:ext cx="976500" cy="914827"/>
          </a:xfrm>
          <a:prstGeom prst="rect">
            <a:avLst/>
          </a:prstGeom>
        </p:spPr>
      </p:pic>
      <p:pic>
        <p:nvPicPr>
          <p:cNvPr id="40" name="Picture 39">
            <a:extLst>
              <a:ext uri="{FF2B5EF4-FFF2-40B4-BE49-F238E27FC236}">
                <a16:creationId xmlns:a16="http://schemas.microsoft.com/office/drawing/2014/main" id="{7E518DE1-82F4-4313-BB44-FEDEB17E234A}"/>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724156" y="2803164"/>
            <a:ext cx="841049" cy="900699"/>
          </a:xfrm>
          <a:prstGeom prst="rect">
            <a:avLst/>
          </a:prstGeom>
        </p:spPr>
      </p:pic>
      <p:pic>
        <p:nvPicPr>
          <p:cNvPr id="42" name="Picture 41">
            <a:extLst>
              <a:ext uri="{FF2B5EF4-FFF2-40B4-BE49-F238E27FC236}">
                <a16:creationId xmlns:a16="http://schemas.microsoft.com/office/drawing/2014/main" id="{71ED893E-0580-4A7C-BEEE-E7089E4005BC}"/>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2158004" y="4179154"/>
            <a:ext cx="871605" cy="960675"/>
          </a:xfrm>
          <a:prstGeom prst="rect">
            <a:avLst/>
          </a:prstGeom>
        </p:spPr>
      </p:pic>
      <p:pic>
        <p:nvPicPr>
          <p:cNvPr id="44" name="Picture 43">
            <a:extLst>
              <a:ext uri="{FF2B5EF4-FFF2-40B4-BE49-F238E27FC236}">
                <a16:creationId xmlns:a16="http://schemas.microsoft.com/office/drawing/2014/main" id="{FC36BEFC-9EBB-44D9-AF4D-3154391B78FA}"/>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526637" y="5187150"/>
            <a:ext cx="886064" cy="962012"/>
          </a:xfrm>
          <a:prstGeom prst="rect">
            <a:avLst/>
          </a:prstGeom>
        </p:spPr>
      </p:pic>
      <p:pic>
        <p:nvPicPr>
          <p:cNvPr id="46" name="Picture 45">
            <a:extLst>
              <a:ext uri="{FF2B5EF4-FFF2-40B4-BE49-F238E27FC236}">
                <a16:creationId xmlns:a16="http://schemas.microsoft.com/office/drawing/2014/main" id="{8EE7A93B-598E-4253-B9B9-17A4A2024926}"/>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3649362" y="1580020"/>
            <a:ext cx="2186464" cy="2143424"/>
          </a:xfrm>
          <a:prstGeom prst="rect">
            <a:avLst/>
          </a:prstGeom>
        </p:spPr>
      </p:pic>
      <p:pic>
        <p:nvPicPr>
          <p:cNvPr id="48" name="Picture 47" descr="A picture containing drawing&#10;&#10;Description automatically generated">
            <a:extLst>
              <a:ext uri="{FF2B5EF4-FFF2-40B4-BE49-F238E27FC236}">
                <a16:creationId xmlns:a16="http://schemas.microsoft.com/office/drawing/2014/main" id="{C4AEFFC2-FE23-4065-A65A-4B67AFF1C45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652068" y="4466267"/>
            <a:ext cx="2219635" cy="2210108"/>
          </a:xfrm>
          <a:prstGeom prst="rect">
            <a:avLst/>
          </a:prstGeom>
        </p:spPr>
      </p:pic>
    </p:spTree>
    <p:extLst>
      <p:ext uri="{BB962C8B-B14F-4D97-AF65-F5344CB8AC3E}">
        <p14:creationId xmlns:p14="http://schemas.microsoft.com/office/powerpoint/2010/main" val="389072906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875E-6 -4.81481E-6 L 0.31602 0.41296 " pathEditMode="relative" rAng="0" ptsTypes="AA">
                                      <p:cBhvr>
                                        <p:cTn id="6" dur="2000" fill="hold"/>
                                        <p:tgtEl>
                                          <p:spTgt spid="30"/>
                                        </p:tgtEl>
                                        <p:attrNameLst>
                                          <p:attrName>ppt_x</p:attrName>
                                          <p:attrName>ppt_y</p:attrName>
                                        </p:attrNameLst>
                                      </p:cBhvr>
                                      <p:rCtr x="15716" y="20417"/>
                                    </p:animMotion>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2.91667E-6 7.40741E-7 L 0.55039 -0.11181 " pathEditMode="relative" rAng="0" ptsTypes="AA">
                                      <p:cBhvr>
                                        <p:cTn id="11" dur="2000" fill="hold"/>
                                        <p:tgtEl>
                                          <p:spTgt spid="32"/>
                                        </p:tgtEl>
                                        <p:attrNameLst>
                                          <p:attrName>ppt_x</p:attrName>
                                          <p:attrName>ppt_y</p:attrName>
                                        </p:attrNameLst>
                                      </p:cBhvr>
                                      <p:rCtr x="27513" y="-5602"/>
                                    </p:animMotion>
                                  </p:childTnLst>
                                </p:cTn>
                              </p:par>
                            </p:childTnLst>
                          </p:cTn>
                        </p:par>
                      </p:childTnLst>
                    </p:cTn>
                  </p:par>
                </p:childTnLst>
              </p:cTn>
              <p:nextCondLst>
                <p:cond evt="onClick" delay="0">
                  <p:tgtEl>
                    <p:spTgt spid="32"/>
                  </p:tgtEl>
                </p:cond>
              </p:nextCondLst>
            </p:seq>
            <p:seq concurrent="1" nextAc="seek">
              <p:cTn id="12" restart="whenNotActive" fill="hold" evtFilter="cancelBubble" nodeType="interactiveSeq">
                <p:stCondLst>
                  <p:cond evt="onClick" delay="0">
                    <p:tgtEl>
                      <p:spTgt spid="40"/>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4.44444E-6 L 0.37123 0.02569 " pathEditMode="relative" rAng="0" ptsTypes="AA">
                                      <p:cBhvr>
                                        <p:cTn id="16" dur="2000" fill="hold"/>
                                        <p:tgtEl>
                                          <p:spTgt spid="40"/>
                                        </p:tgtEl>
                                        <p:attrNameLst>
                                          <p:attrName>ppt_x</p:attrName>
                                          <p:attrName>ppt_y</p:attrName>
                                        </p:attrNameLst>
                                      </p:cBhvr>
                                      <p:rCtr x="18555" y="1273"/>
                                    </p:animMotion>
                                  </p:childTnLst>
                                </p:cTn>
                              </p:par>
                            </p:childTnLst>
                          </p:cTn>
                        </p:par>
                      </p:childTnLst>
                    </p:cTn>
                  </p:par>
                </p:childTnLst>
              </p:cTn>
              <p:nextCondLst>
                <p:cond evt="onClick" delay="0">
                  <p:tgtEl>
                    <p:spTgt spid="40"/>
                  </p:tgtEl>
                </p:cond>
              </p:nextCondLst>
            </p:seq>
            <p:seq concurrent="1" nextAc="seek">
              <p:cTn id="17" restart="whenNotActive" fill="hold" evtFilter="cancelBubble" nodeType="interactiveSeq">
                <p:stCondLst>
                  <p:cond evt="onClick" delay="0">
                    <p:tgtEl>
                      <p:spTgt spid="34"/>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1.875E-6 -2.22222E-6 L 0.82864 0.26783 " pathEditMode="relative" rAng="0" ptsTypes="AA">
                                      <p:cBhvr>
                                        <p:cTn id="21" dur="2000" fill="hold"/>
                                        <p:tgtEl>
                                          <p:spTgt spid="34"/>
                                        </p:tgtEl>
                                        <p:attrNameLst>
                                          <p:attrName>ppt_x</p:attrName>
                                          <p:attrName>ppt_y</p:attrName>
                                        </p:attrNameLst>
                                      </p:cBhvr>
                                      <p:rCtr x="41432" y="13380"/>
                                    </p:animMotion>
                                  </p:childTnLst>
                                </p:cTn>
                              </p:par>
                            </p:childTnLst>
                          </p:cTn>
                        </p:par>
                      </p:childTnLst>
                    </p:cTn>
                  </p:par>
                </p:childTnLst>
              </p:cTn>
              <p:nextCondLst>
                <p:cond evt="onClick" delay="0">
                  <p:tgtEl>
                    <p:spTgt spid="34"/>
                  </p:tgtEl>
                </p:cond>
              </p:nextCondLst>
            </p:seq>
            <p:seq concurrent="1" nextAc="seek">
              <p:cTn id="22" restart="whenNotActive" fill="hold" evtFilter="cancelBubble" nodeType="interactiveSeq">
                <p:stCondLst>
                  <p:cond evt="onClick" delay="0">
                    <p:tgtEl>
                      <p:spTgt spid="42"/>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4.16667E-7 1.85185E-6 L 0.47826 -0.37685 " pathEditMode="relative" rAng="0" ptsTypes="AA">
                                      <p:cBhvr>
                                        <p:cTn id="26" dur="2000" fill="hold"/>
                                        <p:tgtEl>
                                          <p:spTgt spid="42"/>
                                        </p:tgtEl>
                                        <p:attrNameLst>
                                          <p:attrName>ppt_x</p:attrName>
                                          <p:attrName>ppt_y</p:attrName>
                                        </p:attrNameLst>
                                      </p:cBhvr>
                                      <p:rCtr x="23906" y="-18843"/>
                                    </p:animMotion>
                                  </p:childTnLst>
                                </p:cTn>
                              </p:par>
                            </p:childTnLst>
                          </p:cTn>
                        </p:par>
                      </p:childTnLst>
                    </p:cTn>
                  </p:par>
                </p:childTnLst>
              </p:cTn>
              <p:nextCondLst>
                <p:cond evt="onClick" delay="0">
                  <p:tgtEl>
                    <p:spTgt spid="42"/>
                  </p:tgtEl>
                </p:cond>
              </p:nextCondLst>
            </p:seq>
            <p:seq concurrent="1" nextAc="seek">
              <p:cTn id="27" restart="whenNotActive" fill="hold" evtFilter="cancelBubble" nodeType="interactiveSeq">
                <p:stCondLst>
                  <p:cond evt="onClick" delay="0">
                    <p:tgtEl>
                      <p:spTgt spid="44"/>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2.70833E-6 1.11111E-6 L 0.78255 -0.38495 " pathEditMode="relative" rAng="0" ptsTypes="AA">
                                      <p:cBhvr>
                                        <p:cTn id="31" dur="2000" fill="hold"/>
                                        <p:tgtEl>
                                          <p:spTgt spid="44"/>
                                        </p:tgtEl>
                                        <p:attrNameLst>
                                          <p:attrName>ppt_x</p:attrName>
                                          <p:attrName>ppt_y</p:attrName>
                                        </p:attrNameLst>
                                      </p:cBhvr>
                                      <p:rCtr x="39128" y="-19259"/>
                                    </p:animMotion>
                                  </p:childTnLst>
                                </p:cTn>
                              </p:par>
                            </p:childTnLst>
                          </p:cTn>
                        </p:par>
                      </p:childTnLst>
                    </p:cTn>
                  </p:par>
                </p:childTnLst>
              </p:cTn>
              <p:nextCondLst>
                <p:cond evt="onClick" delay="0">
                  <p:tgtEl>
                    <p:spTgt spid="44"/>
                  </p:tgtEl>
                </p:cond>
              </p:nextCondLst>
            </p:seq>
            <p:seq concurrent="1" nextAc="seek">
              <p:cTn id="32" restart="whenNotActive" fill="hold" evtFilter="cancelBubble" nodeType="interactiveSeq">
                <p:stCondLst>
                  <p:cond evt="onClick" delay="0">
                    <p:tgtEl>
                      <p:spTgt spid="36"/>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1.66667E-6 1.85185E-6 L 0.52396 0.51875 " pathEditMode="relative" rAng="0" ptsTypes="AA">
                                      <p:cBhvr>
                                        <p:cTn id="36" dur="2000" fill="hold"/>
                                        <p:tgtEl>
                                          <p:spTgt spid="36"/>
                                        </p:tgtEl>
                                        <p:attrNameLst>
                                          <p:attrName>ppt_x</p:attrName>
                                          <p:attrName>ppt_y</p:attrName>
                                        </p:attrNameLst>
                                      </p:cBhvr>
                                      <p:rCtr x="26198" y="25926"/>
                                    </p:animMotion>
                                  </p:childTnLst>
                                </p:cTn>
                              </p:par>
                            </p:childTnLst>
                          </p:cTn>
                        </p:par>
                      </p:childTnLst>
                    </p:cTn>
                  </p:par>
                </p:childTnLst>
              </p:cTn>
              <p:nextCondLst>
                <p:cond evt="onClick" delay="0">
                  <p:tgtEl>
                    <p:spTgt spid="36"/>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12" name="Straight Connector 11">
            <a:extLst>
              <a:ext uri="{FF2B5EF4-FFF2-40B4-BE49-F238E27FC236}">
                <a16:creationId xmlns:a16="http://schemas.microsoft.com/office/drawing/2014/main" id="{D6B2F7F7-1165-4FA9-8236-5578682F539E}"/>
              </a:ext>
            </a:extLst>
          </p:cNvPr>
          <p:cNvCxnSpPr>
            <a:cxnSpLocks/>
          </p:cNvCxnSpPr>
          <p:nvPr/>
        </p:nvCxnSpPr>
        <p:spPr>
          <a:xfrm>
            <a:off x="3572933" y="71203"/>
            <a:ext cx="0" cy="671559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1870DF9-0160-4314-BEDF-501837C26BC9}"/>
              </a:ext>
            </a:extLst>
          </p:cNvPr>
          <p:cNvCxnSpPr>
            <a:cxnSpLocks/>
          </p:cNvCxnSpPr>
          <p:nvPr/>
        </p:nvCxnSpPr>
        <p:spPr>
          <a:xfrm flipH="1">
            <a:off x="3572932" y="4189751"/>
            <a:ext cx="86190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1EC71A0-B2EF-4FBB-9D55-6AF6A6E2C3C8}"/>
              </a:ext>
            </a:extLst>
          </p:cNvPr>
          <p:cNvCxnSpPr>
            <a:cxnSpLocks/>
          </p:cNvCxnSpPr>
          <p:nvPr/>
        </p:nvCxnSpPr>
        <p:spPr>
          <a:xfrm flipH="1">
            <a:off x="3572932" y="1224197"/>
            <a:ext cx="86190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itle 19">
            <a:extLst>
              <a:ext uri="{FF2B5EF4-FFF2-40B4-BE49-F238E27FC236}">
                <a16:creationId xmlns:a16="http://schemas.microsoft.com/office/drawing/2014/main" id="{79EBFEE3-B6F6-4E56-92C4-FC7CA32B3F5D}"/>
              </a:ext>
            </a:extLst>
          </p:cNvPr>
          <p:cNvSpPr txBox="1">
            <a:spLocks/>
          </p:cNvSpPr>
          <p:nvPr/>
        </p:nvSpPr>
        <p:spPr>
          <a:xfrm>
            <a:off x="3702497" y="101972"/>
            <a:ext cx="821468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You have sorted all the food into the correct box. </a:t>
            </a:r>
            <a:endParaRPr lang="en-IE" sz="2800" dirty="0"/>
          </a:p>
        </p:txBody>
      </p:sp>
      <p:pic>
        <p:nvPicPr>
          <p:cNvPr id="30" name="Picture 29">
            <a:extLst>
              <a:ext uri="{FF2B5EF4-FFF2-40B4-BE49-F238E27FC236}">
                <a16:creationId xmlns:a16="http://schemas.microsoft.com/office/drawing/2014/main" id="{5588C8D1-4637-46C6-9713-8E885FC755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54831" y="4547984"/>
            <a:ext cx="695422" cy="940289"/>
          </a:xfrm>
          <a:prstGeom prst="rect">
            <a:avLst/>
          </a:prstGeom>
        </p:spPr>
      </p:pic>
      <p:pic>
        <p:nvPicPr>
          <p:cNvPr id="32" name="Picture 31">
            <a:extLst>
              <a:ext uri="{FF2B5EF4-FFF2-40B4-BE49-F238E27FC236}">
                <a16:creationId xmlns:a16="http://schemas.microsoft.com/office/drawing/2014/main" id="{32056F64-0F40-4187-BC4A-0A49616BE5C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771471" y="4816275"/>
            <a:ext cx="862445" cy="872246"/>
          </a:xfrm>
          <a:prstGeom prst="rect">
            <a:avLst/>
          </a:prstGeom>
        </p:spPr>
      </p:pic>
      <p:pic>
        <p:nvPicPr>
          <p:cNvPr id="34" name="Picture 33">
            <a:extLst>
              <a:ext uri="{FF2B5EF4-FFF2-40B4-BE49-F238E27FC236}">
                <a16:creationId xmlns:a16="http://schemas.microsoft.com/office/drawing/2014/main" id="{72CEAC12-954F-4547-AD69-17DBB7A540EE}"/>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0691388" y="5591367"/>
            <a:ext cx="680768" cy="910888"/>
          </a:xfrm>
          <a:prstGeom prst="rect">
            <a:avLst/>
          </a:prstGeom>
        </p:spPr>
      </p:pic>
      <p:pic>
        <p:nvPicPr>
          <p:cNvPr id="36" name="Picture 35">
            <a:extLst>
              <a:ext uri="{FF2B5EF4-FFF2-40B4-BE49-F238E27FC236}">
                <a16:creationId xmlns:a16="http://schemas.microsoft.com/office/drawing/2014/main" id="{42E7B360-8459-450D-83F7-AED070EAF18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6833337" y="5587428"/>
            <a:ext cx="976500" cy="914827"/>
          </a:xfrm>
          <a:prstGeom prst="rect">
            <a:avLst/>
          </a:prstGeom>
        </p:spPr>
      </p:pic>
      <p:pic>
        <p:nvPicPr>
          <p:cNvPr id="40" name="Picture 39">
            <a:extLst>
              <a:ext uri="{FF2B5EF4-FFF2-40B4-BE49-F238E27FC236}">
                <a16:creationId xmlns:a16="http://schemas.microsoft.com/office/drawing/2014/main" id="{7E518DE1-82F4-4313-BB44-FEDEB17E234A}"/>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6599398" y="2984338"/>
            <a:ext cx="841049" cy="900699"/>
          </a:xfrm>
          <a:prstGeom prst="rect">
            <a:avLst/>
          </a:prstGeom>
        </p:spPr>
      </p:pic>
      <p:pic>
        <p:nvPicPr>
          <p:cNvPr id="42" name="Picture 41">
            <a:extLst>
              <a:ext uri="{FF2B5EF4-FFF2-40B4-BE49-F238E27FC236}">
                <a16:creationId xmlns:a16="http://schemas.microsoft.com/office/drawing/2014/main" id="{71ED893E-0580-4A7C-BEEE-E7089E4005BC}"/>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8019158" y="1529507"/>
            <a:ext cx="871605" cy="960675"/>
          </a:xfrm>
          <a:prstGeom prst="rect">
            <a:avLst/>
          </a:prstGeom>
        </p:spPr>
      </p:pic>
      <p:pic>
        <p:nvPicPr>
          <p:cNvPr id="44" name="Picture 43">
            <a:extLst>
              <a:ext uri="{FF2B5EF4-FFF2-40B4-BE49-F238E27FC236}">
                <a16:creationId xmlns:a16="http://schemas.microsoft.com/office/drawing/2014/main" id="{FC36BEFC-9EBB-44D9-AF4D-3154391B78FA}"/>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10122344" y="2668249"/>
            <a:ext cx="886064" cy="962012"/>
          </a:xfrm>
          <a:prstGeom prst="rect">
            <a:avLst/>
          </a:prstGeom>
        </p:spPr>
      </p:pic>
      <p:pic>
        <p:nvPicPr>
          <p:cNvPr id="46" name="Picture 45">
            <a:extLst>
              <a:ext uri="{FF2B5EF4-FFF2-40B4-BE49-F238E27FC236}">
                <a16:creationId xmlns:a16="http://schemas.microsoft.com/office/drawing/2014/main" id="{8EE7A93B-598E-4253-B9B9-17A4A2024926}"/>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3649362" y="1580020"/>
            <a:ext cx="2186464" cy="2143424"/>
          </a:xfrm>
          <a:prstGeom prst="rect">
            <a:avLst/>
          </a:prstGeom>
        </p:spPr>
      </p:pic>
      <p:pic>
        <p:nvPicPr>
          <p:cNvPr id="48" name="Picture 47" descr="A picture containing drawing&#10;&#10;Description automatically generated">
            <a:extLst>
              <a:ext uri="{FF2B5EF4-FFF2-40B4-BE49-F238E27FC236}">
                <a16:creationId xmlns:a16="http://schemas.microsoft.com/office/drawing/2014/main" id="{C4AEFFC2-FE23-4065-A65A-4B67AFF1C45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652068" y="4466267"/>
            <a:ext cx="2219635" cy="2210108"/>
          </a:xfrm>
          <a:prstGeom prst="rect">
            <a:avLst/>
          </a:prstGeom>
        </p:spPr>
      </p:pic>
      <p:pic>
        <p:nvPicPr>
          <p:cNvPr id="3" name="Picture 2" descr="A drawing of a cartoon character&#10;&#10;Description automatically generated">
            <a:extLst>
              <a:ext uri="{FF2B5EF4-FFF2-40B4-BE49-F238E27FC236}">
                <a16:creationId xmlns:a16="http://schemas.microsoft.com/office/drawing/2014/main" id="{B4BD1772-A2DA-4E7E-ACAF-E257FF266EA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89297" y="3551447"/>
            <a:ext cx="2851289" cy="3159174"/>
          </a:xfrm>
          <a:prstGeom prst="rect">
            <a:avLst/>
          </a:prstGeom>
        </p:spPr>
      </p:pic>
      <p:sp>
        <p:nvSpPr>
          <p:cNvPr id="6" name="Speech Bubble: Rectangle with Corners Rounded 5">
            <a:extLst>
              <a:ext uri="{FF2B5EF4-FFF2-40B4-BE49-F238E27FC236}">
                <a16:creationId xmlns:a16="http://schemas.microsoft.com/office/drawing/2014/main" id="{549C0F4F-742E-4F8E-841D-CD941631C956}"/>
              </a:ext>
            </a:extLst>
          </p:cNvPr>
          <p:cNvSpPr/>
          <p:nvPr/>
        </p:nvSpPr>
        <p:spPr>
          <a:xfrm>
            <a:off x="991483" y="1772528"/>
            <a:ext cx="1989208" cy="1435308"/>
          </a:xfrm>
          <a:prstGeom prst="wedgeRoundRectCallou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TextBox 7">
            <a:extLst>
              <a:ext uri="{FF2B5EF4-FFF2-40B4-BE49-F238E27FC236}">
                <a16:creationId xmlns:a16="http://schemas.microsoft.com/office/drawing/2014/main" id="{8EA24500-2096-4BAB-A0CA-7FACEEAD68D4}"/>
              </a:ext>
            </a:extLst>
          </p:cNvPr>
          <p:cNvSpPr txBox="1"/>
          <p:nvPr/>
        </p:nvSpPr>
        <p:spPr>
          <a:xfrm>
            <a:off x="1321737" y="1890017"/>
            <a:ext cx="1543986" cy="1200329"/>
          </a:xfrm>
          <a:prstGeom prst="rect">
            <a:avLst/>
          </a:prstGeom>
          <a:noFill/>
        </p:spPr>
        <p:txBody>
          <a:bodyPr wrap="square" rtlCol="0">
            <a:spAutoFit/>
          </a:bodyPr>
          <a:lstStyle/>
          <a:p>
            <a:r>
              <a:rPr lang="en-US" sz="3600" b="1" dirty="0">
                <a:solidFill>
                  <a:srgbClr val="FF0000"/>
                </a:solidFill>
              </a:rPr>
              <a:t>Well Done! </a:t>
            </a:r>
            <a:endParaRPr lang="en-IE" sz="3600" b="1" dirty="0">
              <a:solidFill>
                <a:srgbClr val="FF0000"/>
              </a:solidFill>
            </a:endParaRPr>
          </a:p>
        </p:txBody>
      </p:sp>
    </p:spTree>
    <p:extLst>
      <p:ext uri="{BB962C8B-B14F-4D97-AF65-F5344CB8AC3E}">
        <p14:creationId xmlns:p14="http://schemas.microsoft.com/office/powerpoint/2010/main" val="38787331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54167E-6 -2.96296E-6 L 0.31601 0.41297 " pathEditMode="relative" rAng="0" ptsTypes="AA">
                                      <p:cBhvr>
                                        <p:cTn id="6" dur="2000" fill="hold"/>
                                        <p:tgtEl>
                                          <p:spTgt spid="30"/>
                                        </p:tgtEl>
                                        <p:attrNameLst>
                                          <p:attrName>ppt_x</p:attrName>
                                          <p:attrName>ppt_y</p:attrName>
                                        </p:attrNameLst>
                                      </p:cBhvr>
                                      <p:rCtr x="15794" y="20648"/>
                                    </p:animMotion>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2.29167E-6 -7.40741E-7 L 0.55039 -0.1118 " pathEditMode="relative" rAng="0" ptsTypes="AA">
                                      <p:cBhvr>
                                        <p:cTn id="11" dur="2000" fill="hold"/>
                                        <p:tgtEl>
                                          <p:spTgt spid="32"/>
                                        </p:tgtEl>
                                        <p:attrNameLst>
                                          <p:attrName>ppt_x</p:attrName>
                                          <p:attrName>ppt_y</p:attrName>
                                        </p:attrNameLst>
                                      </p:cBhvr>
                                      <p:rCtr x="27513" y="-5602"/>
                                    </p:animMotion>
                                  </p:childTnLst>
                                </p:cTn>
                              </p:par>
                            </p:childTnLst>
                          </p:cTn>
                        </p:par>
                      </p:childTnLst>
                    </p:cTn>
                  </p:par>
                </p:childTnLst>
              </p:cTn>
              <p:nextCondLst>
                <p:cond evt="onClick" delay="0">
                  <p:tgtEl>
                    <p:spTgt spid="32"/>
                  </p:tgtEl>
                </p:cond>
              </p:nextCondLst>
            </p:seq>
            <p:seq concurrent="1" nextAc="seek">
              <p:cTn id="12" restart="whenNotActive" fill="hold" evtFilter="cancelBubble" nodeType="interactiveSeq">
                <p:stCondLst>
                  <p:cond evt="onClick" delay="0">
                    <p:tgtEl>
                      <p:spTgt spid="40"/>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25E-6 -4.44444E-6 L 0.37123 0.0257 " pathEditMode="relative" rAng="0" ptsTypes="AA">
                                      <p:cBhvr>
                                        <p:cTn id="16" dur="2000" fill="hold"/>
                                        <p:tgtEl>
                                          <p:spTgt spid="40"/>
                                        </p:tgtEl>
                                        <p:attrNameLst>
                                          <p:attrName>ppt_x</p:attrName>
                                          <p:attrName>ppt_y</p:attrName>
                                        </p:attrNameLst>
                                      </p:cBhvr>
                                      <p:rCtr x="18555" y="1273"/>
                                    </p:animMotion>
                                  </p:childTnLst>
                                </p:cTn>
                              </p:par>
                            </p:childTnLst>
                          </p:cTn>
                        </p:par>
                      </p:childTnLst>
                    </p:cTn>
                  </p:par>
                </p:childTnLst>
              </p:cTn>
              <p:nextCondLst>
                <p:cond evt="onClick" delay="0">
                  <p:tgtEl>
                    <p:spTgt spid="40"/>
                  </p:tgtEl>
                </p:cond>
              </p:nextCondLst>
            </p:seq>
            <p:seq concurrent="1" nextAc="seek">
              <p:cTn id="17" restart="whenNotActive" fill="hold" evtFilter="cancelBubble" nodeType="interactiveSeq">
                <p:stCondLst>
                  <p:cond evt="onClick" delay="0">
                    <p:tgtEl>
                      <p:spTgt spid="34"/>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2.29167E-6 -2.96296E-6 L 0.82864 0.26783 " pathEditMode="relative" rAng="0" ptsTypes="AA">
                                      <p:cBhvr>
                                        <p:cTn id="21" dur="2000" fill="hold"/>
                                        <p:tgtEl>
                                          <p:spTgt spid="34"/>
                                        </p:tgtEl>
                                        <p:attrNameLst>
                                          <p:attrName>ppt_x</p:attrName>
                                          <p:attrName>ppt_y</p:attrName>
                                        </p:attrNameLst>
                                      </p:cBhvr>
                                      <p:rCtr x="41432" y="13380"/>
                                    </p:animMotion>
                                  </p:childTnLst>
                                </p:cTn>
                              </p:par>
                            </p:childTnLst>
                          </p:cTn>
                        </p:par>
                      </p:childTnLst>
                    </p:cTn>
                  </p:par>
                </p:childTnLst>
              </p:cTn>
              <p:nextCondLst>
                <p:cond evt="onClick" delay="0">
                  <p:tgtEl>
                    <p:spTgt spid="34"/>
                  </p:tgtEl>
                </p:cond>
              </p:nextCondLst>
            </p:seq>
            <p:seq concurrent="1" nextAc="seek">
              <p:cTn id="22" restart="whenNotActive" fill="hold" evtFilter="cancelBubble" nodeType="interactiveSeq">
                <p:stCondLst>
                  <p:cond evt="onClick" delay="0">
                    <p:tgtEl>
                      <p:spTgt spid="42"/>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6.25E-7 4.44444E-6 L 0.47825 -0.37686 " pathEditMode="relative" rAng="0" ptsTypes="AA">
                                      <p:cBhvr>
                                        <p:cTn id="26" dur="2000" fill="hold"/>
                                        <p:tgtEl>
                                          <p:spTgt spid="42"/>
                                        </p:tgtEl>
                                        <p:attrNameLst>
                                          <p:attrName>ppt_x</p:attrName>
                                          <p:attrName>ppt_y</p:attrName>
                                        </p:attrNameLst>
                                      </p:cBhvr>
                                      <p:rCtr x="23906" y="-18843"/>
                                    </p:animMotion>
                                  </p:childTnLst>
                                </p:cTn>
                              </p:par>
                            </p:childTnLst>
                          </p:cTn>
                        </p:par>
                      </p:childTnLst>
                    </p:cTn>
                  </p:par>
                </p:childTnLst>
              </p:cTn>
              <p:nextCondLst>
                <p:cond evt="onClick" delay="0">
                  <p:tgtEl>
                    <p:spTgt spid="42"/>
                  </p:tgtEl>
                </p:cond>
              </p:nextCondLst>
            </p:seq>
            <p:seq concurrent="1" nextAc="seek">
              <p:cTn id="27" restart="whenNotActive" fill="hold" evtFilter="cancelBubble" nodeType="interactiveSeq">
                <p:stCondLst>
                  <p:cond evt="onClick" delay="0">
                    <p:tgtEl>
                      <p:spTgt spid="44"/>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3.54167E-6 7.40741E-7 L 0.78255 -0.38495 " pathEditMode="relative" rAng="0" ptsTypes="AA">
                                      <p:cBhvr>
                                        <p:cTn id="31" dur="2000" fill="hold"/>
                                        <p:tgtEl>
                                          <p:spTgt spid="44"/>
                                        </p:tgtEl>
                                        <p:attrNameLst>
                                          <p:attrName>ppt_x</p:attrName>
                                          <p:attrName>ppt_y</p:attrName>
                                        </p:attrNameLst>
                                      </p:cBhvr>
                                      <p:rCtr x="39128" y="-19259"/>
                                    </p:animMotion>
                                  </p:childTnLst>
                                </p:cTn>
                              </p:par>
                            </p:childTnLst>
                          </p:cTn>
                        </p:par>
                      </p:childTnLst>
                    </p:cTn>
                  </p:par>
                </p:childTnLst>
              </p:cTn>
              <p:nextCondLst>
                <p:cond evt="onClick" delay="0">
                  <p:tgtEl>
                    <p:spTgt spid="44"/>
                  </p:tgtEl>
                </p:cond>
              </p:nextCondLst>
            </p:seq>
            <p:seq concurrent="1" nextAc="seek">
              <p:cTn id="32" restart="whenNotActive" fill="hold" evtFilter="cancelBubble" nodeType="interactiveSeq">
                <p:stCondLst>
                  <p:cond evt="onClick" delay="0">
                    <p:tgtEl>
                      <p:spTgt spid="36"/>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0.52643 0.51875 L 0.52396 0.51875 " pathEditMode="relative" rAng="0" ptsTypes="AA">
                                      <p:cBhvr>
                                        <p:cTn id="36" dur="2000" fill="hold"/>
                                        <p:tgtEl>
                                          <p:spTgt spid="36"/>
                                        </p:tgtEl>
                                        <p:attrNameLst>
                                          <p:attrName>ppt_x</p:attrName>
                                          <p:attrName>ppt_y</p:attrName>
                                        </p:attrNameLst>
                                      </p:cBhvr>
                                      <p:rCtr x="-130" y="0"/>
                                    </p:animMotion>
                                  </p:childTnLst>
                                </p:cTn>
                              </p:par>
                            </p:childTnLst>
                          </p:cTn>
                        </p:par>
                      </p:childTnLst>
                    </p:cTn>
                  </p:par>
                </p:childTnLst>
              </p:cTn>
              <p:nextCondLst>
                <p:cond evt="onClick" delay="0">
                  <p:tgtEl>
                    <p:spTgt spid="36"/>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38ED07D4E402447BDAED8E8B0F9766B" ma:contentTypeVersion="10" ma:contentTypeDescription="Create a new document." ma:contentTypeScope="" ma:versionID="96e051f929cc8f5d4f8be713c3995cc2">
  <xsd:schema xmlns:xsd="http://www.w3.org/2001/XMLSchema" xmlns:xs="http://www.w3.org/2001/XMLSchema" xmlns:p="http://schemas.microsoft.com/office/2006/metadata/properties" xmlns:ns2="648970e6-7833-45a3-9c7a-7ba72a6a9008" targetNamespace="http://schemas.microsoft.com/office/2006/metadata/properties" ma:root="true" ma:fieldsID="5c5d9f0306bc5ce9cb99027dd5cf0383" ns2:_="">
    <xsd:import namespace="648970e6-7833-45a3-9c7a-7ba72a6a90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8970e6-7833-45a3-9c7a-7ba72a6a9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F745FC-FCA1-4EA7-84AC-2C70F682F4AE}">
  <ds:schemaRefs>
    <ds:schemaRef ds:uri="http://schemas.microsoft.com/sharepoint/v3/contenttype/forms"/>
  </ds:schemaRefs>
</ds:datastoreItem>
</file>

<file path=customXml/itemProps2.xml><?xml version="1.0" encoding="utf-8"?>
<ds:datastoreItem xmlns:ds="http://schemas.openxmlformats.org/officeDocument/2006/customXml" ds:itemID="{7D521BE7-2883-496A-9960-B9E2BF0C590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82A65E2-4C19-4422-883A-E65C4A7D8F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8970e6-7833-45a3-9c7a-7ba72a6a90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529</TotalTime>
  <Words>356</Words>
  <Application>Microsoft Office PowerPoint</Application>
  <PresentationFormat>Widescreen</PresentationFormat>
  <Paragraphs>20</Paragraphs>
  <Slides>4</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-apple-system</vt:lpstr>
      <vt:lpstr>Arial</vt:lpstr>
      <vt:lpstr>Calibri</vt:lpstr>
      <vt:lpstr>Calibri Light</vt:lpstr>
      <vt:lpstr>Calibri Light (Headings)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Scott</dc:creator>
  <cp:lastModifiedBy>Katherine Scott</cp:lastModifiedBy>
  <cp:revision>44</cp:revision>
  <dcterms:created xsi:type="dcterms:W3CDTF">2020-08-25T08:00:38Z</dcterms:created>
  <dcterms:modified xsi:type="dcterms:W3CDTF">2020-09-25T11:49:35Z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0x010100B38ED07D4E402447BDAED8E8B0F9766B</vt:lpwstr>
  </property>
</Properties>
</file>