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98" r:id="rId5"/>
    <p:sldId id="297" r:id="rId6"/>
    <p:sldId id="283" r:id="rId7"/>
    <p:sldId id="282" r:id="rId8"/>
    <p:sldId id="284" r:id="rId9"/>
    <p:sldId id="285" r:id="rId10"/>
    <p:sldId id="286" r:id="rId11"/>
    <p:sldId id="287" r:id="rId12"/>
    <p:sldId id="288" r:id="rId13"/>
    <p:sldId id="289" r:id="rId14"/>
    <p:sldId id="291" r:id="rId15"/>
    <p:sldId id="292" r:id="rId16"/>
    <p:sldId id="290" r:id="rId17"/>
    <p:sldId id="293" r:id="rId18"/>
    <p:sldId id="294" r:id="rId19"/>
    <p:sldId id="295" r:id="rId20"/>
    <p:sldId id="30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eaching Notes (Read First)" id="{4C4C09A5-66C0-4F5C-ADAF-F44986F25F59}">
          <p14:sldIdLst>
            <p14:sldId id="298"/>
            <p14:sldId id="297"/>
          </p14:sldIdLst>
        </p14:section>
        <p14:section name="Activity (Begin slide show)" id="{1B94C47A-2E90-4008-A753-E3320ACE165B}">
          <p14:sldIdLst>
            <p14:sldId id="283"/>
            <p14:sldId id="282"/>
            <p14:sldId id="284"/>
            <p14:sldId id="285"/>
            <p14:sldId id="286"/>
            <p14:sldId id="287"/>
            <p14:sldId id="288"/>
            <p14:sldId id="289"/>
            <p14:sldId id="291"/>
            <p14:sldId id="292"/>
            <p14:sldId id="290"/>
            <p14:sldId id="293"/>
            <p14:sldId id="294"/>
            <p14:sldId id="295"/>
            <p14:sldId id="30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erine Scott" initials="KS" lastIdx="19" clrIdx="0">
    <p:extLst>
      <p:ext uri="{19B8F6BF-5375-455C-9EA6-DF929625EA0E}">
        <p15:presenceInfo xmlns:p15="http://schemas.microsoft.com/office/powerpoint/2012/main" userId="S::kscott@irishheart.ie::f0e549f8-a0fc-44e6-8b8d-e5d8813d77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E80291-E6F0-4FFC-A8FD-F6B53353AD97}" v="498" dt="2020-09-24T15:21:16.0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Hickey" userId="S::lhickey@irishheart.ie::38ce3479-65ca-4aa2-8368-bcf5644d9bba" providerId="AD" clId="Web-{09E80291-E6F0-4FFC-A8FD-F6B53353AD97}"/>
    <pc:docChg chg="modSld">
      <pc:chgData name="Laura Hickey" userId="S::lhickey@irishheart.ie::38ce3479-65ca-4aa2-8368-bcf5644d9bba" providerId="AD" clId="Web-{09E80291-E6F0-4FFC-A8FD-F6B53353AD97}" dt="2020-09-24T15:21:16.035" v="497" actId="14100"/>
      <pc:docMkLst>
        <pc:docMk/>
      </pc:docMkLst>
      <pc:sldChg chg="modSp">
        <pc:chgData name="Laura Hickey" userId="S::lhickey@irishheart.ie::38ce3479-65ca-4aa2-8368-bcf5644d9bba" providerId="AD" clId="Web-{09E80291-E6F0-4FFC-A8FD-F6B53353AD97}" dt="2020-09-24T15:21:16.035" v="497" actId="14100"/>
        <pc:sldMkLst>
          <pc:docMk/>
          <pc:sldMk cId="779721378" sldId="298"/>
        </pc:sldMkLst>
        <pc:spChg chg="mod">
          <ac:chgData name="Laura Hickey" userId="S::lhickey@irishheart.ie::38ce3479-65ca-4aa2-8368-bcf5644d9bba" providerId="AD" clId="Web-{09E80291-E6F0-4FFC-A8FD-F6B53353AD97}" dt="2020-09-24T15:21:13.332" v="495" actId="20577"/>
          <ac:spMkLst>
            <pc:docMk/>
            <pc:sldMk cId="779721378" sldId="298"/>
            <ac:spMk id="20" creationId="{DDB1FE44-B231-429D-945C-FA03675EE2E7}"/>
          </ac:spMkLst>
        </pc:spChg>
        <pc:picChg chg="mod">
          <ac:chgData name="Laura Hickey" userId="S::lhickey@irishheart.ie::38ce3479-65ca-4aa2-8368-bcf5644d9bba" providerId="AD" clId="Web-{09E80291-E6F0-4FFC-A8FD-F6B53353AD97}" dt="2020-09-24T15:21:16.035" v="497" actId="14100"/>
          <ac:picMkLst>
            <pc:docMk/>
            <pc:sldMk cId="779721378" sldId="298"/>
            <ac:picMk id="4" creationId="{CEF40DF0-FF9D-4CA9-BE4A-810C546E98B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95641-BA46-4CC1-AEB3-A0842252DB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1FA0B4E9-D0AD-4914-8B66-DD15187ED1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D5EFC163-3673-4B16-83D5-8E7D8F6E93D0}"/>
              </a:ext>
            </a:extLst>
          </p:cNvPr>
          <p:cNvSpPr>
            <a:spLocks noGrp="1"/>
          </p:cNvSpPr>
          <p:nvPr>
            <p:ph type="dt" sz="half" idx="10"/>
          </p:nvPr>
        </p:nvSpPr>
        <p:spPr/>
        <p:txBody>
          <a:bodyPr/>
          <a:lstStyle/>
          <a:p>
            <a:fld id="{69C77704-130B-4604-9B42-FF9CBEBB9C55}" type="datetimeFigureOut">
              <a:rPr lang="en-IE" smtClean="0"/>
              <a:t>25/09/2020</a:t>
            </a:fld>
            <a:endParaRPr lang="en-IE"/>
          </a:p>
        </p:txBody>
      </p:sp>
      <p:sp>
        <p:nvSpPr>
          <p:cNvPr id="5" name="Footer Placeholder 4">
            <a:extLst>
              <a:ext uri="{FF2B5EF4-FFF2-40B4-BE49-F238E27FC236}">
                <a16:creationId xmlns:a16="http://schemas.microsoft.com/office/drawing/2014/main" id="{F68CB25A-3B07-4FA9-BC26-9B724A71F622}"/>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6F07D439-D340-4034-9E54-D3FAEDEF1139}"/>
              </a:ext>
            </a:extLst>
          </p:cNvPr>
          <p:cNvSpPr>
            <a:spLocks noGrp="1"/>
          </p:cNvSpPr>
          <p:nvPr>
            <p:ph type="sldNum" sz="quarter" idx="12"/>
          </p:nvPr>
        </p:nvSpPr>
        <p:spPr/>
        <p:txBody>
          <a:bodyPr/>
          <a:lstStyle/>
          <a:p>
            <a:fld id="{6B25C8A0-FF65-4799-9315-326F3497A2DD}" type="slidenum">
              <a:rPr lang="en-IE" smtClean="0"/>
              <a:t>‹#›</a:t>
            </a:fld>
            <a:endParaRPr lang="en-IE"/>
          </a:p>
        </p:txBody>
      </p:sp>
    </p:spTree>
    <p:extLst>
      <p:ext uri="{BB962C8B-B14F-4D97-AF65-F5344CB8AC3E}">
        <p14:creationId xmlns:p14="http://schemas.microsoft.com/office/powerpoint/2010/main" val="2435393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3C66C-AC5C-498C-B694-D1F810E41C2A}"/>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839557D9-CB7D-412E-AB37-A3C34DE6EF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BFACA8F-2381-45DE-9D04-6188E57F96B0}"/>
              </a:ext>
            </a:extLst>
          </p:cNvPr>
          <p:cNvSpPr>
            <a:spLocks noGrp="1"/>
          </p:cNvSpPr>
          <p:nvPr>
            <p:ph type="dt" sz="half" idx="10"/>
          </p:nvPr>
        </p:nvSpPr>
        <p:spPr/>
        <p:txBody>
          <a:bodyPr/>
          <a:lstStyle/>
          <a:p>
            <a:fld id="{69C77704-130B-4604-9B42-FF9CBEBB9C55}" type="datetimeFigureOut">
              <a:rPr lang="en-IE" smtClean="0"/>
              <a:t>25/09/2020</a:t>
            </a:fld>
            <a:endParaRPr lang="en-IE"/>
          </a:p>
        </p:txBody>
      </p:sp>
      <p:sp>
        <p:nvSpPr>
          <p:cNvPr id="5" name="Footer Placeholder 4">
            <a:extLst>
              <a:ext uri="{FF2B5EF4-FFF2-40B4-BE49-F238E27FC236}">
                <a16:creationId xmlns:a16="http://schemas.microsoft.com/office/drawing/2014/main" id="{5A7D0AEA-E60F-4891-BDA5-05D84450DD0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BFEB8BB-673A-4B6D-95C5-CB3485DF1D47}"/>
              </a:ext>
            </a:extLst>
          </p:cNvPr>
          <p:cNvSpPr>
            <a:spLocks noGrp="1"/>
          </p:cNvSpPr>
          <p:nvPr>
            <p:ph type="sldNum" sz="quarter" idx="12"/>
          </p:nvPr>
        </p:nvSpPr>
        <p:spPr/>
        <p:txBody>
          <a:bodyPr/>
          <a:lstStyle/>
          <a:p>
            <a:fld id="{6B25C8A0-FF65-4799-9315-326F3497A2DD}" type="slidenum">
              <a:rPr lang="en-IE" smtClean="0"/>
              <a:t>‹#›</a:t>
            </a:fld>
            <a:endParaRPr lang="en-IE"/>
          </a:p>
        </p:txBody>
      </p:sp>
    </p:spTree>
    <p:extLst>
      <p:ext uri="{BB962C8B-B14F-4D97-AF65-F5344CB8AC3E}">
        <p14:creationId xmlns:p14="http://schemas.microsoft.com/office/powerpoint/2010/main" val="1101675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F44F46-899C-4184-8369-BD760C03EC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4CBFF461-857C-4997-8FC8-66707CFE6F6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4236B56-57FE-48D5-BB78-0CE404688574}"/>
              </a:ext>
            </a:extLst>
          </p:cNvPr>
          <p:cNvSpPr>
            <a:spLocks noGrp="1"/>
          </p:cNvSpPr>
          <p:nvPr>
            <p:ph type="dt" sz="half" idx="10"/>
          </p:nvPr>
        </p:nvSpPr>
        <p:spPr/>
        <p:txBody>
          <a:bodyPr/>
          <a:lstStyle/>
          <a:p>
            <a:fld id="{69C77704-130B-4604-9B42-FF9CBEBB9C55}" type="datetimeFigureOut">
              <a:rPr lang="en-IE" smtClean="0"/>
              <a:t>25/09/2020</a:t>
            </a:fld>
            <a:endParaRPr lang="en-IE"/>
          </a:p>
        </p:txBody>
      </p:sp>
      <p:sp>
        <p:nvSpPr>
          <p:cNvPr id="5" name="Footer Placeholder 4">
            <a:extLst>
              <a:ext uri="{FF2B5EF4-FFF2-40B4-BE49-F238E27FC236}">
                <a16:creationId xmlns:a16="http://schemas.microsoft.com/office/drawing/2014/main" id="{14E4796B-65C0-4E48-A019-AAA44D740D1E}"/>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ABA26EC2-8C1D-47FA-A50C-2354A3EE904F}"/>
              </a:ext>
            </a:extLst>
          </p:cNvPr>
          <p:cNvSpPr>
            <a:spLocks noGrp="1"/>
          </p:cNvSpPr>
          <p:nvPr>
            <p:ph type="sldNum" sz="quarter" idx="12"/>
          </p:nvPr>
        </p:nvSpPr>
        <p:spPr/>
        <p:txBody>
          <a:bodyPr/>
          <a:lstStyle/>
          <a:p>
            <a:fld id="{6B25C8A0-FF65-4799-9315-326F3497A2DD}" type="slidenum">
              <a:rPr lang="en-IE" smtClean="0"/>
              <a:t>‹#›</a:t>
            </a:fld>
            <a:endParaRPr lang="en-IE"/>
          </a:p>
        </p:txBody>
      </p:sp>
    </p:spTree>
    <p:extLst>
      <p:ext uri="{BB962C8B-B14F-4D97-AF65-F5344CB8AC3E}">
        <p14:creationId xmlns:p14="http://schemas.microsoft.com/office/powerpoint/2010/main" val="2000396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49305-300A-4B56-B49D-CA38E8338B2F}"/>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2F8F82C8-0DFE-49E9-9ABA-EBAF26C003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E8230C2-5BAD-4180-AC7D-804585CDEFD0}"/>
              </a:ext>
            </a:extLst>
          </p:cNvPr>
          <p:cNvSpPr>
            <a:spLocks noGrp="1"/>
          </p:cNvSpPr>
          <p:nvPr>
            <p:ph type="dt" sz="half" idx="10"/>
          </p:nvPr>
        </p:nvSpPr>
        <p:spPr/>
        <p:txBody>
          <a:bodyPr/>
          <a:lstStyle/>
          <a:p>
            <a:fld id="{69C77704-130B-4604-9B42-FF9CBEBB9C55}" type="datetimeFigureOut">
              <a:rPr lang="en-IE" smtClean="0"/>
              <a:t>25/09/2020</a:t>
            </a:fld>
            <a:endParaRPr lang="en-IE"/>
          </a:p>
        </p:txBody>
      </p:sp>
      <p:sp>
        <p:nvSpPr>
          <p:cNvPr id="5" name="Footer Placeholder 4">
            <a:extLst>
              <a:ext uri="{FF2B5EF4-FFF2-40B4-BE49-F238E27FC236}">
                <a16:creationId xmlns:a16="http://schemas.microsoft.com/office/drawing/2014/main" id="{AC9CCA2B-86C1-492C-80F4-3D28CB17383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8BE9BC2F-4BCD-44BC-BA0A-9B05B9E2DF52}"/>
              </a:ext>
            </a:extLst>
          </p:cNvPr>
          <p:cNvSpPr>
            <a:spLocks noGrp="1"/>
          </p:cNvSpPr>
          <p:nvPr>
            <p:ph type="sldNum" sz="quarter" idx="12"/>
          </p:nvPr>
        </p:nvSpPr>
        <p:spPr/>
        <p:txBody>
          <a:bodyPr/>
          <a:lstStyle/>
          <a:p>
            <a:fld id="{6B25C8A0-FF65-4799-9315-326F3497A2DD}" type="slidenum">
              <a:rPr lang="en-IE" smtClean="0"/>
              <a:t>‹#›</a:t>
            </a:fld>
            <a:endParaRPr lang="en-IE"/>
          </a:p>
        </p:txBody>
      </p:sp>
    </p:spTree>
    <p:extLst>
      <p:ext uri="{BB962C8B-B14F-4D97-AF65-F5344CB8AC3E}">
        <p14:creationId xmlns:p14="http://schemas.microsoft.com/office/powerpoint/2010/main" val="4105843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6E569-A0A4-44F7-A3C6-DAA784830B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CAEF068E-85A8-46E2-AD7C-DAAFC5CD82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40D7D7-908D-4792-B8E2-1BF367D1B6B5}"/>
              </a:ext>
            </a:extLst>
          </p:cNvPr>
          <p:cNvSpPr>
            <a:spLocks noGrp="1"/>
          </p:cNvSpPr>
          <p:nvPr>
            <p:ph type="dt" sz="half" idx="10"/>
          </p:nvPr>
        </p:nvSpPr>
        <p:spPr/>
        <p:txBody>
          <a:bodyPr/>
          <a:lstStyle/>
          <a:p>
            <a:fld id="{69C77704-130B-4604-9B42-FF9CBEBB9C55}" type="datetimeFigureOut">
              <a:rPr lang="en-IE" smtClean="0"/>
              <a:t>25/09/2020</a:t>
            </a:fld>
            <a:endParaRPr lang="en-IE"/>
          </a:p>
        </p:txBody>
      </p:sp>
      <p:sp>
        <p:nvSpPr>
          <p:cNvPr id="5" name="Footer Placeholder 4">
            <a:extLst>
              <a:ext uri="{FF2B5EF4-FFF2-40B4-BE49-F238E27FC236}">
                <a16:creationId xmlns:a16="http://schemas.microsoft.com/office/drawing/2014/main" id="{7B0A83CC-7CF1-4CA8-82C6-3E13473A771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DB059864-98B9-4D23-B843-67BF5146B3B1}"/>
              </a:ext>
            </a:extLst>
          </p:cNvPr>
          <p:cNvSpPr>
            <a:spLocks noGrp="1"/>
          </p:cNvSpPr>
          <p:nvPr>
            <p:ph type="sldNum" sz="quarter" idx="12"/>
          </p:nvPr>
        </p:nvSpPr>
        <p:spPr/>
        <p:txBody>
          <a:bodyPr/>
          <a:lstStyle/>
          <a:p>
            <a:fld id="{6B25C8A0-FF65-4799-9315-326F3497A2DD}" type="slidenum">
              <a:rPr lang="en-IE" smtClean="0"/>
              <a:t>‹#›</a:t>
            </a:fld>
            <a:endParaRPr lang="en-IE"/>
          </a:p>
        </p:txBody>
      </p:sp>
    </p:spTree>
    <p:extLst>
      <p:ext uri="{BB962C8B-B14F-4D97-AF65-F5344CB8AC3E}">
        <p14:creationId xmlns:p14="http://schemas.microsoft.com/office/powerpoint/2010/main" val="4080616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563F9-5027-432E-85F1-F5F1B777F4AF}"/>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05771001-146D-4A3B-A16E-7E7583D58D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E390CEEC-4754-4248-90C4-4D7F4B8E81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212EF85C-65D3-4919-8100-30B33BB979B2}"/>
              </a:ext>
            </a:extLst>
          </p:cNvPr>
          <p:cNvSpPr>
            <a:spLocks noGrp="1"/>
          </p:cNvSpPr>
          <p:nvPr>
            <p:ph type="dt" sz="half" idx="10"/>
          </p:nvPr>
        </p:nvSpPr>
        <p:spPr/>
        <p:txBody>
          <a:bodyPr/>
          <a:lstStyle/>
          <a:p>
            <a:fld id="{69C77704-130B-4604-9B42-FF9CBEBB9C55}" type="datetimeFigureOut">
              <a:rPr lang="en-IE" smtClean="0"/>
              <a:t>25/09/2020</a:t>
            </a:fld>
            <a:endParaRPr lang="en-IE"/>
          </a:p>
        </p:txBody>
      </p:sp>
      <p:sp>
        <p:nvSpPr>
          <p:cNvPr id="6" name="Footer Placeholder 5">
            <a:extLst>
              <a:ext uri="{FF2B5EF4-FFF2-40B4-BE49-F238E27FC236}">
                <a16:creationId xmlns:a16="http://schemas.microsoft.com/office/drawing/2014/main" id="{928ACF9C-99BE-44FA-A623-E11CE1ADAE0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541401E8-86C7-4317-B1C3-6452726DC185}"/>
              </a:ext>
            </a:extLst>
          </p:cNvPr>
          <p:cNvSpPr>
            <a:spLocks noGrp="1"/>
          </p:cNvSpPr>
          <p:nvPr>
            <p:ph type="sldNum" sz="quarter" idx="12"/>
          </p:nvPr>
        </p:nvSpPr>
        <p:spPr/>
        <p:txBody>
          <a:bodyPr/>
          <a:lstStyle/>
          <a:p>
            <a:fld id="{6B25C8A0-FF65-4799-9315-326F3497A2DD}" type="slidenum">
              <a:rPr lang="en-IE" smtClean="0"/>
              <a:t>‹#›</a:t>
            </a:fld>
            <a:endParaRPr lang="en-IE"/>
          </a:p>
        </p:txBody>
      </p:sp>
    </p:spTree>
    <p:extLst>
      <p:ext uri="{BB962C8B-B14F-4D97-AF65-F5344CB8AC3E}">
        <p14:creationId xmlns:p14="http://schemas.microsoft.com/office/powerpoint/2010/main" val="1817885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C2F55-98F3-4A11-86A9-C9D7FB2F2A23}"/>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BEF5FDC-5398-4EE4-9130-E3BE3E89C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79866D-349F-4900-B344-6D03954598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90867CD2-D646-49B1-B193-35303B9DBB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28136A5-00A0-4766-BBDE-37BFCC59FB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4E540985-B819-4413-B169-923C4C63DA2E}"/>
              </a:ext>
            </a:extLst>
          </p:cNvPr>
          <p:cNvSpPr>
            <a:spLocks noGrp="1"/>
          </p:cNvSpPr>
          <p:nvPr>
            <p:ph type="dt" sz="half" idx="10"/>
          </p:nvPr>
        </p:nvSpPr>
        <p:spPr/>
        <p:txBody>
          <a:bodyPr/>
          <a:lstStyle/>
          <a:p>
            <a:fld id="{69C77704-130B-4604-9B42-FF9CBEBB9C55}" type="datetimeFigureOut">
              <a:rPr lang="en-IE" smtClean="0"/>
              <a:t>25/09/2020</a:t>
            </a:fld>
            <a:endParaRPr lang="en-IE"/>
          </a:p>
        </p:txBody>
      </p:sp>
      <p:sp>
        <p:nvSpPr>
          <p:cNvPr id="8" name="Footer Placeholder 7">
            <a:extLst>
              <a:ext uri="{FF2B5EF4-FFF2-40B4-BE49-F238E27FC236}">
                <a16:creationId xmlns:a16="http://schemas.microsoft.com/office/drawing/2014/main" id="{5ABD9D9B-56CF-4E6B-B569-EF34B4D52E19}"/>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1CC76EE9-E875-4FFD-B53B-21B2B28A9050}"/>
              </a:ext>
            </a:extLst>
          </p:cNvPr>
          <p:cNvSpPr>
            <a:spLocks noGrp="1"/>
          </p:cNvSpPr>
          <p:nvPr>
            <p:ph type="sldNum" sz="quarter" idx="12"/>
          </p:nvPr>
        </p:nvSpPr>
        <p:spPr/>
        <p:txBody>
          <a:bodyPr/>
          <a:lstStyle/>
          <a:p>
            <a:fld id="{6B25C8A0-FF65-4799-9315-326F3497A2DD}" type="slidenum">
              <a:rPr lang="en-IE" smtClean="0"/>
              <a:t>‹#›</a:t>
            </a:fld>
            <a:endParaRPr lang="en-IE"/>
          </a:p>
        </p:txBody>
      </p:sp>
    </p:spTree>
    <p:extLst>
      <p:ext uri="{BB962C8B-B14F-4D97-AF65-F5344CB8AC3E}">
        <p14:creationId xmlns:p14="http://schemas.microsoft.com/office/powerpoint/2010/main" val="1620310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10993-9C1F-435B-A24C-438B9112826F}"/>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A13B1C10-3115-42E2-8CE2-1345A2D57496}"/>
              </a:ext>
            </a:extLst>
          </p:cNvPr>
          <p:cNvSpPr>
            <a:spLocks noGrp="1"/>
          </p:cNvSpPr>
          <p:nvPr>
            <p:ph type="dt" sz="half" idx="10"/>
          </p:nvPr>
        </p:nvSpPr>
        <p:spPr/>
        <p:txBody>
          <a:bodyPr/>
          <a:lstStyle/>
          <a:p>
            <a:fld id="{69C77704-130B-4604-9B42-FF9CBEBB9C55}" type="datetimeFigureOut">
              <a:rPr lang="en-IE" smtClean="0"/>
              <a:t>25/09/2020</a:t>
            </a:fld>
            <a:endParaRPr lang="en-IE"/>
          </a:p>
        </p:txBody>
      </p:sp>
      <p:sp>
        <p:nvSpPr>
          <p:cNvPr id="4" name="Footer Placeholder 3">
            <a:extLst>
              <a:ext uri="{FF2B5EF4-FFF2-40B4-BE49-F238E27FC236}">
                <a16:creationId xmlns:a16="http://schemas.microsoft.com/office/drawing/2014/main" id="{6CF57DC3-EC9F-444A-9229-F84D0D7CA022}"/>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A318107D-7902-4CE1-97D5-717F03733B3F}"/>
              </a:ext>
            </a:extLst>
          </p:cNvPr>
          <p:cNvSpPr>
            <a:spLocks noGrp="1"/>
          </p:cNvSpPr>
          <p:nvPr>
            <p:ph type="sldNum" sz="quarter" idx="12"/>
          </p:nvPr>
        </p:nvSpPr>
        <p:spPr/>
        <p:txBody>
          <a:bodyPr/>
          <a:lstStyle/>
          <a:p>
            <a:fld id="{6B25C8A0-FF65-4799-9315-326F3497A2DD}" type="slidenum">
              <a:rPr lang="en-IE" smtClean="0"/>
              <a:t>‹#›</a:t>
            </a:fld>
            <a:endParaRPr lang="en-IE"/>
          </a:p>
        </p:txBody>
      </p:sp>
    </p:spTree>
    <p:extLst>
      <p:ext uri="{BB962C8B-B14F-4D97-AF65-F5344CB8AC3E}">
        <p14:creationId xmlns:p14="http://schemas.microsoft.com/office/powerpoint/2010/main" val="2923522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A75452-792A-4206-9260-2A4F37A0DA01}"/>
              </a:ext>
            </a:extLst>
          </p:cNvPr>
          <p:cNvSpPr>
            <a:spLocks noGrp="1"/>
          </p:cNvSpPr>
          <p:nvPr>
            <p:ph type="dt" sz="half" idx="10"/>
          </p:nvPr>
        </p:nvSpPr>
        <p:spPr/>
        <p:txBody>
          <a:bodyPr/>
          <a:lstStyle/>
          <a:p>
            <a:fld id="{69C77704-130B-4604-9B42-FF9CBEBB9C55}" type="datetimeFigureOut">
              <a:rPr lang="en-IE" smtClean="0"/>
              <a:t>25/09/2020</a:t>
            </a:fld>
            <a:endParaRPr lang="en-IE"/>
          </a:p>
        </p:txBody>
      </p:sp>
      <p:sp>
        <p:nvSpPr>
          <p:cNvPr id="3" name="Footer Placeholder 2">
            <a:extLst>
              <a:ext uri="{FF2B5EF4-FFF2-40B4-BE49-F238E27FC236}">
                <a16:creationId xmlns:a16="http://schemas.microsoft.com/office/drawing/2014/main" id="{3BD29284-FC00-4B4A-9981-03A5CDE62482}"/>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01749809-6215-40B7-8486-20563AA6F2A8}"/>
              </a:ext>
            </a:extLst>
          </p:cNvPr>
          <p:cNvSpPr>
            <a:spLocks noGrp="1"/>
          </p:cNvSpPr>
          <p:nvPr>
            <p:ph type="sldNum" sz="quarter" idx="12"/>
          </p:nvPr>
        </p:nvSpPr>
        <p:spPr/>
        <p:txBody>
          <a:bodyPr/>
          <a:lstStyle/>
          <a:p>
            <a:fld id="{6B25C8A0-FF65-4799-9315-326F3497A2DD}" type="slidenum">
              <a:rPr lang="en-IE" smtClean="0"/>
              <a:t>‹#›</a:t>
            </a:fld>
            <a:endParaRPr lang="en-IE"/>
          </a:p>
        </p:txBody>
      </p:sp>
    </p:spTree>
    <p:extLst>
      <p:ext uri="{BB962C8B-B14F-4D97-AF65-F5344CB8AC3E}">
        <p14:creationId xmlns:p14="http://schemas.microsoft.com/office/powerpoint/2010/main" val="560846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E2F3C-AB5F-4757-B102-540185DF23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189346E3-681E-4272-9071-C9B5A849C6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580423B4-6E22-4892-8655-952A182BDE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07A684-0038-44A1-B00D-CE27C744B411}"/>
              </a:ext>
            </a:extLst>
          </p:cNvPr>
          <p:cNvSpPr>
            <a:spLocks noGrp="1"/>
          </p:cNvSpPr>
          <p:nvPr>
            <p:ph type="dt" sz="half" idx="10"/>
          </p:nvPr>
        </p:nvSpPr>
        <p:spPr/>
        <p:txBody>
          <a:bodyPr/>
          <a:lstStyle/>
          <a:p>
            <a:fld id="{69C77704-130B-4604-9B42-FF9CBEBB9C55}" type="datetimeFigureOut">
              <a:rPr lang="en-IE" smtClean="0"/>
              <a:t>25/09/2020</a:t>
            </a:fld>
            <a:endParaRPr lang="en-IE"/>
          </a:p>
        </p:txBody>
      </p:sp>
      <p:sp>
        <p:nvSpPr>
          <p:cNvPr id="6" name="Footer Placeholder 5">
            <a:extLst>
              <a:ext uri="{FF2B5EF4-FFF2-40B4-BE49-F238E27FC236}">
                <a16:creationId xmlns:a16="http://schemas.microsoft.com/office/drawing/2014/main" id="{8E424F74-358B-4379-BDC9-0BEF75509ECF}"/>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D31C89A8-8F32-424A-B28F-1B5DD35BF5CC}"/>
              </a:ext>
            </a:extLst>
          </p:cNvPr>
          <p:cNvSpPr>
            <a:spLocks noGrp="1"/>
          </p:cNvSpPr>
          <p:nvPr>
            <p:ph type="sldNum" sz="quarter" idx="12"/>
          </p:nvPr>
        </p:nvSpPr>
        <p:spPr/>
        <p:txBody>
          <a:bodyPr/>
          <a:lstStyle/>
          <a:p>
            <a:fld id="{6B25C8A0-FF65-4799-9315-326F3497A2DD}" type="slidenum">
              <a:rPr lang="en-IE" smtClean="0"/>
              <a:t>‹#›</a:t>
            </a:fld>
            <a:endParaRPr lang="en-IE"/>
          </a:p>
        </p:txBody>
      </p:sp>
    </p:spTree>
    <p:extLst>
      <p:ext uri="{BB962C8B-B14F-4D97-AF65-F5344CB8AC3E}">
        <p14:creationId xmlns:p14="http://schemas.microsoft.com/office/powerpoint/2010/main" val="3759688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C911C-4AE8-45BC-B009-51799FAFA1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37B773E9-01F3-43ED-9F82-9B5BE3384D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8BD1FBE4-92D1-4197-A351-CD7C0AE02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61AE16-3638-427C-BD06-C03287CA6F2D}"/>
              </a:ext>
            </a:extLst>
          </p:cNvPr>
          <p:cNvSpPr>
            <a:spLocks noGrp="1"/>
          </p:cNvSpPr>
          <p:nvPr>
            <p:ph type="dt" sz="half" idx="10"/>
          </p:nvPr>
        </p:nvSpPr>
        <p:spPr/>
        <p:txBody>
          <a:bodyPr/>
          <a:lstStyle/>
          <a:p>
            <a:fld id="{69C77704-130B-4604-9B42-FF9CBEBB9C55}" type="datetimeFigureOut">
              <a:rPr lang="en-IE" smtClean="0"/>
              <a:t>25/09/2020</a:t>
            </a:fld>
            <a:endParaRPr lang="en-IE"/>
          </a:p>
        </p:txBody>
      </p:sp>
      <p:sp>
        <p:nvSpPr>
          <p:cNvPr id="6" name="Footer Placeholder 5">
            <a:extLst>
              <a:ext uri="{FF2B5EF4-FFF2-40B4-BE49-F238E27FC236}">
                <a16:creationId xmlns:a16="http://schemas.microsoft.com/office/drawing/2014/main" id="{43F4F009-D5CC-4E81-BD02-2B90BE0F6EE3}"/>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C0549389-D18A-4D23-9DF1-E05728329B1B}"/>
              </a:ext>
            </a:extLst>
          </p:cNvPr>
          <p:cNvSpPr>
            <a:spLocks noGrp="1"/>
          </p:cNvSpPr>
          <p:nvPr>
            <p:ph type="sldNum" sz="quarter" idx="12"/>
          </p:nvPr>
        </p:nvSpPr>
        <p:spPr/>
        <p:txBody>
          <a:bodyPr/>
          <a:lstStyle/>
          <a:p>
            <a:fld id="{6B25C8A0-FF65-4799-9315-326F3497A2DD}" type="slidenum">
              <a:rPr lang="en-IE" smtClean="0"/>
              <a:t>‹#›</a:t>
            </a:fld>
            <a:endParaRPr lang="en-IE"/>
          </a:p>
        </p:txBody>
      </p:sp>
    </p:spTree>
    <p:extLst>
      <p:ext uri="{BB962C8B-B14F-4D97-AF65-F5344CB8AC3E}">
        <p14:creationId xmlns:p14="http://schemas.microsoft.com/office/powerpoint/2010/main" val="3525023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229DDE-C9EA-42FB-8E6A-6407656328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8B18378C-CE89-478C-A8E6-AFF37DA522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9AA8D46-4DEF-489A-9D35-AA83BE4B9B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77704-130B-4604-9B42-FF9CBEBB9C55}" type="datetimeFigureOut">
              <a:rPr lang="en-IE" smtClean="0"/>
              <a:t>25/09/2020</a:t>
            </a:fld>
            <a:endParaRPr lang="en-IE"/>
          </a:p>
        </p:txBody>
      </p:sp>
      <p:sp>
        <p:nvSpPr>
          <p:cNvPr id="5" name="Footer Placeholder 4">
            <a:extLst>
              <a:ext uri="{FF2B5EF4-FFF2-40B4-BE49-F238E27FC236}">
                <a16:creationId xmlns:a16="http://schemas.microsoft.com/office/drawing/2014/main" id="{C856A25A-8B2B-4ECF-BFE5-6BA6DD8CDA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F0E4CA43-782E-4BFA-86C6-2755A1EB8A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25C8A0-FF65-4799-9315-326F3497A2DD}" type="slidenum">
              <a:rPr lang="en-IE" smtClean="0"/>
              <a:t>‹#›</a:t>
            </a:fld>
            <a:endParaRPr lang="en-IE"/>
          </a:p>
        </p:txBody>
      </p:sp>
    </p:spTree>
    <p:extLst>
      <p:ext uri="{BB962C8B-B14F-4D97-AF65-F5344CB8AC3E}">
        <p14:creationId xmlns:p14="http://schemas.microsoft.com/office/powerpoint/2010/main" val="3617889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28.PNG"/><Relationship Id="rId4" Type="http://schemas.openxmlformats.org/officeDocument/2006/relationships/image" Target="../media/image27.PNG"/></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8.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19.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15.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30.PN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6.PNG"/><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3.jp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6.PNG"/><Relationship Id="rId4"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781878" y="2004710"/>
            <a:ext cx="10628244" cy="4448779"/>
          </a:xfrm>
        </p:spPr>
        <p:txBody>
          <a:bodyPr>
            <a:normAutofit fontScale="90000"/>
          </a:bodyPr>
          <a:lstStyle/>
          <a:p>
            <a:r>
              <a:rPr lang="en-US" sz="1800" b="1" dirty="0"/>
              <a:t>Curriculum Links</a:t>
            </a:r>
            <a:br>
              <a:rPr lang="en-US" sz="1800" dirty="0"/>
            </a:br>
            <a:r>
              <a:rPr lang="en-US" sz="1800" b="1" dirty="0">
                <a:solidFill>
                  <a:srgbClr val="FF0000"/>
                </a:solidFill>
              </a:rPr>
              <a:t>SPHE - </a:t>
            </a:r>
            <a:r>
              <a:rPr lang="en-US" sz="1800" b="1" dirty="0"/>
              <a:t>Strand</a:t>
            </a:r>
            <a:r>
              <a:rPr lang="en-US" sz="1800" dirty="0"/>
              <a:t>: Myself </a:t>
            </a:r>
            <a:r>
              <a:rPr lang="en-US" sz="1800" b="1" dirty="0"/>
              <a:t>Strand Unit</a:t>
            </a:r>
            <a:r>
              <a:rPr lang="en-US" sz="1800" dirty="0"/>
              <a:t>: Taking Care of my Body </a:t>
            </a:r>
            <a:br>
              <a:rPr lang="en-US" sz="1800" dirty="0"/>
            </a:br>
            <a:r>
              <a:rPr lang="en-US" sz="1800" b="1" dirty="0">
                <a:solidFill>
                  <a:srgbClr val="FF0000"/>
                </a:solidFill>
              </a:rPr>
              <a:t>Mathematics - </a:t>
            </a:r>
            <a:r>
              <a:rPr lang="en-US" sz="1800" b="1" dirty="0"/>
              <a:t>Strand</a:t>
            </a:r>
            <a:r>
              <a:rPr lang="en-US" sz="1800" dirty="0"/>
              <a:t>: Data </a:t>
            </a:r>
            <a:r>
              <a:rPr lang="en-US" sz="1800" b="1" dirty="0"/>
              <a:t>Strand Unit</a:t>
            </a:r>
            <a:r>
              <a:rPr lang="en-US" sz="1800" dirty="0"/>
              <a:t>: </a:t>
            </a:r>
            <a:r>
              <a:rPr lang="en-IE" sz="1800" dirty="0"/>
              <a:t>Recognising</a:t>
            </a:r>
            <a:r>
              <a:rPr lang="en-US" sz="1800" dirty="0"/>
              <a:t> and Interpreting Data</a:t>
            </a:r>
            <a:br>
              <a:rPr lang="en-US" sz="1800" dirty="0"/>
            </a:br>
            <a:br>
              <a:rPr lang="en-US" sz="1800" dirty="0"/>
            </a:br>
            <a:r>
              <a:rPr lang="en-US" sz="1800" b="1" dirty="0"/>
              <a:t>Overview</a:t>
            </a:r>
            <a:br>
              <a:rPr lang="en-US" sz="1800" b="1" dirty="0"/>
            </a:br>
            <a:r>
              <a:rPr lang="en-US" sz="1800" dirty="0"/>
              <a:t>In this activity you’ll find a wide range of classification and sorting for fruit &amp; vegetables. We’ve provided a number of slides which are differentiated in level depending on the ability of your class. This activity is designed with logical reasoning in mind in a fun and game like fashion all while gaining a deeper recognition of fruit &amp; vegetables. </a:t>
            </a:r>
            <a:br>
              <a:rPr lang="en-US" sz="1800" dirty="0">
                <a:cs typeface="Calibri Light"/>
              </a:rPr>
            </a:br>
            <a:br>
              <a:rPr lang="en-US" sz="1800" b="1" dirty="0"/>
            </a:br>
            <a:r>
              <a:rPr lang="en-US" sz="1800" b="1" dirty="0">
                <a:cs typeface="Calibri Light"/>
              </a:rPr>
              <a:t>Learning Outcome </a:t>
            </a:r>
            <a:r>
              <a:rPr lang="en-US" sz="1800" dirty="0">
                <a:cs typeface="Calibri Light"/>
              </a:rPr>
              <a:t>Pupils will </a:t>
            </a:r>
            <a:r>
              <a:rPr lang="en-IE" sz="1800" dirty="0">
                <a:cs typeface="Calibri Light"/>
              </a:rPr>
              <a:t>recognise</a:t>
            </a:r>
            <a:r>
              <a:rPr lang="en-US" sz="1800" dirty="0">
                <a:cs typeface="Calibri Light"/>
              </a:rPr>
              <a:t> fruit and vegetables . Pupils will classify and interpret fruit and vegetables with various variables.  </a:t>
            </a:r>
            <a:br>
              <a:rPr lang="en-US" sz="1800" b="1" dirty="0">
                <a:cs typeface="Calibri Light"/>
              </a:rPr>
            </a:br>
            <a:br>
              <a:rPr lang="en-US" sz="1800" b="1" dirty="0"/>
            </a:br>
            <a:r>
              <a:rPr lang="en-US" sz="1800" b="1" dirty="0"/>
              <a:t>Teaching Notes </a:t>
            </a:r>
            <a:br>
              <a:rPr lang="en-US" sz="1800" b="1" dirty="0"/>
            </a:br>
            <a:r>
              <a:rPr lang="en-US" sz="1800" dirty="0"/>
              <a:t>All of these fruit and vegetables are listed on the Flashcards. Use these Flashcards in advance of the lesson to familiarize pupils with the fruit and vegetables and their classification. </a:t>
            </a:r>
            <a:br>
              <a:rPr lang="en-US" sz="1800" dirty="0"/>
            </a:br>
            <a:br>
              <a:rPr lang="en-US" sz="1800" b="1" dirty="0"/>
            </a:br>
            <a:r>
              <a:rPr lang="en-US" sz="1800" dirty="0"/>
              <a:t>The difficulty will advance throughout the slide show. </a:t>
            </a:r>
            <a:br>
              <a:rPr lang="en-US" sz="1800" dirty="0"/>
            </a:br>
            <a:br>
              <a:rPr lang="en-US" sz="1800" dirty="0"/>
            </a:br>
            <a:r>
              <a:rPr lang="en-US" sz="1800" b="1" dirty="0"/>
              <a:t>Slides 1-6  </a:t>
            </a:r>
            <a:r>
              <a:rPr lang="en-US" sz="1800" dirty="0"/>
              <a:t>– These slides have a mix of fruit and vegetable. Ask pupils to classify if the flashcard is a fruit or vegetable. </a:t>
            </a:r>
            <a:br>
              <a:rPr lang="en-US" sz="1800" dirty="0"/>
            </a:br>
            <a:br>
              <a:rPr lang="en-US" sz="1800" dirty="0"/>
            </a:br>
            <a:r>
              <a:rPr lang="en-US" sz="1800" b="1" dirty="0"/>
              <a:t>Slides 7-10  </a:t>
            </a:r>
            <a:r>
              <a:rPr lang="en-US" sz="1800" dirty="0"/>
              <a:t>– These slides have a mix of fruit and vegetables of the same </a:t>
            </a:r>
            <a:r>
              <a:rPr lang="en-US" sz="1800" dirty="0" err="1"/>
              <a:t>colour</a:t>
            </a:r>
            <a:r>
              <a:rPr lang="en-US" sz="1800" dirty="0"/>
              <a:t>. Pupils will be asked to pick out either all fruit or all vegetable of that </a:t>
            </a:r>
            <a:r>
              <a:rPr lang="en-US" sz="1800" dirty="0" err="1"/>
              <a:t>colour</a:t>
            </a:r>
            <a:r>
              <a:rPr lang="en-US" sz="1800" dirty="0"/>
              <a:t>. </a:t>
            </a:r>
            <a:br>
              <a:rPr lang="en-US" sz="1800" dirty="0"/>
            </a:br>
            <a:br>
              <a:rPr lang="en-US" sz="1800" dirty="0"/>
            </a:br>
            <a:r>
              <a:rPr lang="en-US" sz="1800" b="1" dirty="0"/>
              <a:t>Slides 11-14  </a:t>
            </a:r>
            <a:r>
              <a:rPr lang="en-US" sz="1800" dirty="0"/>
              <a:t>– These slides have a mix of fruit and vegetables of different </a:t>
            </a:r>
            <a:r>
              <a:rPr lang="en-US" sz="1800" dirty="0" err="1"/>
              <a:t>colours</a:t>
            </a:r>
            <a:r>
              <a:rPr lang="en-US" sz="1800" dirty="0"/>
              <a:t>. Pupils will be asked to pick out a certain </a:t>
            </a:r>
            <a:r>
              <a:rPr lang="en-US" sz="1800" dirty="0" err="1"/>
              <a:t>colour</a:t>
            </a:r>
            <a:r>
              <a:rPr lang="en-US" sz="1800" dirty="0"/>
              <a:t> of fruit or vegetable. For example green vegetables or red fruit. </a:t>
            </a:r>
            <a:br>
              <a:rPr lang="en-US" sz="1800" dirty="0"/>
            </a:br>
            <a:br>
              <a:rPr lang="en-US" sz="1800" dirty="0"/>
            </a:br>
            <a:endParaRPr lang="en-IE" sz="1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055663" cy="1411033"/>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Title 19">
            <a:extLst>
              <a:ext uri="{FF2B5EF4-FFF2-40B4-BE49-F238E27FC236}">
                <a16:creationId xmlns:a16="http://schemas.microsoft.com/office/drawing/2014/main" id="{3D1A6434-F61C-4317-A14E-0633585A507B}"/>
              </a:ext>
            </a:extLst>
          </p:cNvPr>
          <p:cNvSpPr txBox="1">
            <a:spLocks/>
          </p:cNvSpPr>
          <p:nvPr/>
        </p:nvSpPr>
        <p:spPr>
          <a:xfrm>
            <a:off x="3056818" y="464255"/>
            <a:ext cx="7780866" cy="61612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rgbClr val="FF0000"/>
                </a:solidFill>
              </a:rPr>
              <a:t>Fruit &amp; Vegetable Classification </a:t>
            </a:r>
            <a:endParaRPr lang="en-IE" sz="3600" b="1" dirty="0">
              <a:solidFill>
                <a:srgbClr val="FF0000"/>
              </a:solidFill>
            </a:endParaRPr>
          </a:p>
        </p:txBody>
      </p:sp>
    </p:spTree>
    <p:extLst>
      <p:ext uri="{BB962C8B-B14F-4D97-AF65-F5344CB8AC3E}">
        <p14:creationId xmlns:p14="http://schemas.microsoft.com/office/powerpoint/2010/main" val="779721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702498" y="101972"/>
            <a:ext cx="7780866" cy="1325563"/>
          </a:xfrm>
        </p:spPr>
        <p:txBody>
          <a:bodyPr>
            <a:normAutofit/>
          </a:bodyPr>
          <a:lstStyle/>
          <a:p>
            <a:pPr algn="ctr"/>
            <a:r>
              <a:rPr lang="en-US" sz="2800" dirty="0"/>
              <a:t>Can you find the </a:t>
            </a:r>
            <a:r>
              <a:rPr lang="en-US" sz="2800" b="1" dirty="0">
                <a:solidFill>
                  <a:srgbClr val="92D050"/>
                </a:solidFill>
              </a:rPr>
              <a:t>green</a:t>
            </a:r>
            <a:r>
              <a:rPr lang="en-US" sz="2800" dirty="0"/>
              <a:t> vegetables? Sort them into the right box. Click on food to see if you’re right.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 name="Picture 2">
            <a:extLst>
              <a:ext uri="{FF2B5EF4-FFF2-40B4-BE49-F238E27FC236}">
                <a16:creationId xmlns:a16="http://schemas.microsoft.com/office/drawing/2014/main" id="{D42404A3-0388-4C76-8FA5-4F2F46F0CEC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87215" y="1619311"/>
            <a:ext cx="1680850" cy="2143536"/>
          </a:xfrm>
          <a:prstGeom prst="rect">
            <a:avLst/>
          </a:prstGeom>
        </p:spPr>
      </p:pic>
      <p:pic>
        <p:nvPicPr>
          <p:cNvPr id="12" name="Picture 11">
            <a:extLst>
              <a:ext uri="{FF2B5EF4-FFF2-40B4-BE49-F238E27FC236}">
                <a16:creationId xmlns:a16="http://schemas.microsoft.com/office/drawing/2014/main" id="{3BB67D36-07E6-4601-B187-EFAA06E14D8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934761" y="1517130"/>
            <a:ext cx="1684870" cy="2347897"/>
          </a:xfrm>
          <a:prstGeom prst="rect">
            <a:avLst/>
          </a:prstGeom>
        </p:spPr>
      </p:pic>
      <p:pic>
        <p:nvPicPr>
          <p:cNvPr id="13" name="Picture 12">
            <a:extLst>
              <a:ext uri="{FF2B5EF4-FFF2-40B4-BE49-F238E27FC236}">
                <a16:creationId xmlns:a16="http://schemas.microsoft.com/office/drawing/2014/main" id="{D8455F69-A284-4C59-BF20-DBFECC93863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912125" y="1479453"/>
            <a:ext cx="1699891" cy="2356528"/>
          </a:xfrm>
          <a:prstGeom prst="rect">
            <a:avLst/>
          </a:prstGeom>
        </p:spPr>
      </p:pic>
      <p:pic>
        <p:nvPicPr>
          <p:cNvPr id="18" name="Picture 17">
            <a:extLst>
              <a:ext uri="{FF2B5EF4-FFF2-40B4-BE49-F238E27FC236}">
                <a16:creationId xmlns:a16="http://schemas.microsoft.com/office/drawing/2014/main" id="{B50DCFD3-12CB-417A-992F-8AF91F14687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642883" y="1566422"/>
            <a:ext cx="1700124" cy="2182592"/>
          </a:xfrm>
          <a:prstGeom prst="rect">
            <a:avLst/>
          </a:prstGeom>
        </p:spPr>
      </p:pic>
      <p:sp>
        <p:nvSpPr>
          <p:cNvPr id="21" name="TextBox 20">
            <a:extLst>
              <a:ext uri="{FF2B5EF4-FFF2-40B4-BE49-F238E27FC236}">
                <a16:creationId xmlns:a16="http://schemas.microsoft.com/office/drawing/2014/main" id="{6EEE0590-7FD9-419C-A921-255AEAA03C63}"/>
              </a:ext>
            </a:extLst>
          </p:cNvPr>
          <p:cNvSpPr txBox="1"/>
          <p:nvPr/>
        </p:nvSpPr>
        <p:spPr>
          <a:xfrm>
            <a:off x="1161927" y="4792607"/>
            <a:ext cx="2250113" cy="954107"/>
          </a:xfrm>
          <a:prstGeom prst="rect">
            <a:avLst/>
          </a:prstGeom>
          <a:noFill/>
        </p:spPr>
        <p:txBody>
          <a:bodyPr wrap="square" rtlCol="0">
            <a:spAutoFit/>
          </a:bodyPr>
          <a:lstStyle/>
          <a:p>
            <a:r>
              <a:rPr lang="en-US" sz="2800" b="1" dirty="0">
                <a:solidFill>
                  <a:srgbClr val="F20000"/>
                </a:solidFill>
              </a:rPr>
              <a:t>Green</a:t>
            </a:r>
          </a:p>
          <a:p>
            <a:r>
              <a:rPr lang="en-US" sz="2800" b="1" dirty="0">
                <a:solidFill>
                  <a:srgbClr val="F20000"/>
                </a:solidFill>
              </a:rPr>
              <a:t>Vegetable =</a:t>
            </a:r>
            <a:endParaRPr lang="en-IE" sz="2800" b="1" dirty="0">
              <a:solidFill>
                <a:srgbClr val="F20000"/>
              </a:solidFill>
            </a:endParaRPr>
          </a:p>
        </p:txBody>
      </p:sp>
      <p:sp>
        <p:nvSpPr>
          <p:cNvPr id="22" name="Rectangle 21">
            <a:extLst>
              <a:ext uri="{FF2B5EF4-FFF2-40B4-BE49-F238E27FC236}">
                <a16:creationId xmlns:a16="http://schemas.microsoft.com/office/drawing/2014/main" id="{ADF8401A-B77B-4A8B-8582-37BC683F92F1}"/>
              </a:ext>
            </a:extLst>
          </p:cNvPr>
          <p:cNvSpPr/>
          <p:nvPr/>
        </p:nvSpPr>
        <p:spPr>
          <a:xfrm>
            <a:off x="3399948" y="4268532"/>
            <a:ext cx="7943566"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27590967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9336 0.01875 L 0.46068 0.41204 " pathEditMode="relative" rAng="0" ptsTypes="AA">
                                      <p:cBhvr>
                                        <p:cTn id="6" dur="2000" fill="hold"/>
                                        <p:tgtEl>
                                          <p:spTgt spid="3"/>
                                        </p:tgtEl>
                                        <p:attrNameLst>
                                          <p:attrName>ppt_x</p:attrName>
                                          <p:attrName>ppt_y</p:attrName>
                                        </p:attrNameLst>
                                      </p:cBhvr>
                                      <p:rCtr x="27695" y="19653"/>
                                    </p:animMotion>
                                  </p:childTnLst>
                                </p:cTn>
                              </p:par>
                            </p:childTnLst>
                          </p:cTn>
                        </p:par>
                      </p:childTnLst>
                    </p:cTn>
                  </p:par>
                </p:childTnLst>
              </p:cTn>
              <p:nextCondLst>
                <p:cond evt="onClick" delay="0">
                  <p:tgtEl>
                    <p:spTgt spid="3"/>
                  </p:tgtEl>
                </p:cond>
              </p:nextCondLst>
            </p:seq>
            <p:seq concurrent="1" nextAc="seek">
              <p:cTn id="7" restart="whenNotActive" fill="hold" evtFilter="cancelBubble" nodeType="interactiveSeq">
                <p:stCondLst>
                  <p:cond evt="onClick" delay="0">
                    <p:tgtEl>
                      <p:spTgt spid="13"/>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1.45833E-6 5.55112E-17 L -0.27227 0.41435 " pathEditMode="relative" rAng="0" ptsTypes="AA">
                                      <p:cBhvr>
                                        <p:cTn id="11" dur="2000" fill="hold"/>
                                        <p:tgtEl>
                                          <p:spTgt spid="13"/>
                                        </p:tgtEl>
                                        <p:attrNameLst>
                                          <p:attrName>ppt_x</p:attrName>
                                          <p:attrName>ppt_y</p:attrName>
                                        </p:attrNameLst>
                                      </p:cBhvr>
                                      <p:rCtr x="-13620" y="20718"/>
                                    </p:animMotion>
                                  </p:childTnLst>
                                </p:cTn>
                              </p:par>
                            </p:childTnLst>
                          </p:cTn>
                        </p:par>
                      </p:childTnLst>
                    </p:cTn>
                  </p:par>
                </p:childTnLst>
              </p:cTn>
              <p:nextCondLst>
                <p:cond evt="onClick" delay="0">
                  <p:tgtEl>
                    <p:spTgt spid="13"/>
                  </p:tgtEl>
                </p:cond>
              </p:nextCondLst>
            </p:seq>
            <p:seq concurrent="1" nextAc="seek">
              <p:cTn id="12" restart="whenNotActive" fill="hold" evtFilter="cancelBubble" nodeType="interactiveSeq">
                <p:stCondLst>
                  <p:cond evt="onClick" delay="0">
                    <p:tgtEl>
                      <p:spTgt spid="12"/>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3.125E-6 -1.11111E-6 L 0.45065 0.40764 " pathEditMode="relative" rAng="0" ptsTypes="AA">
                                      <p:cBhvr>
                                        <p:cTn id="16" dur="2000" fill="hold"/>
                                        <p:tgtEl>
                                          <p:spTgt spid="12"/>
                                        </p:tgtEl>
                                        <p:attrNameLst>
                                          <p:attrName>ppt_x</p:attrName>
                                          <p:attrName>ppt_y</p:attrName>
                                        </p:attrNameLst>
                                      </p:cBhvr>
                                      <p:rCtr x="22526" y="20370"/>
                                    </p:animMotion>
                                  </p:childTnLst>
                                </p:cTn>
                              </p:par>
                            </p:childTnLst>
                          </p:cTn>
                        </p:par>
                      </p:childTnLst>
                    </p:cTn>
                  </p:par>
                </p:childTnLst>
              </p:cTn>
              <p:nextCondLst>
                <p:cond evt="onClick" delay="0">
                  <p:tgtEl>
                    <p:spTgt spid="12"/>
                  </p:tgtEl>
                </p:cond>
              </p:nextCondLst>
            </p:seq>
            <p:seq concurrent="1" nextAc="seek">
              <p:cTn id="17" restart="whenNotActive" fill="hold" evtFilter="cancelBubble" nodeType="interactiveSeq">
                <p:stCondLst>
                  <p:cond evt="onClick" delay="0">
                    <p:tgtEl>
                      <p:spTgt spid="18"/>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2.91667E-6 5.55112E-17 L 8.33333E-7 -4.07407E-6 " pathEditMode="relative" rAng="0" ptsTypes="AA">
                                      <p:cBhvr>
                                        <p:cTn id="21" dur="2000" fill="hold"/>
                                        <p:tgtEl>
                                          <p:spTgt spid="18"/>
                                        </p:tgtEl>
                                        <p:attrNameLst>
                                          <p:attrName>ppt_x</p:attrName>
                                          <p:attrName>ppt_y</p:attrName>
                                        </p:attrNameLst>
                                      </p:cBhvr>
                                      <p:rCtr x="65" y="-46"/>
                                    </p:animMotion>
                                  </p:childTnLst>
                                </p:cTn>
                              </p:par>
                            </p:childTnLst>
                          </p:cTn>
                        </p:par>
                      </p:childTnLst>
                    </p:cTn>
                  </p:par>
                </p:childTnLst>
              </p:cTn>
              <p:nextCondLst>
                <p:cond evt="onClick" delay="0">
                  <p:tgtEl>
                    <p:spTgt spid="18"/>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702498" y="101972"/>
            <a:ext cx="7780866" cy="1325563"/>
          </a:xfrm>
        </p:spPr>
        <p:txBody>
          <a:bodyPr>
            <a:normAutofit/>
          </a:bodyPr>
          <a:lstStyle/>
          <a:p>
            <a:pPr algn="ctr"/>
            <a:r>
              <a:rPr lang="en-US" sz="2800" dirty="0"/>
              <a:t>Can you find the </a:t>
            </a:r>
            <a:r>
              <a:rPr lang="en-US" sz="2800" b="1" dirty="0">
                <a:solidFill>
                  <a:srgbClr val="FF0000"/>
                </a:solidFill>
              </a:rPr>
              <a:t>red</a:t>
            </a:r>
            <a:r>
              <a:rPr lang="en-US" sz="2800" dirty="0"/>
              <a:t> fruit? Sort them into the right box. Click on food to see if you’re right.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 name="Picture 2">
            <a:extLst>
              <a:ext uri="{FF2B5EF4-FFF2-40B4-BE49-F238E27FC236}">
                <a16:creationId xmlns:a16="http://schemas.microsoft.com/office/drawing/2014/main" id="{D42404A3-0388-4C76-8FA5-4F2F46F0CEC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89763" y="1605259"/>
            <a:ext cx="1675754" cy="2171641"/>
          </a:xfrm>
          <a:prstGeom prst="rect">
            <a:avLst/>
          </a:prstGeom>
        </p:spPr>
      </p:pic>
      <p:pic>
        <p:nvPicPr>
          <p:cNvPr id="12" name="Picture 11">
            <a:extLst>
              <a:ext uri="{FF2B5EF4-FFF2-40B4-BE49-F238E27FC236}">
                <a16:creationId xmlns:a16="http://schemas.microsoft.com/office/drawing/2014/main" id="{3BB67D36-07E6-4601-B187-EFAA06E14D8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938581" y="1606809"/>
            <a:ext cx="1677229" cy="2168539"/>
          </a:xfrm>
          <a:prstGeom prst="rect">
            <a:avLst/>
          </a:prstGeom>
        </p:spPr>
      </p:pic>
      <p:pic>
        <p:nvPicPr>
          <p:cNvPr id="13" name="Picture 12">
            <a:extLst>
              <a:ext uri="{FF2B5EF4-FFF2-40B4-BE49-F238E27FC236}">
                <a16:creationId xmlns:a16="http://schemas.microsoft.com/office/drawing/2014/main" id="{D8455F69-A284-4C59-BF20-DBFECC93863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920736" y="1574783"/>
            <a:ext cx="1682669" cy="2165867"/>
          </a:xfrm>
          <a:prstGeom prst="rect">
            <a:avLst/>
          </a:prstGeom>
        </p:spPr>
      </p:pic>
      <p:pic>
        <p:nvPicPr>
          <p:cNvPr id="18" name="Picture 17">
            <a:extLst>
              <a:ext uri="{FF2B5EF4-FFF2-40B4-BE49-F238E27FC236}">
                <a16:creationId xmlns:a16="http://schemas.microsoft.com/office/drawing/2014/main" id="{B50DCFD3-12CB-417A-992F-8AF91F14687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711919" y="1577395"/>
            <a:ext cx="1562050" cy="2160646"/>
          </a:xfrm>
          <a:prstGeom prst="rect">
            <a:avLst/>
          </a:prstGeom>
        </p:spPr>
      </p:pic>
      <p:sp>
        <p:nvSpPr>
          <p:cNvPr id="19" name="TextBox 18">
            <a:extLst>
              <a:ext uri="{FF2B5EF4-FFF2-40B4-BE49-F238E27FC236}">
                <a16:creationId xmlns:a16="http://schemas.microsoft.com/office/drawing/2014/main" id="{8D4BB89A-61FC-4E65-B042-7B49C40C368C}"/>
              </a:ext>
            </a:extLst>
          </p:cNvPr>
          <p:cNvSpPr txBox="1"/>
          <p:nvPr/>
        </p:nvSpPr>
        <p:spPr>
          <a:xfrm>
            <a:off x="1548296" y="4775687"/>
            <a:ext cx="2250113" cy="954107"/>
          </a:xfrm>
          <a:prstGeom prst="rect">
            <a:avLst/>
          </a:prstGeom>
          <a:noFill/>
        </p:spPr>
        <p:txBody>
          <a:bodyPr wrap="square" rtlCol="0">
            <a:spAutoFit/>
          </a:bodyPr>
          <a:lstStyle/>
          <a:p>
            <a:r>
              <a:rPr lang="en-US" sz="2800" b="1" dirty="0">
                <a:solidFill>
                  <a:srgbClr val="F20000"/>
                </a:solidFill>
              </a:rPr>
              <a:t>Red</a:t>
            </a:r>
          </a:p>
          <a:p>
            <a:r>
              <a:rPr lang="en-US" sz="2800" b="1" dirty="0">
                <a:solidFill>
                  <a:srgbClr val="F20000"/>
                </a:solidFill>
              </a:rPr>
              <a:t>Fruit =</a:t>
            </a:r>
            <a:endParaRPr lang="en-IE" sz="2800" b="1" dirty="0">
              <a:solidFill>
                <a:srgbClr val="F20000"/>
              </a:solidFill>
            </a:endParaRPr>
          </a:p>
        </p:txBody>
      </p:sp>
      <p:sp>
        <p:nvSpPr>
          <p:cNvPr id="9" name="Rectangle 8">
            <a:extLst>
              <a:ext uri="{FF2B5EF4-FFF2-40B4-BE49-F238E27FC236}">
                <a16:creationId xmlns:a16="http://schemas.microsoft.com/office/drawing/2014/main" id="{15B1C39F-0EC5-46A6-8F4D-B77D6885DEF5}"/>
              </a:ext>
            </a:extLst>
          </p:cNvPr>
          <p:cNvSpPr/>
          <p:nvPr/>
        </p:nvSpPr>
        <p:spPr>
          <a:xfrm>
            <a:off x="3339548" y="4215177"/>
            <a:ext cx="7934421"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5086933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9336 0.01875 L 0.46068 0.41204 " pathEditMode="relative" rAng="0" ptsTypes="AA">
                                      <p:cBhvr>
                                        <p:cTn id="6" dur="2000" fill="hold"/>
                                        <p:tgtEl>
                                          <p:spTgt spid="3"/>
                                        </p:tgtEl>
                                        <p:attrNameLst>
                                          <p:attrName>ppt_x</p:attrName>
                                          <p:attrName>ppt_y</p:attrName>
                                        </p:attrNameLst>
                                      </p:cBhvr>
                                      <p:rCtr x="27695" y="19653"/>
                                    </p:animMotion>
                                  </p:childTnLst>
                                </p:cTn>
                              </p:par>
                            </p:childTnLst>
                          </p:cTn>
                        </p:par>
                      </p:childTnLst>
                    </p:cTn>
                  </p:par>
                </p:childTnLst>
              </p:cTn>
              <p:nextCondLst>
                <p:cond evt="onClick" delay="0">
                  <p:tgtEl>
                    <p:spTgt spid="3"/>
                  </p:tgtEl>
                </p:cond>
              </p:nextCondLst>
            </p:seq>
            <p:seq concurrent="1" nextAc="seek">
              <p:cTn id="7" restart="whenNotActive" fill="hold" evtFilter="cancelBubble" nodeType="interactiveSeq">
                <p:stCondLst>
                  <p:cond evt="onClick" delay="0">
                    <p:tgtEl>
                      <p:spTgt spid="13"/>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1.45833E-6 5.55112E-17 L -0.28971 0.41898 " pathEditMode="relative" rAng="0" ptsTypes="AA">
                                      <p:cBhvr>
                                        <p:cTn id="11" dur="2000" fill="hold"/>
                                        <p:tgtEl>
                                          <p:spTgt spid="13"/>
                                        </p:tgtEl>
                                        <p:attrNameLst>
                                          <p:attrName>ppt_x</p:attrName>
                                          <p:attrName>ppt_y</p:attrName>
                                        </p:attrNameLst>
                                      </p:cBhvr>
                                      <p:rCtr x="-14492" y="20949"/>
                                    </p:animMotion>
                                  </p:childTnLst>
                                </p:cTn>
                              </p:par>
                            </p:childTnLst>
                          </p:cTn>
                        </p:par>
                      </p:childTnLst>
                    </p:cTn>
                  </p:par>
                </p:childTnLst>
              </p:cTn>
              <p:nextCondLst>
                <p:cond evt="onClick" delay="0">
                  <p:tgtEl>
                    <p:spTgt spid="13"/>
                  </p:tgtEl>
                </p:cond>
              </p:nextCondLst>
            </p:seq>
            <p:seq concurrent="1" nextAc="seek">
              <p:cTn id="12" restart="whenNotActive" fill="hold" evtFilter="cancelBubble" nodeType="interactiveSeq">
                <p:stCondLst>
                  <p:cond evt="onClick" delay="0">
                    <p:tgtEl>
                      <p:spTgt spid="18"/>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0.00521 0.01991 L -0.01979 0.41806 " pathEditMode="relative" rAng="0" ptsTypes="AA">
                                      <p:cBhvr>
                                        <p:cTn id="16" dur="2000" fill="hold"/>
                                        <p:tgtEl>
                                          <p:spTgt spid="18"/>
                                        </p:tgtEl>
                                        <p:attrNameLst>
                                          <p:attrName>ppt_x</p:attrName>
                                          <p:attrName>ppt_y</p:attrName>
                                        </p:attrNameLst>
                                      </p:cBhvr>
                                      <p:rCtr x="-729" y="19907"/>
                                    </p:animMotion>
                                  </p:childTnLst>
                                </p:cTn>
                              </p:par>
                            </p:childTnLst>
                          </p:cTn>
                        </p:par>
                      </p:childTnLst>
                    </p:cTn>
                  </p:par>
                </p:childTnLst>
              </p:cTn>
              <p:nextCondLst>
                <p:cond evt="onClick" delay="0">
                  <p:tgtEl>
                    <p:spTgt spid="18"/>
                  </p:tgtEl>
                </p:cond>
              </p:nextCondLst>
            </p:seq>
            <p:seq concurrent="1" nextAc="seek">
              <p:cTn id="17" restart="whenNotActive" fill="hold" evtFilter="cancelBubble" nodeType="interactiveSeq">
                <p:stCondLst>
                  <p:cond evt="onClick" delay="0">
                    <p:tgtEl>
                      <p:spTgt spid="12"/>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3.125E-6 -1.11111E-6 L 0.00065 -0.00208 " pathEditMode="relative" rAng="0" ptsTypes="AA">
                                      <p:cBhvr>
                                        <p:cTn id="21" dur="2000" fill="hold"/>
                                        <p:tgtEl>
                                          <p:spTgt spid="12"/>
                                        </p:tgtEl>
                                        <p:attrNameLst>
                                          <p:attrName>ppt_x</p:attrName>
                                          <p:attrName>ppt_y</p:attrName>
                                        </p:attrNameLst>
                                      </p:cBhvr>
                                      <p:rCtr x="26" y="-116"/>
                                    </p:animMotion>
                                  </p:childTnLst>
                                </p:cTn>
                              </p:par>
                            </p:childTnLst>
                          </p:cTn>
                        </p:par>
                      </p:childTnLst>
                    </p:cTn>
                  </p:par>
                </p:childTnLst>
              </p:cTn>
              <p:nextCondLst>
                <p:cond evt="onClick" delay="0">
                  <p:tgtEl>
                    <p:spTgt spid="12"/>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702498" y="101972"/>
            <a:ext cx="7780866" cy="1325563"/>
          </a:xfrm>
        </p:spPr>
        <p:txBody>
          <a:bodyPr>
            <a:normAutofit/>
          </a:bodyPr>
          <a:lstStyle/>
          <a:p>
            <a:pPr algn="ctr"/>
            <a:r>
              <a:rPr lang="en-US" sz="2800" dirty="0"/>
              <a:t>Can you find the </a:t>
            </a:r>
            <a:r>
              <a:rPr lang="en-US" sz="2800" b="1" dirty="0">
                <a:solidFill>
                  <a:schemeClr val="accent4"/>
                </a:solidFill>
              </a:rPr>
              <a:t>yellow</a:t>
            </a:r>
            <a:r>
              <a:rPr lang="en-US" sz="2800" dirty="0"/>
              <a:t> fruit? Sort them into the right box. Click on food to see if you’re right.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 name="Picture 2">
            <a:extLst>
              <a:ext uri="{FF2B5EF4-FFF2-40B4-BE49-F238E27FC236}">
                <a16:creationId xmlns:a16="http://schemas.microsoft.com/office/drawing/2014/main" id="{D42404A3-0388-4C76-8FA5-4F2F46F0CEC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2673" y="1613520"/>
            <a:ext cx="1669934" cy="2155118"/>
          </a:xfrm>
          <a:prstGeom prst="rect">
            <a:avLst/>
          </a:prstGeom>
        </p:spPr>
      </p:pic>
      <p:pic>
        <p:nvPicPr>
          <p:cNvPr id="12" name="Picture 11">
            <a:extLst>
              <a:ext uri="{FF2B5EF4-FFF2-40B4-BE49-F238E27FC236}">
                <a16:creationId xmlns:a16="http://schemas.microsoft.com/office/drawing/2014/main" id="{3BB67D36-07E6-4601-B187-EFAA06E14D8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995054" y="1606809"/>
            <a:ext cx="1564284" cy="2168539"/>
          </a:xfrm>
          <a:prstGeom prst="rect">
            <a:avLst/>
          </a:prstGeom>
        </p:spPr>
      </p:pic>
      <p:pic>
        <p:nvPicPr>
          <p:cNvPr id="13" name="Picture 12">
            <a:extLst>
              <a:ext uri="{FF2B5EF4-FFF2-40B4-BE49-F238E27FC236}">
                <a16:creationId xmlns:a16="http://schemas.microsoft.com/office/drawing/2014/main" id="{D8455F69-A284-4C59-BF20-DBFECC93863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975659" y="1567074"/>
            <a:ext cx="1572822" cy="2181286"/>
          </a:xfrm>
          <a:prstGeom prst="rect">
            <a:avLst/>
          </a:prstGeom>
        </p:spPr>
      </p:pic>
      <p:pic>
        <p:nvPicPr>
          <p:cNvPr id="18" name="Picture 17">
            <a:extLst>
              <a:ext uri="{FF2B5EF4-FFF2-40B4-BE49-F238E27FC236}">
                <a16:creationId xmlns:a16="http://schemas.microsoft.com/office/drawing/2014/main" id="{B50DCFD3-12CB-417A-992F-8AF91F14687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707326" y="1566422"/>
            <a:ext cx="1571237" cy="2182592"/>
          </a:xfrm>
          <a:prstGeom prst="rect">
            <a:avLst/>
          </a:prstGeom>
        </p:spPr>
      </p:pic>
      <p:sp>
        <p:nvSpPr>
          <p:cNvPr id="19" name="TextBox 18">
            <a:extLst>
              <a:ext uri="{FF2B5EF4-FFF2-40B4-BE49-F238E27FC236}">
                <a16:creationId xmlns:a16="http://schemas.microsoft.com/office/drawing/2014/main" id="{8D4BB89A-61FC-4E65-B042-7B49C40C368C}"/>
              </a:ext>
            </a:extLst>
          </p:cNvPr>
          <p:cNvSpPr txBox="1"/>
          <p:nvPr/>
        </p:nvSpPr>
        <p:spPr>
          <a:xfrm>
            <a:off x="1452385" y="4560083"/>
            <a:ext cx="2250113" cy="954107"/>
          </a:xfrm>
          <a:prstGeom prst="rect">
            <a:avLst/>
          </a:prstGeom>
          <a:noFill/>
        </p:spPr>
        <p:txBody>
          <a:bodyPr wrap="square" rtlCol="0">
            <a:spAutoFit/>
          </a:bodyPr>
          <a:lstStyle/>
          <a:p>
            <a:r>
              <a:rPr lang="en-US" sz="2800" b="1" dirty="0">
                <a:solidFill>
                  <a:srgbClr val="F20000"/>
                </a:solidFill>
              </a:rPr>
              <a:t>Yellow </a:t>
            </a:r>
          </a:p>
          <a:p>
            <a:r>
              <a:rPr lang="en-US" sz="2800" b="1" dirty="0">
                <a:solidFill>
                  <a:srgbClr val="F20000"/>
                </a:solidFill>
              </a:rPr>
              <a:t>Fruit =</a:t>
            </a:r>
            <a:endParaRPr lang="en-IE" sz="2800" b="1" dirty="0">
              <a:solidFill>
                <a:srgbClr val="F20000"/>
              </a:solidFill>
            </a:endParaRPr>
          </a:p>
        </p:txBody>
      </p:sp>
      <p:sp>
        <p:nvSpPr>
          <p:cNvPr id="9" name="Rectangle 8">
            <a:extLst>
              <a:ext uri="{FF2B5EF4-FFF2-40B4-BE49-F238E27FC236}">
                <a16:creationId xmlns:a16="http://schemas.microsoft.com/office/drawing/2014/main" id="{15B1C39F-0EC5-46A6-8F4D-B77D6885DEF5}"/>
              </a:ext>
            </a:extLst>
          </p:cNvPr>
          <p:cNvSpPr/>
          <p:nvPr/>
        </p:nvSpPr>
        <p:spPr>
          <a:xfrm>
            <a:off x="3313043" y="4104277"/>
            <a:ext cx="7967022"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24522510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9336 0.01875 L 0.46536 0.37986 " pathEditMode="relative" rAng="0" ptsTypes="AA">
                                      <p:cBhvr>
                                        <p:cTn id="6" dur="2000" fill="hold"/>
                                        <p:tgtEl>
                                          <p:spTgt spid="3"/>
                                        </p:tgtEl>
                                        <p:attrNameLst>
                                          <p:attrName>ppt_x</p:attrName>
                                          <p:attrName>ppt_y</p:attrName>
                                        </p:attrNameLst>
                                      </p:cBhvr>
                                      <p:rCtr x="27930" y="18056"/>
                                    </p:animMotion>
                                  </p:childTnLst>
                                </p:cTn>
                              </p:par>
                            </p:childTnLst>
                          </p:cTn>
                        </p:par>
                      </p:childTnLst>
                    </p:cTn>
                  </p:par>
                </p:childTnLst>
              </p:cTn>
              <p:nextCondLst>
                <p:cond evt="onClick" delay="0">
                  <p:tgtEl>
                    <p:spTgt spid="3"/>
                  </p:tgtEl>
                </p:cond>
              </p:nextCondLst>
            </p:seq>
            <p:seq concurrent="1" nextAc="seek">
              <p:cTn id="7" restart="whenNotActive" fill="hold" evtFilter="cancelBubble" nodeType="interactiveSeq">
                <p:stCondLst>
                  <p:cond evt="onClick" delay="0">
                    <p:tgtEl>
                      <p:spTgt spid="13"/>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1.45833E-6 5.55112E-17 L -0.28985 0.38472 " pathEditMode="relative" rAng="0" ptsTypes="AA">
                                      <p:cBhvr>
                                        <p:cTn id="11" dur="2000" fill="hold"/>
                                        <p:tgtEl>
                                          <p:spTgt spid="13"/>
                                        </p:tgtEl>
                                        <p:attrNameLst>
                                          <p:attrName>ppt_x</p:attrName>
                                          <p:attrName>ppt_y</p:attrName>
                                        </p:attrNameLst>
                                      </p:cBhvr>
                                      <p:rCtr x="-14492" y="19236"/>
                                    </p:animMotion>
                                  </p:childTnLst>
                                </p:cTn>
                              </p:par>
                            </p:childTnLst>
                          </p:cTn>
                        </p:par>
                      </p:childTnLst>
                    </p:cTn>
                  </p:par>
                </p:childTnLst>
              </p:cTn>
              <p:nextCondLst>
                <p:cond evt="onClick" delay="0">
                  <p:tgtEl>
                    <p:spTgt spid="13"/>
                  </p:tgtEl>
                </p:cond>
              </p:nextCondLst>
            </p:seq>
            <p:seq concurrent="1" nextAc="seek">
              <p:cTn id="12" restart="whenNotActive" fill="hold" evtFilter="cancelBubble" nodeType="interactiveSeq">
                <p:stCondLst>
                  <p:cond evt="onClick" delay="0">
                    <p:tgtEl>
                      <p:spTgt spid="12"/>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3.125E-6 -1.11111E-6 L 0.4332 0.37917 " pathEditMode="relative" rAng="0" ptsTypes="AA">
                                      <p:cBhvr>
                                        <p:cTn id="16" dur="2000" fill="hold"/>
                                        <p:tgtEl>
                                          <p:spTgt spid="12"/>
                                        </p:tgtEl>
                                        <p:attrNameLst>
                                          <p:attrName>ppt_x</p:attrName>
                                          <p:attrName>ppt_y</p:attrName>
                                        </p:attrNameLst>
                                      </p:cBhvr>
                                      <p:rCtr x="21654" y="18958"/>
                                    </p:animMotion>
                                  </p:childTnLst>
                                </p:cTn>
                              </p:par>
                            </p:childTnLst>
                          </p:cTn>
                        </p:par>
                      </p:childTnLst>
                    </p:cTn>
                  </p:par>
                </p:childTnLst>
              </p:cTn>
              <p:nextCondLst>
                <p:cond evt="onClick" delay="0">
                  <p:tgtEl>
                    <p:spTgt spid="12"/>
                  </p:tgtEl>
                </p:cond>
              </p:nextCondLst>
            </p:seq>
            <p:seq concurrent="1" nextAc="seek">
              <p:cTn id="17" restart="whenNotActive" fill="hold" evtFilter="cancelBubble" nodeType="interactiveSeq">
                <p:stCondLst>
                  <p:cond evt="onClick" delay="0">
                    <p:tgtEl>
                      <p:spTgt spid="18"/>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2.91667E-6 5.55112E-17 L 2.70833E-6 -4.07407E-6 " pathEditMode="relative" rAng="0" ptsTypes="AA">
                                      <p:cBhvr>
                                        <p:cTn id="21" dur="2000" fill="hold"/>
                                        <p:tgtEl>
                                          <p:spTgt spid="18"/>
                                        </p:tgtEl>
                                        <p:attrNameLst>
                                          <p:attrName>ppt_x</p:attrName>
                                          <p:attrName>ppt_y</p:attrName>
                                        </p:attrNameLst>
                                      </p:cBhvr>
                                      <p:rCtr x="0" y="-46"/>
                                    </p:animMotion>
                                  </p:childTnLst>
                                </p:cTn>
                              </p:par>
                            </p:childTnLst>
                          </p:cTn>
                        </p:par>
                      </p:childTnLst>
                    </p:cTn>
                  </p:par>
                </p:childTnLst>
              </p:cTn>
              <p:nextCondLst>
                <p:cond evt="onClick" delay="0">
                  <p:tgtEl>
                    <p:spTgt spid="18"/>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702498" y="101972"/>
            <a:ext cx="7780866" cy="1325563"/>
          </a:xfrm>
        </p:spPr>
        <p:txBody>
          <a:bodyPr>
            <a:normAutofit/>
          </a:bodyPr>
          <a:lstStyle/>
          <a:p>
            <a:pPr algn="ctr"/>
            <a:r>
              <a:rPr lang="en-US" sz="2800" dirty="0"/>
              <a:t>Can you find the </a:t>
            </a:r>
            <a:r>
              <a:rPr lang="en-US" sz="2800" b="1" dirty="0">
                <a:solidFill>
                  <a:srgbClr val="92D050"/>
                </a:solidFill>
              </a:rPr>
              <a:t>green</a:t>
            </a:r>
            <a:r>
              <a:rPr lang="en-US" sz="2800" dirty="0"/>
              <a:t> fruit? Sort them into the right box. Click on food to see if you’re right.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 name="Picture 2">
            <a:extLst>
              <a:ext uri="{FF2B5EF4-FFF2-40B4-BE49-F238E27FC236}">
                <a16:creationId xmlns:a16="http://schemas.microsoft.com/office/drawing/2014/main" id="{D42404A3-0388-4C76-8FA5-4F2F46F0CEC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042328" y="1608086"/>
            <a:ext cx="1570624" cy="2165987"/>
          </a:xfrm>
          <a:prstGeom prst="rect">
            <a:avLst/>
          </a:prstGeom>
        </p:spPr>
      </p:pic>
      <p:pic>
        <p:nvPicPr>
          <p:cNvPr id="12" name="Picture 11">
            <a:extLst>
              <a:ext uri="{FF2B5EF4-FFF2-40B4-BE49-F238E27FC236}">
                <a16:creationId xmlns:a16="http://schemas.microsoft.com/office/drawing/2014/main" id="{3BB67D36-07E6-4601-B187-EFAA06E14D8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995054" y="1606809"/>
            <a:ext cx="1564284" cy="2168539"/>
          </a:xfrm>
          <a:prstGeom prst="rect">
            <a:avLst/>
          </a:prstGeom>
        </p:spPr>
      </p:pic>
      <p:pic>
        <p:nvPicPr>
          <p:cNvPr id="13" name="Picture 12">
            <a:extLst>
              <a:ext uri="{FF2B5EF4-FFF2-40B4-BE49-F238E27FC236}">
                <a16:creationId xmlns:a16="http://schemas.microsoft.com/office/drawing/2014/main" id="{D8455F69-A284-4C59-BF20-DBFECC93863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912631" y="1567221"/>
            <a:ext cx="1698878" cy="2180992"/>
          </a:xfrm>
          <a:prstGeom prst="rect">
            <a:avLst/>
          </a:prstGeom>
        </p:spPr>
      </p:pic>
      <p:pic>
        <p:nvPicPr>
          <p:cNvPr id="18" name="Picture 17">
            <a:extLst>
              <a:ext uri="{FF2B5EF4-FFF2-40B4-BE49-F238E27FC236}">
                <a16:creationId xmlns:a16="http://schemas.microsoft.com/office/drawing/2014/main" id="{B50DCFD3-12CB-417A-992F-8AF91F14687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722244" y="1583238"/>
            <a:ext cx="1541401" cy="2148960"/>
          </a:xfrm>
          <a:prstGeom prst="rect">
            <a:avLst/>
          </a:prstGeom>
        </p:spPr>
      </p:pic>
      <p:sp>
        <p:nvSpPr>
          <p:cNvPr id="19" name="TextBox 18">
            <a:extLst>
              <a:ext uri="{FF2B5EF4-FFF2-40B4-BE49-F238E27FC236}">
                <a16:creationId xmlns:a16="http://schemas.microsoft.com/office/drawing/2014/main" id="{8D4BB89A-61FC-4E65-B042-7B49C40C368C}"/>
              </a:ext>
            </a:extLst>
          </p:cNvPr>
          <p:cNvSpPr txBox="1"/>
          <p:nvPr/>
        </p:nvSpPr>
        <p:spPr>
          <a:xfrm>
            <a:off x="1452385" y="4606075"/>
            <a:ext cx="2250113" cy="954107"/>
          </a:xfrm>
          <a:prstGeom prst="rect">
            <a:avLst/>
          </a:prstGeom>
          <a:noFill/>
        </p:spPr>
        <p:txBody>
          <a:bodyPr wrap="square" rtlCol="0">
            <a:spAutoFit/>
          </a:bodyPr>
          <a:lstStyle/>
          <a:p>
            <a:r>
              <a:rPr lang="en-US" sz="2800" b="1" dirty="0">
                <a:solidFill>
                  <a:srgbClr val="F20000"/>
                </a:solidFill>
              </a:rPr>
              <a:t>Green </a:t>
            </a:r>
          </a:p>
          <a:p>
            <a:r>
              <a:rPr lang="en-US" sz="2800" b="1" dirty="0">
                <a:solidFill>
                  <a:srgbClr val="F20000"/>
                </a:solidFill>
              </a:rPr>
              <a:t>Fruit =</a:t>
            </a:r>
            <a:endParaRPr lang="en-IE" sz="2800" b="1" dirty="0">
              <a:solidFill>
                <a:srgbClr val="F20000"/>
              </a:solidFill>
            </a:endParaRPr>
          </a:p>
        </p:txBody>
      </p:sp>
      <p:sp>
        <p:nvSpPr>
          <p:cNvPr id="9" name="Rectangle 8">
            <a:extLst>
              <a:ext uri="{FF2B5EF4-FFF2-40B4-BE49-F238E27FC236}">
                <a16:creationId xmlns:a16="http://schemas.microsoft.com/office/drawing/2014/main" id="{15B1C39F-0EC5-46A6-8F4D-B77D6885DEF5}"/>
              </a:ext>
            </a:extLst>
          </p:cNvPr>
          <p:cNvSpPr/>
          <p:nvPr/>
        </p:nvSpPr>
        <p:spPr>
          <a:xfrm>
            <a:off x="3493104" y="4081717"/>
            <a:ext cx="7780866"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6382028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9336 0.01875 L 0.47591 0.37917 " pathEditMode="relative" rAng="0" ptsTypes="AA">
                                      <p:cBhvr>
                                        <p:cTn id="6" dur="2000" fill="hold"/>
                                        <p:tgtEl>
                                          <p:spTgt spid="3"/>
                                        </p:tgtEl>
                                        <p:attrNameLst>
                                          <p:attrName>ppt_x</p:attrName>
                                          <p:attrName>ppt_y</p:attrName>
                                        </p:attrNameLst>
                                      </p:cBhvr>
                                      <p:rCtr x="28464" y="18009"/>
                                    </p:animMotion>
                                  </p:childTnLst>
                                </p:cTn>
                              </p:par>
                            </p:childTnLst>
                          </p:cTn>
                        </p:par>
                      </p:childTnLst>
                    </p:cTn>
                  </p:par>
                </p:childTnLst>
              </p:cTn>
              <p:nextCondLst>
                <p:cond evt="onClick" delay="0">
                  <p:tgtEl>
                    <p:spTgt spid="3"/>
                  </p:tgtEl>
                </p:cond>
              </p:nextCondLst>
            </p:seq>
            <p:seq concurrent="1" nextAc="seek">
              <p:cTn id="7" restart="whenNotActive" fill="hold" evtFilter="cancelBubble" nodeType="interactiveSeq">
                <p:stCondLst>
                  <p:cond evt="onClick" delay="0">
                    <p:tgtEl>
                      <p:spTgt spid="13"/>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1.45833E-6 5.55112E-17 L -0.26654 0.38403 " pathEditMode="relative" rAng="0" ptsTypes="AA">
                                      <p:cBhvr>
                                        <p:cTn id="11" dur="2000" fill="hold"/>
                                        <p:tgtEl>
                                          <p:spTgt spid="13"/>
                                        </p:tgtEl>
                                        <p:attrNameLst>
                                          <p:attrName>ppt_x</p:attrName>
                                          <p:attrName>ppt_y</p:attrName>
                                        </p:attrNameLst>
                                      </p:cBhvr>
                                      <p:rCtr x="-13333" y="19190"/>
                                    </p:animMotion>
                                  </p:childTnLst>
                                </p:cTn>
                              </p:par>
                            </p:childTnLst>
                          </p:cTn>
                        </p:par>
                      </p:childTnLst>
                    </p:cTn>
                  </p:par>
                </p:childTnLst>
              </p:cTn>
              <p:nextCondLst>
                <p:cond evt="onClick" delay="0">
                  <p:tgtEl>
                    <p:spTgt spid="13"/>
                  </p:tgtEl>
                </p:cond>
              </p:nextCondLst>
            </p:seq>
            <p:seq concurrent="1" nextAc="seek">
              <p:cTn id="12" restart="whenNotActive" fill="hold" evtFilter="cancelBubble" nodeType="interactiveSeq">
                <p:stCondLst>
                  <p:cond evt="onClick" delay="0">
                    <p:tgtEl>
                      <p:spTgt spid="12"/>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3.125E-6 -1.11111E-6 L 4.375E-6 -3.7037E-7 " pathEditMode="relative" rAng="0" ptsTypes="AA">
                                      <p:cBhvr>
                                        <p:cTn id="16" dur="2000" fill="hold"/>
                                        <p:tgtEl>
                                          <p:spTgt spid="12"/>
                                        </p:tgtEl>
                                        <p:attrNameLst>
                                          <p:attrName>ppt_x</p:attrName>
                                          <p:attrName>ppt_y</p:attrName>
                                        </p:attrNameLst>
                                      </p:cBhvr>
                                      <p:rCtr x="-39" y="-162"/>
                                    </p:animMotion>
                                  </p:childTnLst>
                                </p:cTn>
                              </p:par>
                            </p:childTnLst>
                          </p:cTn>
                        </p:par>
                      </p:childTnLst>
                    </p:cTn>
                  </p:par>
                </p:childTnLst>
              </p:cTn>
              <p:nextCondLst>
                <p:cond evt="onClick" delay="0">
                  <p:tgtEl>
                    <p:spTgt spid="12"/>
                  </p:tgtEl>
                </p:cond>
              </p:nextCondLst>
            </p:seq>
            <p:seq concurrent="1" nextAc="seek">
              <p:cTn id="17" restart="whenNotActive" fill="hold" evtFilter="cancelBubble" nodeType="interactiveSeq">
                <p:stCondLst>
                  <p:cond evt="onClick" delay="0">
                    <p:tgtEl>
                      <p:spTgt spid="18"/>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3.125E-6 5.55112E-17 L 5E-6 4.44444E-6 " pathEditMode="relative" rAng="0" ptsTypes="AA">
                                      <p:cBhvr>
                                        <p:cTn id="21" dur="2000" fill="hold"/>
                                        <p:tgtEl>
                                          <p:spTgt spid="18"/>
                                        </p:tgtEl>
                                        <p:attrNameLst>
                                          <p:attrName>ppt_x</p:attrName>
                                          <p:attrName>ppt_y</p:attrName>
                                        </p:attrNameLst>
                                      </p:cBhvr>
                                      <p:rCtr x="-65" y="-46"/>
                                    </p:animMotion>
                                  </p:childTnLst>
                                </p:cTn>
                              </p:par>
                            </p:childTnLst>
                          </p:cTn>
                        </p:par>
                      </p:childTnLst>
                    </p:cTn>
                  </p:par>
                </p:childTnLst>
              </p:cTn>
              <p:nextCondLst>
                <p:cond evt="onClick" delay="0">
                  <p:tgtEl>
                    <p:spTgt spid="18"/>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702498" y="101972"/>
            <a:ext cx="7780866" cy="1325563"/>
          </a:xfrm>
        </p:spPr>
        <p:txBody>
          <a:bodyPr>
            <a:normAutofit/>
          </a:bodyPr>
          <a:lstStyle/>
          <a:p>
            <a:pPr algn="ctr"/>
            <a:r>
              <a:rPr lang="en-US" sz="2800" dirty="0"/>
              <a:t>Can you find the </a:t>
            </a:r>
            <a:r>
              <a:rPr lang="en-US" sz="2800" b="1" dirty="0">
                <a:solidFill>
                  <a:srgbClr val="FFFF00"/>
                </a:solidFill>
              </a:rPr>
              <a:t>yellow</a:t>
            </a:r>
            <a:r>
              <a:rPr lang="en-US" sz="2800" dirty="0"/>
              <a:t> fruit? Sort them into the right box. Click on food to see if you’re right.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 name="Picture 2">
            <a:extLst>
              <a:ext uri="{FF2B5EF4-FFF2-40B4-BE49-F238E27FC236}">
                <a16:creationId xmlns:a16="http://schemas.microsoft.com/office/drawing/2014/main" id="{D42404A3-0388-4C76-8FA5-4F2F46F0CEC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87215" y="1619311"/>
            <a:ext cx="1680850" cy="2143536"/>
          </a:xfrm>
          <a:prstGeom prst="rect">
            <a:avLst/>
          </a:prstGeom>
        </p:spPr>
      </p:pic>
      <p:pic>
        <p:nvPicPr>
          <p:cNvPr id="12" name="Picture 11">
            <a:extLst>
              <a:ext uri="{FF2B5EF4-FFF2-40B4-BE49-F238E27FC236}">
                <a16:creationId xmlns:a16="http://schemas.microsoft.com/office/drawing/2014/main" id="{3BB67D36-07E6-4601-B187-EFAA06E14D8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995054" y="1606809"/>
            <a:ext cx="1564284" cy="2168539"/>
          </a:xfrm>
          <a:prstGeom prst="rect">
            <a:avLst/>
          </a:prstGeom>
        </p:spPr>
      </p:pic>
      <p:pic>
        <p:nvPicPr>
          <p:cNvPr id="13" name="Picture 12">
            <a:extLst>
              <a:ext uri="{FF2B5EF4-FFF2-40B4-BE49-F238E27FC236}">
                <a16:creationId xmlns:a16="http://schemas.microsoft.com/office/drawing/2014/main" id="{D8455F69-A284-4C59-BF20-DBFECC93863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919728" y="1570639"/>
            <a:ext cx="1684685" cy="2174155"/>
          </a:xfrm>
          <a:prstGeom prst="rect">
            <a:avLst/>
          </a:prstGeom>
        </p:spPr>
      </p:pic>
      <p:pic>
        <p:nvPicPr>
          <p:cNvPr id="18" name="Picture 17">
            <a:extLst>
              <a:ext uri="{FF2B5EF4-FFF2-40B4-BE49-F238E27FC236}">
                <a16:creationId xmlns:a16="http://schemas.microsoft.com/office/drawing/2014/main" id="{B50DCFD3-12CB-417A-992F-8AF91F14687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718849" y="1584155"/>
            <a:ext cx="1548191" cy="2147126"/>
          </a:xfrm>
          <a:prstGeom prst="rect">
            <a:avLst/>
          </a:prstGeom>
        </p:spPr>
      </p:pic>
      <p:sp>
        <p:nvSpPr>
          <p:cNvPr id="19" name="TextBox 18">
            <a:extLst>
              <a:ext uri="{FF2B5EF4-FFF2-40B4-BE49-F238E27FC236}">
                <a16:creationId xmlns:a16="http://schemas.microsoft.com/office/drawing/2014/main" id="{8D4BB89A-61FC-4E65-B042-7B49C40C368C}"/>
              </a:ext>
            </a:extLst>
          </p:cNvPr>
          <p:cNvSpPr txBox="1"/>
          <p:nvPr/>
        </p:nvSpPr>
        <p:spPr>
          <a:xfrm>
            <a:off x="1452385" y="4606075"/>
            <a:ext cx="2250113" cy="954107"/>
          </a:xfrm>
          <a:prstGeom prst="rect">
            <a:avLst/>
          </a:prstGeom>
          <a:noFill/>
        </p:spPr>
        <p:txBody>
          <a:bodyPr wrap="square" rtlCol="0">
            <a:spAutoFit/>
          </a:bodyPr>
          <a:lstStyle/>
          <a:p>
            <a:r>
              <a:rPr lang="en-US" sz="2800" b="1" dirty="0">
                <a:solidFill>
                  <a:srgbClr val="F20000"/>
                </a:solidFill>
              </a:rPr>
              <a:t>Yellow </a:t>
            </a:r>
          </a:p>
          <a:p>
            <a:r>
              <a:rPr lang="en-US" sz="2800" b="1" dirty="0">
                <a:solidFill>
                  <a:srgbClr val="F20000"/>
                </a:solidFill>
              </a:rPr>
              <a:t>Fruit =</a:t>
            </a:r>
            <a:endParaRPr lang="en-IE" sz="2800" b="1" dirty="0">
              <a:solidFill>
                <a:srgbClr val="F20000"/>
              </a:solidFill>
            </a:endParaRPr>
          </a:p>
        </p:txBody>
      </p:sp>
      <p:sp>
        <p:nvSpPr>
          <p:cNvPr id="9" name="Rectangle 8">
            <a:extLst>
              <a:ext uri="{FF2B5EF4-FFF2-40B4-BE49-F238E27FC236}">
                <a16:creationId xmlns:a16="http://schemas.microsoft.com/office/drawing/2014/main" id="{15B1C39F-0EC5-46A6-8F4D-B77D6885DEF5}"/>
              </a:ext>
            </a:extLst>
          </p:cNvPr>
          <p:cNvSpPr/>
          <p:nvPr/>
        </p:nvSpPr>
        <p:spPr>
          <a:xfrm>
            <a:off x="3493104" y="4081717"/>
            <a:ext cx="7780866"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6559775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3.125E-6 -1.11111E-6 L 0.01146 0.37338 " pathEditMode="relative" rAng="0" ptsTypes="AA">
                                      <p:cBhvr>
                                        <p:cTn id="6" dur="2000" fill="hold"/>
                                        <p:tgtEl>
                                          <p:spTgt spid="12"/>
                                        </p:tgtEl>
                                        <p:attrNameLst>
                                          <p:attrName>ppt_x</p:attrName>
                                          <p:attrName>ppt_y</p:attrName>
                                        </p:attrNameLst>
                                      </p:cBhvr>
                                      <p:rCtr x="573" y="18657"/>
                                    </p:animMotion>
                                  </p:childTnLst>
                                </p:cTn>
                              </p:par>
                            </p:childTnLst>
                          </p:cTn>
                        </p:par>
                      </p:childTnLst>
                    </p:cTn>
                  </p:par>
                </p:childTnLst>
              </p:cTn>
              <p:nextCondLst>
                <p:cond evt="onClick" delay="0">
                  <p:tgtEl>
                    <p:spTgt spid="12"/>
                  </p:tgtEl>
                </p:cond>
              </p:nextCondLst>
            </p:seq>
            <p:seq concurrent="1" nextAc="seek">
              <p:cTn id="7" restart="whenNotActive" fill="hold" evtFilter="cancelBubble" nodeType="interactiveSeq">
                <p:stCondLst>
                  <p:cond evt="onClick" delay="0">
                    <p:tgtEl>
                      <p:spTgt spid="18"/>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0.00521 0.01991 L -0.06341 0.38218 " pathEditMode="relative" rAng="0" ptsTypes="AA">
                                      <p:cBhvr>
                                        <p:cTn id="11" dur="2000" fill="hold"/>
                                        <p:tgtEl>
                                          <p:spTgt spid="18"/>
                                        </p:tgtEl>
                                        <p:attrNameLst>
                                          <p:attrName>ppt_x</p:attrName>
                                          <p:attrName>ppt_y</p:attrName>
                                        </p:attrNameLst>
                                      </p:cBhvr>
                                      <p:rCtr x="-2917" y="18102"/>
                                    </p:animMotion>
                                  </p:childTnLst>
                                </p:cTn>
                              </p:par>
                            </p:childTnLst>
                          </p:cTn>
                        </p:par>
                      </p:childTnLst>
                    </p:cTn>
                  </p:par>
                </p:childTnLst>
              </p:cTn>
              <p:nextCondLst>
                <p:cond evt="onClick" delay="0">
                  <p:tgtEl>
                    <p:spTgt spid="18"/>
                  </p:tgtEl>
                </p:cond>
              </p:nextCondLst>
            </p:seq>
            <p:seq concurrent="1" nextAc="seek">
              <p:cTn id="12" restart="whenNotActive" fill="hold" evtFilter="cancelBubble" nodeType="interactiveSeq">
                <p:stCondLst>
                  <p:cond evt="onClick" delay="0">
                    <p:tgtEl>
                      <p:spTgt spid="3"/>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2.08333E-7 -1.11111E-6 L 2.03559E-17 -1.85185E-6 " pathEditMode="relative" rAng="0" ptsTypes="AA">
                                      <p:cBhvr>
                                        <p:cTn id="16" dur="2000" fill="hold"/>
                                        <p:tgtEl>
                                          <p:spTgt spid="3"/>
                                        </p:tgtEl>
                                        <p:attrNameLst>
                                          <p:attrName>ppt_x</p:attrName>
                                          <p:attrName>ppt_y</p:attrName>
                                        </p:attrNameLst>
                                      </p:cBhvr>
                                      <p:rCtr x="0" y="162"/>
                                    </p:animMotion>
                                  </p:childTnLst>
                                </p:cTn>
                              </p:par>
                            </p:childTnLst>
                          </p:cTn>
                        </p:par>
                      </p:childTnLst>
                    </p:cTn>
                  </p:par>
                </p:childTnLst>
              </p:cTn>
              <p:nextCondLst>
                <p:cond evt="onClick" delay="0">
                  <p:tgtEl>
                    <p:spTgt spid="3"/>
                  </p:tgtEl>
                </p:cond>
              </p:nextCondLst>
            </p:seq>
            <p:seq concurrent="1" nextAc="seek">
              <p:cTn id="17" restart="whenNotActive" fill="hold" evtFilter="cancelBubble" nodeType="interactiveSeq">
                <p:stCondLst>
                  <p:cond evt="onClick" delay="0">
                    <p:tgtEl>
                      <p:spTgt spid="13"/>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1.45833E-6 5.55112E-17 L 0.00156 -0.00069 " pathEditMode="relative" rAng="0" ptsTypes="AA">
                                      <p:cBhvr>
                                        <p:cTn id="21" dur="2000" fill="hold"/>
                                        <p:tgtEl>
                                          <p:spTgt spid="13"/>
                                        </p:tgtEl>
                                        <p:attrNameLst>
                                          <p:attrName>ppt_x</p:attrName>
                                          <p:attrName>ppt_y</p:attrName>
                                        </p:attrNameLst>
                                      </p:cBhvr>
                                      <p:rCtr x="78" y="-46"/>
                                    </p:animMotion>
                                  </p:childTnLst>
                                </p:cTn>
                              </p:par>
                            </p:childTnLst>
                          </p:cTn>
                        </p:par>
                      </p:childTnLst>
                    </p:cTn>
                  </p:par>
                </p:childTnLst>
              </p:cTn>
              <p:nextCondLst>
                <p:cond evt="onClick" delay="0">
                  <p:tgtEl>
                    <p:spTgt spid="13"/>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702498" y="101972"/>
            <a:ext cx="7780866" cy="1325563"/>
          </a:xfrm>
        </p:spPr>
        <p:txBody>
          <a:bodyPr>
            <a:normAutofit/>
          </a:bodyPr>
          <a:lstStyle/>
          <a:p>
            <a:pPr algn="ctr"/>
            <a:r>
              <a:rPr lang="en-US" sz="2800" dirty="0"/>
              <a:t>Can you find the </a:t>
            </a:r>
            <a:r>
              <a:rPr lang="en-US" sz="2800" b="1" dirty="0">
                <a:solidFill>
                  <a:srgbClr val="92D050"/>
                </a:solidFill>
              </a:rPr>
              <a:t>green</a:t>
            </a:r>
            <a:r>
              <a:rPr lang="en-US" sz="2800" dirty="0"/>
              <a:t> vegetables? Sort them into the right box. Click on food to see if you’re right.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 name="Picture 2">
            <a:extLst>
              <a:ext uri="{FF2B5EF4-FFF2-40B4-BE49-F238E27FC236}">
                <a16:creationId xmlns:a16="http://schemas.microsoft.com/office/drawing/2014/main" id="{D42404A3-0388-4C76-8FA5-4F2F46F0CEC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83643" y="1612795"/>
            <a:ext cx="1687994" cy="2156568"/>
          </a:xfrm>
          <a:prstGeom prst="rect">
            <a:avLst/>
          </a:prstGeom>
        </p:spPr>
      </p:pic>
      <p:pic>
        <p:nvPicPr>
          <p:cNvPr id="12" name="Picture 11">
            <a:extLst>
              <a:ext uri="{FF2B5EF4-FFF2-40B4-BE49-F238E27FC236}">
                <a16:creationId xmlns:a16="http://schemas.microsoft.com/office/drawing/2014/main" id="{3BB67D36-07E6-4601-B187-EFAA06E14D8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940760" y="1606809"/>
            <a:ext cx="1672872" cy="2168539"/>
          </a:xfrm>
          <a:prstGeom prst="rect">
            <a:avLst/>
          </a:prstGeom>
        </p:spPr>
      </p:pic>
      <p:pic>
        <p:nvPicPr>
          <p:cNvPr id="13" name="Picture 12">
            <a:extLst>
              <a:ext uri="{FF2B5EF4-FFF2-40B4-BE49-F238E27FC236}">
                <a16:creationId xmlns:a16="http://schemas.microsoft.com/office/drawing/2014/main" id="{D8455F69-A284-4C59-BF20-DBFECC93863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912250" y="1562646"/>
            <a:ext cx="1699641" cy="2190142"/>
          </a:xfrm>
          <a:prstGeom prst="rect">
            <a:avLst/>
          </a:prstGeom>
        </p:spPr>
      </p:pic>
      <p:pic>
        <p:nvPicPr>
          <p:cNvPr id="18" name="Picture 17">
            <a:extLst>
              <a:ext uri="{FF2B5EF4-FFF2-40B4-BE49-F238E27FC236}">
                <a16:creationId xmlns:a16="http://schemas.microsoft.com/office/drawing/2014/main" id="{B50DCFD3-12CB-417A-992F-8AF91F14687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711920" y="1640019"/>
            <a:ext cx="1562050" cy="2035398"/>
          </a:xfrm>
          <a:prstGeom prst="rect">
            <a:avLst/>
          </a:prstGeom>
        </p:spPr>
      </p:pic>
      <p:sp>
        <p:nvSpPr>
          <p:cNvPr id="19" name="TextBox 18">
            <a:extLst>
              <a:ext uri="{FF2B5EF4-FFF2-40B4-BE49-F238E27FC236}">
                <a16:creationId xmlns:a16="http://schemas.microsoft.com/office/drawing/2014/main" id="{8D4BB89A-61FC-4E65-B042-7B49C40C368C}"/>
              </a:ext>
            </a:extLst>
          </p:cNvPr>
          <p:cNvSpPr txBox="1"/>
          <p:nvPr/>
        </p:nvSpPr>
        <p:spPr>
          <a:xfrm>
            <a:off x="981927" y="4561104"/>
            <a:ext cx="2250113" cy="954107"/>
          </a:xfrm>
          <a:prstGeom prst="rect">
            <a:avLst/>
          </a:prstGeom>
          <a:noFill/>
        </p:spPr>
        <p:txBody>
          <a:bodyPr wrap="square" rtlCol="0">
            <a:spAutoFit/>
          </a:bodyPr>
          <a:lstStyle/>
          <a:p>
            <a:r>
              <a:rPr lang="en-US" sz="2800" b="1" dirty="0">
                <a:solidFill>
                  <a:srgbClr val="F20000"/>
                </a:solidFill>
              </a:rPr>
              <a:t>Green </a:t>
            </a:r>
          </a:p>
          <a:p>
            <a:r>
              <a:rPr lang="en-US" sz="2800" b="1" dirty="0">
                <a:solidFill>
                  <a:srgbClr val="F20000"/>
                </a:solidFill>
              </a:rPr>
              <a:t>Vegetable =</a:t>
            </a:r>
            <a:endParaRPr lang="en-IE" sz="2800" b="1" dirty="0">
              <a:solidFill>
                <a:srgbClr val="F20000"/>
              </a:solidFill>
            </a:endParaRPr>
          </a:p>
        </p:txBody>
      </p:sp>
      <p:sp>
        <p:nvSpPr>
          <p:cNvPr id="9" name="Rectangle 8">
            <a:extLst>
              <a:ext uri="{FF2B5EF4-FFF2-40B4-BE49-F238E27FC236}">
                <a16:creationId xmlns:a16="http://schemas.microsoft.com/office/drawing/2014/main" id="{15B1C39F-0EC5-46A6-8F4D-B77D6885DEF5}"/>
              </a:ext>
            </a:extLst>
          </p:cNvPr>
          <p:cNvSpPr/>
          <p:nvPr/>
        </p:nvSpPr>
        <p:spPr>
          <a:xfrm>
            <a:off x="3493104" y="4081717"/>
            <a:ext cx="7780866"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02374620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0013 -0.00069 L 0.32942 0.37986 " pathEditMode="relative" rAng="0" ptsTypes="AA">
                                      <p:cBhvr>
                                        <p:cTn id="6" dur="2000" fill="hold"/>
                                        <p:tgtEl>
                                          <p:spTgt spid="12"/>
                                        </p:tgtEl>
                                        <p:attrNameLst>
                                          <p:attrName>ppt_x</p:attrName>
                                          <p:attrName>ppt_y</p:attrName>
                                        </p:attrNameLst>
                                      </p:cBhvr>
                                      <p:rCtr x="16458" y="19028"/>
                                    </p:animMotion>
                                  </p:childTnLst>
                                </p:cTn>
                              </p:par>
                            </p:childTnLst>
                          </p:cTn>
                        </p:par>
                      </p:childTnLst>
                    </p:cTn>
                  </p:par>
                </p:childTnLst>
              </p:cTn>
              <p:nextCondLst>
                <p:cond evt="onClick" delay="0">
                  <p:tgtEl>
                    <p:spTgt spid="12"/>
                  </p:tgtEl>
                </p:cond>
              </p:nextCondLst>
            </p:seq>
            <p:seq concurrent="1" nextAc="seek">
              <p:cTn id="7" restart="whenNotActive" fill="hold" evtFilter="cancelBubble" nodeType="interactiveSeq">
                <p:stCondLst>
                  <p:cond evt="onClick" delay="0">
                    <p:tgtEl>
                      <p:spTgt spid="13"/>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1.45833E-6 5.55112E-17 L -0.2655 0.38472 " pathEditMode="relative" rAng="0" ptsTypes="AA">
                                      <p:cBhvr>
                                        <p:cTn id="11" dur="2000" fill="hold"/>
                                        <p:tgtEl>
                                          <p:spTgt spid="13"/>
                                        </p:tgtEl>
                                        <p:attrNameLst>
                                          <p:attrName>ppt_x</p:attrName>
                                          <p:attrName>ppt_y</p:attrName>
                                        </p:attrNameLst>
                                      </p:cBhvr>
                                      <p:rCtr x="-13281" y="19236"/>
                                    </p:animMotion>
                                  </p:childTnLst>
                                </p:cTn>
                              </p:par>
                            </p:childTnLst>
                          </p:cTn>
                        </p:par>
                      </p:childTnLst>
                    </p:cTn>
                  </p:par>
                </p:childTnLst>
              </p:cTn>
              <p:nextCondLst>
                <p:cond evt="onClick" delay="0">
                  <p:tgtEl>
                    <p:spTgt spid="13"/>
                  </p:tgtEl>
                </p:cond>
              </p:nextCondLst>
            </p:seq>
            <p:seq concurrent="1" nextAc="seek">
              <p:cTn id="12" restart="whenNotActive" fill="hold" evtFilter="cancelBubble" nodeType="interactiveSeq">
                <p:stCondLst>
                  <p:cond evt="onClick" delay="0">
                    <p:tgtEl>
                      <p:spTgt spid="3"/>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2.08333E-7 -1.11111E-6 L 2.03559E-17 -1.85185E-6 " pathEditMode="relative" rAng="0" ptsTypes="AA">
                                      <p:cBhvr>
                                        <p:cTn id="16" dur="2000" fill="hold"/>
                                        <p:tgtEl>
                                          <p:spTgt spid="3"/>
                                        </p:tgtEl>
                                        <p:attrNameLst>
                                          <p:attrName>ppt_x</p:attrName>
                                          <p:attrName>ppt_y</p:attrName>
                                        </p:attrNameLst>
                                      </p:cBhvr>
                                      <p:rCtr x="0" y="162"/>
                                    </p:animMotion>
                                  </p:childTnLst>
                                </p:cTn>
                              </p:par>
                            </p:childTnLst>
                          </p:cTn>
                        </p:par>
                      </p:childTnLst>
                    </p:cTn>
                  </p:par>
                </p:childTnLst>
              </p:cTn>
              <p:nextCondLst>
                <p:cond evt="onClick" delay="0">
                  <p:tgtEl>
                    <p:spTgt spid="3"/>
                  </p:tgtEl>
                </p:cond>
              </p:nextCondLst>
            </p:seq>
            <p:seq concurrent="1" nextAc="seek">
              <p:cTn id="17" restart="whenNotActive" fill="hold" evtFilter="cancelBubble" nodeType="interactiveSeq">
                <p:stCondLst>
                  <p:cond evt="onClick" delay="0">
                    <p:tgtEl>
                      <p:spTgt spid="18"/>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2.91667E-6 5.55112E-17 L 1.04167E-6 -2.22222E-6 " pathEditMode="relative" rAng="0" ptsTypes="AA">
                                      <p:cBhvr>
                                        <p:cTn id="21" dur="2000" fill="hold"/>
                                        <p:tgtEl>
                                          <p:spTgt spid="18"/>
                                        </p:tgtEl>
                                        <p:attrNameLst>
                                          <p:attrName>ppt_x</p:attrName>
                                          <p:attrName>ppt_y</p:attrName>
                                        </p:attrNameLst>
                                      </p:cBhvr>
                                      <p:rCtr x="52" y="-139"/>
                                    </p:animMotion>
                                  </p:childTnLst>
                                </p:cTn>
                              </p:par>
                            </p:childTnLst>
                          </p:cTn>
                        </p:par>
                      </p:childTnLst>
                    </p:cTn>
                  </p:par>
                </p:childTnLst>
              </p:cTn>
              <p:nextCondLst>
                <p:cond evt="onClick" delay="0">
                  <p:tgtEl>
                    <p:spTgt spid="18"/>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702498" y="101972"/>
            <a:ext cx="7780866" cy="1325563"/>
          </a:xfrm>
        </p:spPr>
        <p:txBody>
          <a:bodyPr>
            <a:normAutofit/>
          </a:bodyPr>
          <a:lstStyle/>
          <a:p>
            <a:pPr algn="ctr"/>
            <a:r>
              <a:rPr lang="en-US" sz="2800" dirty="0"/>
              <a:t>Can you find the </a:t>
            </a:r>
            <a:r>
              <a:rPr lang="en-US" sz="2800" b="1" dirty="0">
                <a:solidFill>
                  <a:srgbClr val="FF0000"/>
                </a:solidFill>
              </a:rPr>
              <a:t>red</a:t>
            </a:r>
            <a:r>
              <a:rPr lang="en-US" sz="2800" dirty="0"/>
              <a:t> fruit? Sort them into the right box. Click on food to see if you’re right.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 name="Picture 2">
            <a:extLst>
              <a:ext uri="{FF2B5EF4-FFF2-40B4-BE49-F238E27FC236}">
                <a16:creationId xmlns:a16="http://schemas.microsoft.com/office/drawing/2014/main" id="{D42404A3-0388-4C76-8FA5-4F2F46F0CEC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81927" y="1602118"/>
            <a:ext cx="1691426" cy="2177922"/>
          </a:xfrm>
          <a:prstGeom prst="rect">
            <a:avLst/>
          </a:prstGeom>
        </p:spPr>
      </p:pic>
      <p:pic>
        <p:nvPicPr>
          <p:cNvPr id="12" name="Picture 11">
            <a:extLst>
              <a:ext uri="{FF2B5EF4-FFF2-40B4-BE49-F238E27FC236}">
                <a16:creationId xmlns:a16="http://schemas.microsoft.com/office/drawing/2014/main" id="{3BB67D36-07E6-4601-B187-EFAA06E14D8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942566" y="1609466"/>
            <a:ext cx="1669259" cy="2163224"/>
          </a:xfrm>
          <a:prstGeom prst="rect">
            <a:avLst/>
          </a:prstGeom>
        </p:spPr>
      </p:pic>
      <p:pic>
        <p:nvPicPr>
          <p:cNvPr id="13" name="Picture 12">
            <a:extLst>
              <a:ext uri="{FF2B5EF4-FFF2-40B4-BE49-F238E27FC236}">
                <a16:creationId xmlns:a16="http://schemas.microsoft.com/office/drawing/2014/main" id="{D8455F69-A284-4C59-BF20-DBFECC93863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978343" y="1573657"/>
            <a:ext cx="1567454" cy="2168120"/>
          </a:xfrm>
          <a:prstGeom prst="rect">
            <a:avLst/>
          </a:prstGeom>
        </p:spPr>
      </p:pic>
      <p:pic>
        <p:nvPicPr>
          <p:cNvPr id="18" name="Picture 17">
            <a:extLst>
              <a:ext uri="{FF2B5EF4-FFF2-40B4-BE49-F238E27FC236}">
                <a16:creationId xmlns:a16="http://schemas.microsoft.com/office/drawing/2014/main" id="{B50DCFD3-12CB-417A-992F-8AF91F14687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719420" y="1579796"/>
            <a:ext cx="1547050" cy="2155844"/>
          </a:xfrm>
          <a:prstGeom prst="rect">
            <a:avLst/>
          </a:prstGeom>
        </p:spPr>
      </p:pic>
      <p:sp>
        <p:nvSpPr>
          <p:cNvPr id="19" name="TextBox 18">
            <a:extLst>
              <a:ext uri="{FF2B5EF4-FFF2-40B4-BE49-F238E27FC236}">
                <a16:creationId xmlns:a16="http://schemas.microsoft.com/office/drawing/2014/main" id="{8D4BB89A-61FC-4E65-B042-7B49C40C368C}"/>
              </a:ext>
            </a:extLst>
          </p:cNvPr>
          <p:cNvSpPr txBox="1"/>
          <p:nvPr/>
        </p:nvSpPr>
        <p:spPr>
          <a:xfrm>
            <a:off x="1452385" y="4606075"/>
            <a:ext cx="2250113" cy="954107"/>
          </a:xfrm>
          <a:prstGeom prst="rect">
            <a:avLst/>
          </a:prstGeom>
          <a:noFill/>
        </p:spPr>
        <p:txBody>
          <a:bodyPr wrap="square" rtlCol="0">
            <a:spAutoFit/>
          </a:bodyPr>
          <a:lstStyle/>
          <a:p>
            <a:r>
              <a:rPr lang="en-US" sz="2800" b="1" dirty="0">
                <a:solidFill>
                  <a:srgbClr val="F20000"/>
                </a:solidFill>
              </a:rPr>
              <a:t>Red </a:t>
            </a:r>
          </a:p>
          <a:p>
            <a:r>
              <a:rPr lang="en-US" sz="2800" b="1" dirty="0">
                <a:solidFill>
                  <a:srgbClr val="F20000"/>
                </a:solidFill>
              </a:rPr>
              <a:t>Fruit =</a:t>
            </a:r>
            <a:endParaRPr lang="en-IE" sz="2800" b="1" dirty="0">
              <a:solidFill>
                <a:srgbClr val="F20000"/>
              </a:solidFill>
            </a:endParaRPr>
          </a:p>
        </p:txBody>
      </p:sp>
      <p:sp>
        <p:nvSpPr>
          <p:cNvPr id="9" name="Rectangle 8">
            <a:extLst>
              <a:ext uri="{FF2B5EF4-FFF2-40B4-BE49-F238E27FC236}">
                <a16:creationId xmlns:a16="http://schemas.microsoft.com/office/drawing/2014/main" id="{15B1C39F-0EC5-46A6-8F4D-B77D6885DEF5}"/>
              </a:ext>
            </a:extLst>
          </p:cNvPr>
          <p:cNvSpPr/>
          <p:nvPr/>
        </p:nvSpPr>
        <p:spPr>
          <a:xfrm>
            <a:off x="3493104" y="4081717"/>
            <a:ext cx="7780866"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7979341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3.125E-6 -1.11111E-6 L 0.30911 0.37986 " pathEditMode="relative" rAng="0" ptsTypes="AA">
                                      <p:cBhvr>
                                        <p:cTn id="6" dur="2000" fill="hold"/>
                                        <p:tgtEl>
                                          <p:spTgt spid="12"/>
                                        </p:tgtEl>
                                        <p:attrNameLst>
                                          <p:attrName>ppt_x</p:attrName>
                                          <p:attrName>ppt_y</p:attrName>
                                        </p:attrNameLst>
                                      </p:cBhvr>
                                      <p:rCtr x="15456" y="18981"/>
                                    </p:animMotion>
                                  </p:childTnLst>
                                </p:cTn>
                              </p:par>
                            </p:childTnLst>
                          </p:cTn>
                        </p:par>
                      </p:childTnLst>
                    </p:cTn>
                  </p:par>
                </p:childTnLst>
              </p:cTn>
              <p:nextCondLst>
                <p:cond evt="onClick" delay="0">
                  <p:tgtEl>
                    <p:spTgt spid="12"/>
                  </p:tgtEl>
                </p:cond>
              </p:nextCondLst>
            </p:seq>
            <p:seq concurrent="1" nextAc="seek">
              <p:cTn id="7" restart="whenNotActive" fill="hold" evtFilter="cancelBubble" nodeType="interactiveSeq">
                <p:stCondLst>
                  <p:cond evt="onClick" delay="0">
                    <p:tgtEl>
                      <p:spTgt spid="13"/>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1.45833E-6 5.55112E-17 L -0.25 0.38472 " pathEditMode="relative" rAng="0" ptsTypes="AA">
                                      <p:cBhvr>
                                        <p:cTn id="11" dur="2000" fill="hold"/>
                                        <p:tgtEl>
                                          <p:spTgt spid="13"/>
                                        </p:tgtEl>
                                        <p:attrNameLst>
                                          <p:attrName>ppt_x</p:attrName>
                                          <p:attrName>ppt_y</p:attrName>
                                        </p:attrNameLst>
                                      </p:cBhvr>
                                      <p:rCtr x="-12500" y="19236"/>
                                    </p:animMotion>
                                  </p:childTnLst>
                                </p:cTn>
                              </p:par>
                            </p:childTnLst>
                          </p:cTn>
                        </p:par>
                      </p:childTnLst>
                    </p:cTn>
                  </p:par>
                </p:childTnLst>
              </p:cTn>
              <p:nextCondLst>
                <p:cond evt="onClick" delay="0">
                  <p:tgtEl>
                    <p:spTgt spid="13"/>
                  </p:tgtEl>
                </p:cond>
              </p:nextCondLst>
            </p:seq>
            <p:seq concurrent="1" nextAc="seek">
              <p:cTn id="12" restart="whenNotActive" fill="hold" evtFilter="cancelBubble" nodeType="interactiveSeq">
                <p:stCondLst>
                  <p:cond evt="onClick" delay="0">
                    <p:tgtEl>
                      <p:spTgt spid="3"/>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2.08333E-7 -1.11111E-6 L 1.875E-6 1.48148E-6 " pathEditMode="relative" rAng="0" ptsTypes="AA">
                                      <p:cBhvr>
                                        <p:cTn id="16" dur="2000" fill="hold"/>
                                        <p:tgtEl>
                                          <p:spTgt spid="3"/>
                                        </p:tgtEl>
                                        <p:attrNameLst>
                                          <p:attrName>ppt_x</p:attrName>
                                          <p:attrName>ppt_y</p:attrName>
                                        </p:attrNameLst>
                                      </p:cBhvr>
                                      <p:rCtr x="-52" y="46"/>
                                    </p:animMotion>
                                  </p:childTnLst>
                                </p:cTn>
                              </p:par>
                            </p:childTnLst>
                          </p:cTn>
                        </p:par>
                      </p:childTnLst>
                    </p:cTn>
                  </p:par>
                </p:childTnLst>
              </p:cTn>
              <p:nextCondLst>
                <p:cond evt="onClick" delay="0">
                  <p:tgtEl>
                    <p:spTgt spid="3"/>
                  </p:tgtEl>
                </p:cond>
              </p:nextCondLst>
            </p:seq>
            <p:seq concurrent="1" nextAc="seek">
              <p:cTn id="17" restart="whenNotActive" fill="hold" evtFilter="cancelBubble" nodeType="interactiveSeq">
                <p:stCondLst>
                  <p:cond evt="onClick" delay="0">
                    <p:tgtEl>
                      <p:spTgt spid="18"/>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2.91667E-6 5.55112E-17 L 1.04167E-6 -3.7037E-7 " pathEditMode="relative" rAng="0" ptsTypes="AA">
                                      <p:cBhvr>
                                        <p:cTn id="21" dur="2000" fill="hold"/>
                                        <p:tgtEl>
                                          <p:spTgt spid="18"/>
                                        </p:tgtEl>
                                        <p:attrNameLst>
                                          <p:attrName>ppt_x</p:attrName>
                                          <p:attrName>ppt_y</p:attrName>
                                        </p:attrNameLst>
                                      </p:cBhvr>
                                      <p:rCtr x="52" y="69"/>
                                    </p:animMotion>
                                  </p:childTnLst>
                                </p:cTn>
                              </p:par>
                            </p:childTnLst>
                          </p:cTn>
                        </p:par>
                      </p:childTnLst>
                    </p:cTn>
                  </p:par>
                </p:childTnLst>
              </p:cTn>
              <p:nextCondLst>
                <p:cond evt="onClick" delay="0">
                  <p:tgtEl>
                    <p:spTgt spid="18"/>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2153030" y="1757550"/>
            <a:ext cx="7780866" cy="1325563"/>
          </a:xfrm>
        </p:spPr>
        <p:txBody>
          <a:bodyPr>
            <a:normAutofit/>
          </a:bodyPr>
          <a:lstStyle/>
          <a:p>
            <a:pPr algn="ctr"/>
            <a:r>
              <a:rPr lang="en-US" sz="2800" dirty="0"/>
              <a:t>Congratulations! You have reached the end of the slideshow. We hope you have learned loads of new fruit and vegetables.</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2" name="Picture 1">
            <a:extLst>
              <a:ext uri="{FF2B5EF4-FFF2-40B4-BE49-F238E27FC236}">
                <a16:creationId xmlns:a16="http://schemas.microsoft.com/office/drawing/2014/main" id="{120ED2A9-ADAC-4C4B-B54B-71EB66C3C973}"/>
              </a:ext>
            </a:extLst>
          </p:cNvPr>
          <p:cNvPicPr>
            <a:picLocks noChangeAspect="1"/>
          </p:cNvPicPr>
          <p:nvPr/>
        </p:nvPicPr>
        <p:blipFill>
          <a:blip r:embed="rId3"/>
          <a:stretch>
            <a:fillRect/>
          </a:stretch>
        </p:blipFill>
        <p:spPr>
          <a:xfrm>
            <a:off x="10018644" y="1370578"/>
            <a:ext cx="2088608" cy="2359649"/>
          </a:xfrm>
          <a:prstGeom prst="rect">
            <a:avLst/>
          </a:prstGeom>
        </p:spPr>
      </p:pic>
      <p:pic>
        <p:nvPicPr>
          <p:cNvPr id="5" name="Picture 4">
            <a:extLst>
              <a:ext uri="{FF2B5EF4-FFF2-40B4-BE49-F238E27FC236}">
                <a16:creationId xmlns:a16="http://schemas.microsoft.com/office/drawing/2014/main" id="{CEDC24F1-71C9-444C-82B8-91DAA214D60F}"/>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87451" y="2830670"/>
            <a:ext cx="3485482" cy="3861848"/>
          </a:xfrm>
          <a:prstGeom prst="rect">
            <a:avLst/>
          </a:prstGeom>
        </p:spPr>
      </p:pic>
    </p:spTree>
    <p:extLst>
      <p:ext uri="{BB962C8B-B14F-4D97-AF65-F5344CB8AC3E}">
        <p14:creationId xmlns:p14="http://schemas.microsoft.com/office/powerpoint/2010/main" val="3387592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1214231" y="1867077"/>
            <a:ext cx="9763538" cy="4295854"/>
          </a:xfrm>
        </p:spPr>
        <p:txBody>
          <a:bodyPr>
            <a:normAutofit fontScale="90000"/>
          </a:bodyPr>
          <a:lstStyle/>
          <a:p>
            <a:r>
              <a:rPr lang="en-US" sz="2700" b="1" dirty="0"/>
              <a:t>How to use this slide show </a:t>
            </a:r>
            <a:br>
              <a:rPr lang="en-US" sz="1800" b="1" dirty="0"/>
            </a:br>
            <a:br>
              <a:rPr lang="en-US" sz="1800" b="1" dirty="0"/>
            </a:br>
            <a:r>
              <a:rPr lang="en-US" sz="1800" b="1" dirty="0"/>
              <a:t>1. </a:t>
            </a:r>
            <a:r>
              <a:rPr lang="en-GB" sz="1800" dirty="0"/>
              <a:t>Select </a:t>
            </a:r>
            <a:r>
              <a:rPr lang="en-GB" sz="1800" dirty="0">
                <a:solidFill>
                  <a:srgbClr val="FF0000"/>
                </a:solidFill>
              </a:rPr>
              <a:t>‘Start slideshow from beginning’ (or press F5 key).</a:t>
            </a:r>
            <a:br>
              <a:rPr lang="en-GB" sz="1800" dirty="0"/>
            </a:br>
            <a:br>
              <a:rPr lang="en-GB" sz="1800" dirty="0"/>
            </a:br>
            <a:r>
              <a:rPr lang="en-GB" sz="1800" dirty="0"/>
              <a:t>	</a:t>
            </a:r>
            <a:r>
              <a:rPr lang="en-US" sz="1800" dirty="0"/>
              <a:t>You will see a series of fruit and vegetables. Your pupils will be familiar with these from the flashcards. Ask 	the pupils which category the flashcard goes into. When you click on the picture it will sort itself into the 	correct category. </a:t>
            </a:r>
            <a:br>
              <a:rPr lang="en-US" sz="1800" dirty="0"/>
            </a:br>
            <a:br>
              <a:rPr lang="en-US" sz="1800" dirty="0"/>
            </a:br>
            <a:r>
              <a:rPr lang="en-US" sz="1800" dirty="0"/>
              <a:t>*</a:t>
            </a:r>
            <a:r>
              <a:rPr lang="en-US" sz="1800" b="1" dirty="0">
                <a:solidFill>
                  <a:srgbClr val="FF0000"/>
                </a:solidFill>
              </a:rPr>
              <a:t>Please note if you click anywhere else on the page it will skip forward to the next slide</a:t>
            </a:r>
            <a:r>
              <a:rPr lang="en-US" sz="1800" dirty="0"/>
              <a:t>. If this happens just press back to the slide you missed. You can do this by pressing the up arrow on your keyboard. </a:t>
            </a:r>
            <a:br>
              <a:rPr lang="en-US" sz="1800" dirty="0"/>
            </a:br>
            <a:br>
              <a:rPr lang="en-US" sz="1800" dirty="0"/>
            </a:br>
            <a:r>
              <a:rPr lang="en-US" sz="1800" b="1" dirty="0"/>
              <a:t>2. </a:t>
            </a:r>
            <a:r>
              <a:rPr lang="en-US" sz="1800" dirty="0"/>
              <a:t>Click on any flashcard and it will sort into the correct category. It doesn’t matter which flashcard you click on first. </a:t>
            </a:r>
            <a:br>
              <a:rPr lang="en-US" sz="1800" dirty="0"/>
            </a:br>
            <a:br>
              <a:rPr lang="en-US" sz="1800" dirty="0"/>
            </a:br>
            <a:r>
              <a:rPr lang="en-US" sz="1800" dirty="0"/>
              <a:t>	If you click on an incorrect answer the flashcard will not move. For example if the classification is green 	fruit and you click lettuce the flashcard will not move. You can signal to the class that this is an incorrect 	classification and prompt for another answer.  </a:t>
            </a:r>
            <a:br>
              <a:rPr lang="en-US" sz="1800" dirty="0"/>
            </a:br>
            <a:br>
              <a:rPr lang="en-US" sz="1800" dirty="0"/>
            </a:br>
            <a:r>
              <a:rPr lang="en-US" sz="1800" b="1" dirty="0"/>
              <a:t>3</a:t>
            </a:r>
            <a:r>
              <a:rPr lang="en-US" sz="1800" dirty="0"/>
              <a:t>. Click on the white space to move onto the next slide or press the down arrow. </a:t>
            </a:r>
            <a:br>
              <a:rPr lang="en-US" sz="1800" dirty="0"/>
            </a:br>
            <a:br>
              <a:rPr lang="en-US" sz="1800" dirty="0"/>
            </a:br>
            <a:r>
              <a:rPr lang="en-US" sz="1800" b="1" dirty="0"/>
              <a:t>4</a:t>
            </a:r>
            <a:r>
              <a:rPr lang="en-US" sz="1800" dirty="0"/>
              <a:t>. Test it out yourself before you try it with the class to get used to the format. </a:t>
            </a:r>
            <a:br>
              <a:rPr lang="en-US" sz="1800" dirty="0"/>
            </a:br>
            <a:r>
              <a:rPr lang="en-US" sz="1800" dirty="0"/>
              <a:t> </a:t>
            </a:r>
            <a:endParaRPr lang="en-IE" sz="1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TextBox 11">
            <a:extLst>
              <a:ext uri="{FF2B5EF4-FFF2-40B4-BE49-F238E27FC236}">
                <a16:creationId xmlns:a16="http://schemas.microsoft.com/office/drawing/2014/main" id="{0AEAEF45-BFF2-4EA5-99FF-21C43F07CF87}"/>
              </a:ext>
            </a:extLst>
          </p:cNvPr>
          <p:cNvSpPr txBox="1"/>
          <p:nvPr/>
        </p:nvSpPr>
        <p:spPr>
          <a:xfrm>
            <a:off x="3678950" y="525678"/>
            <a:ext cx="6188764" cy="646331"/>
          </a:xfrm>
          <a:prstGeom prst="rect">
            <a:avLst/>
          </a:prstGeom>
          <a:noFill/>
        </p:spPr>
        <p:txBody>
          <a:bodyPr wrap="square">
            <a:spAutoFit/>
          </a:bodyPr>
          <a:lstStyle/>
          <a:p>
            <a:pPr algn="ctr"/>
            <a:r>
              <a:rPr lang="en-US" sz="3600" dirty="0">
                <a:solidFill>
                  <a:srgbClr val="FF0000"/>
                </a:solidFill>
              </a:rPr>
              <a:t>Fruit &amp; Vegetable Classification </a:t>
            </a:r>
            <a:endParaRPr lang="en-IE" sz="3600" dirty="0">
              <a:solidFill>
                <a:srgbClr val="FF0000"/>
              </a:solidFill>
            </a:endParaRPr>
          </a:p>
        </p:txBody>
      </p:sp>
    </p:spTree>
    <p:extLst>
      <p:ext uri="{BB962C8B-B14F-4D97-AF65-F5344CB8AC3E}">
        <p14:creationId xmlns:p14="http://schemas.microsoft.com/office/powerpoint/2010/main" val="3334993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702498" y="101972"/>
            <a:ext cx="7780866" cy="1325563"/>
          </a:xfrm>
        </p:spPr>
        <p:txBody>
          <a:bodyPr>
            <a:normAutofit/>
          </a:bodyPr>
          <a:lstStyle/>
          <a:p>
            <a:pPr algn="ctr"/>
            <a:r>
              <a:rPr lang="en-US" sz="2800" dirty="0"/>
              <a:t>Are these foods fruit or vegetables? Sort them into the right box. Click on food to see if you’re right.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 name="Picture 2">
            <a:extLst>
              <a:ext uri="{FF2B5EF4-FFF2-40B4-BE49-F238E27FC236}">
                <a16:creationId xmlns:a16="http://schemas.microsoft.com/office/drawing/2014/main" id="{D42404A3-0388-4C76-8FA5-4F2F46F0CEC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78407" y="1507658"/>
            <a:ext cx="1698465" cy="2366843"/>
          </a:xfrm>
          <a:prstGeom prst="rect">
            <a:avLst/>
          </a:prstGeom>
        </p:spPr>
      </p:pic>
      <p:pic>
        <p:nvPicPr>
          <p:cNvPr id="12" name="Picture 11">
            <a:extLst>
              <a:ext uri="{FF2B5EF4-FFF2-40B4-BE49-F238E27FC236}">
                <a16:creationId xmlns:a16="http://schemas.microsoft.com/office/drawing/2014/main" id="{3BB67D36-07E6-4601-B187-EFAA06E14D8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923532" y="1507658"/>
            <a:ext cx="1707330" cy="2366842"/>
          </a:xfrm>
          <a:prstGeom prst="rect">
            <a:avLst/>
          </a:prstGeom>
        </p:spPr>
      </p:pic>
      <p:pic>
        <p:nvPicPr>
          <p:cNvPr id="13" name="Picture 12">
            <a:extLst>
              <a:ext uri="{FF2B5EF4-FFF2-40B4-BE49-F238E27FC236}">
                <a16:creationId xmlns:a16="http://schemas.microsoft.com/office/drawing/2014/main" id="{D8455F69-A284-4C59-BF20-DBFECC93863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840931" y="1465472"/>
            <a:ext cx="1842281" cy="2384491"/>
          </a:xfrm>
          <a:prstGeom prst="rect">
            <a:avLst/>
          </a:prstGeom>
        </p:spPr>
      </p:pic>
      <p:pic>
        <p:nvPicPr>
          <p:cNvPr id="18" name="Picture 17">
            <a:extLst>
              <a:ext uri="{FF2B5EF4-FFF2-40B4-BE49-F238E27FC236}">
                <a16:creationId xmlns:a16="http://schemas.microsoft.com/office/drawing/2014/main" id="{B50DCFD3-12CB-417A-992F-8AF91F14687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640082" y="1469252"/>
            <a:ext cx="1705726" cy="2376933"/>
          </a:xfrm>
          <a:prstGeom prst="rect">
            <a:avLst/>
          </a:prstGeom>
        </p:spPr>
      </p:pic>
      <p:sp>
        <p:nvSpPr>
          <p:cNvPr id="19" name="TextBox 18">
            <a:extLst>
              <a:ext uri="{FF2B5EF4-FFF2-40B4-BE49-F238E27FC236}">
                <a16:creationId xmlns:a16="http://schemas.microsoft.com/office/drawing/2014/main" id="{8D4BB89A-61FC-4E65-B042-7B49C40C368C}"/>
              </a:ext>
            </a:extLst>
          </p:cNvPr>
          <p:cNvSpPr txBox="1"/>
          <p:nvPr/>
        </p:nvSpPr>
        <p:spPr>
          <a:xfrm>
            <a:off x="2207086" y="3827374"/>
            <a:ext cx="2250113" cy="523220"/>
          </a:xfrm>
          <a:prstGeom prst="rect">
            <a:avLst/>
          </a:prstGeom>
          <a:noFill/>
        </p:spPr>
        <p:txBody>
          <a:bodyPr wrap="square" rtlCol="0">
            <a:spAutoFit/>
          </a:bodyPr>
          <a:lstStyle/>
          <a:p>
            <a:r>
              <a:rPr lang="en-US" sz="2800" b="1" dirty="0">
                <a:solidFill>
                  <a:srgbClr val="F20000"/>
                </a:solidFill>
              </a:rPr>
              <a:t>Fruit</a:t>
            </a:r>
            <a:endParaRPr lang="en-IE" sz="2800" b="1" dirty="0">
              <a:solidFill>
                <a:srgbClr val="F20000"/>
              </a:solidFill>
            </a:endParaRPr>
          </a:p>
        </p:txBody>
      </p:sp>
      <p:sp>
        <p:nvSpPr>
          <p:cNvPr id="21" name="TextBox 20">
            <a:extLst>
              <a:ext uri="{FF2B5EF4-FFF2-40B4-BE49-F238E27FC236}">
                <a16:creationId xmlns:a16="http://schemas.microsoft.com/office/drawing/2014/main" id="{6EEE0590-7FD9-419C-A921-255AEAA03C63}"/>
              </a:ext>
            </a:extLst>
          </p:cNvPr>
          <p:cNvSpPr txBox="1"/>
          <p:nvPr/>
        </p:nvSpPr>
        <p:spPr>
          <a:xfrm>
            <a:off x="7808517" y="3846185"/>
            <a:ext cx="2250113" cy="523220"/>
          </a:xfrm>
          <a:prstGeom prst="rect">
            <a:avLst/>
          </a:prstGeom>
          <a:noFill/>
        </p:spPr>
        <p:txBody>
          <a:bodyPr wrap="square" rtlCol="0">
            <a:spAutoFit/>
          </a:bodyPr>
          <a:lstStyle/>
          <a:p>
            <a:r>
              <a:rPr lang="en-US" sz="2800" b="1" dirty="0">
                <a:solidFill>
                  <a:srgbClr val="F20000"/>
                </a:solidFill>
              </a:rPr>
              <a:t>Vegetable </a:t>
            </a:r>
            <a:endParaRPr lang="en-IE" sz="2800" b="1" dirty="0">
              <a:solidFill>
                <a:srgbClr val="F20000"/>
              </a:solidFill>
            </a:endParaRPr>
          </a:p>
        </p:txBody>
      </p:sp>
      <p:sp>
        <p:nvSpPr>
          <p:cNvPr id="9" name="Rectangle 8">
            <a:extLst>
              <a:ext uri="{FF2B5EF4-FFF2-40B4-BE49-F238E27FC236}">
                <a16:creationId xmlns:a16="http://schemas.microsoft.com/office/drawing/2014/main" id="{15B1C39F-0EC5-46A6-8F4D-B77D6885DEF5}"/>
              </a:ext>
            </a:extLst>
          </p:cNvPr>
          <p:cNvSpPr/>
          <p:nvPr/>
        </p:nvSpPr>
        <p:spPr>
          <a:xfrm>
            <a:off x="198178" y="4303468"/>
            <a:ext cx="5533625"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2" name="Rectangle 21">
            <a:extLst>
              <a:ext uri="{FF2B5EF4-FFF2-40B4-BE49-F238E27FC236}">
                <a16:creationId xmlns:a16="http://schemas.microsoft.com/office/drawing/2014/main" id="{ADF8401A-B77B-4A8B-8582-37BC683F92F1}"/>
              </a:ext>
            </a:extLst>
          </p:cNvPr>
          <p:cNvSpPr/>
          <p:nvPr/>
        </p:nvSpPr>
        <p:spPr>
          <a:xfrm>
            <a:off x="6096000" y="4303467"/>
            <a:ext cx="5533625"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81537097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9336 0.01875 L 0.46068 0.41204 " pathEditMode="relative" rAng="0" ptsTypes="AA">
                                      <p:cBhvr>
                                        <p:cTn id="6" dur="2000" fill="hold"/>
                                        <p:tgtEl>
                                          <p:spTgt spid="3"/>
                                        </p:tgtEl>
                                        <p:attrNameLst>
                                          <p:attrName>ppt_x</p:attrName>
                                          <p:attrName>ppt_y</p:attrName>
                                        </p:attrNameLst>
                                      </p:cBhvr>
                                      <p:rCtr x="27695" y="19653"/>
                                    </p:animMotion>
                                  </p:childTnLst>
                                </p:cTn>
                              </p:par>
                            </p:childTnLst>
                          </p:cTn>
                        </p:par>
                      </p:childTnLst>
                    </p:cTn>
                  </p:par>
                </p:childTnLst>
              </p:cTn>
              <p:nextCondLst>
                <p:cond evt="onClick" delay="0">
                  <p:tgtEl>
                    <p:spTgt spid="3"/>
                  </p:tgtEl>
                </p:cond>
              </p:nextCondLst>
            </p:seq>
            <p:seq concurrent="1" nextAc="seek">
              <p:cTn id="7" restart="whenNotActive" fill="hold" evtFilter="cancelBubble" nodeType="interactiveSeq">
                <p:stCondLst>
                  <p:cond evt="onClick" delay="0">
                    <p:tgtEl>
                      <p:spTgt spid="12"/>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3.125E-6 -1.11111E-6 L -0.27006 0.41204 " pathEditMode="relative" rAng="0" ptsTypes="AA">
                                      <p:cBhvr>
                                        <p:cTn id="11" dur="2000" fill="hold"/>
                                        <p:tgtEl>
                                          <p:spTgt spid="12"/>
                                        </p:tgtEl>
                                        <p:attrNameLst>
                                          <p:attrName>ppt_x</p:attrName>
                                          <p:attrName>ppt_y</p:attrName>
                                        </p:attrNameLst>
                                      </p:cBhvr>
                                      <p:rCtr x="-13503" y="20602"/>
                                    </p:animMotion>
                                  </p:childTnLst>
                                </p:cTn>
                              </p:par>
                            </p:childTnLst>
                          </p:cTn>
                        </p:par>
                      </p:childTnLst>
                    </p:cTn>
                  </p:par>
                </p:childTnLst>
              </p:cTn>
              <p:nextCondLst>
                <p:cond evt="onClick" delay="0">
                  <p:tgtEl>
                    <p:spTgt spid="12"/>
                  </p:tgtEl>
                </p:cond>
              </p:nextCondLst>
            </p:seq>
            <p:seq concurrent="1" nextAc="seek">
              <p:cTn id="12" restart="whenNotActive" fill="hold" evtFilter="cancelBubble" nodeType="interactiveSeq">
                <p:stCondLst>
                  <p:cond evt="onClick" delay="0">
                    <p:tgtEl>
                      <p:spTgt spid="13"/>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1.45833E-6 5.55112E-17 L -0.28971 0.41898 " pathEditMode="relative" rAng="0" ptsTypes="AA">
                                      <p:cBhvr>
                                        <p:cTn id="16" dur="2000" fill="hold"/>
                                        <p:tgtEl>
                                          <p:spTgt spid="13"/>
                                        </p:tgtEl>
                                        <p:attrNameLst>
                                          <p:attrName>ppt_x</p:attrName>
                                          <p:attrName>ppt_y</p:attrName>
                                        </p:attrNameLst>
                                      </p:cBhvr>
                                      <p:rCtr x="-14492" y="20949"/>
                                    </p:animMotion>
                                  </p:childTnLst>
                                </p:cTn>
                              </p:par>
                            </p:childTnLst>
                          </p:cTn>
                        </p:par>
                      </p:childTnLst>
                    </p:cTn>
                  </p:par>
                </p:childTnLst>
              </p:cTn>
              <p:nextCondLst>
                <p:cond evt="onClick" delay="0">
                  <p:tgtEl>
                    <p:spTgt spid="13"/>
                  </p:tgtEl>
                </p:cond>
              </p:nextCondLst>
            </p:seq>
            <p:seq concurrent="1" nextAc="seek">
              <p:cTn id="17" restart="whenNotActive" fill="hold" evtFilter="cancelBubble" nodeType="interactiveSeq">
                <p:stCondLst>
                  <p:cond evt="onClick" delay="0">
                    <p:tgtEl>
                      <p:spTgt spid="18"/>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0.00521 0.01991 L -0.01979 0.41806 " pathEditMode="relative" rAng="0" ptsTypes="AA">
                                      <p:cBhvr>
                                        <p:cTn id="21" dur="2000" fill="hold"/>
                                        <p:tgtEl>
                                          <p:spTgt spid="18"/>
                                        </p:tgtEl>
                                        <p:attrNameLst>
                                          <p:attrName>ppt_x</p:attrName>
                                          <p:attrName>ppt_y</p:attrName>
                                        </p:attrNameLst>
                                      </p:cBhvr>
                                      <p:rCtr x="-729" y="19907"/>
                                    </p:animMotion>
                                  </p:childTnLst>
                                </p:cTn>
                              </p:par>
                            </p:childTnLst>
                          </p:cTn>
                        </p:par>
                      </p:childTnLst>
                    </p:cTn>
                  </p:par>
                </p:childTnLst>
              </p:cTn>
              <p:nextCondLst>
                <p:cond evt="onClick" delay="0">
                  <p:tgtEl>
                    <p:spTgt spid="18"/>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702498" y="101972"/>
            <a:ext cx="7780866" cy="1325563"/>
          </a:xfrm>
        </p:spPr>
        <p:txBody>
          <a:bodyPr>
            <a:normAutofit/>
          </a:bodyPr>
          <a:lstStyle/>
          <a:p>
            <a:pPr algn="ctr"/>
            <a:r>
              <a:rPr lang="en-US" sz="2800" dirty="0"/>
              <a:t>Are these foods fruit or vegetables? Sort them into the right box. Click on food to see if you’re right.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 name="Picture 2">
            <a:extLst>
              <a:ext uri="{FF2B5EF4-FFF2-40B4-BE49-F238E27FC236}">
                <a16:creationId xmlns:a16="http://schemas.microsoft.com/office/drawing/2014/main" id="{D42404A3-0388-4C76-8FA5-4F2F46F0CEC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83160" y="1529538"/>
            <a:ext cx="1688960" cy="2323082"/>
          </a:xfrm>
          <a:prstGeom prst="rect">
            <a:avLst/>
          </a:prstGeom>
        </p:spPr>
      </p:pic>
      <p:pic>
        <p:nvPicPr>
          <p:cNvPr id="12" name="Picture 11">
            <a:extLst>
              <a:ext uri="{FF2B5EF4-FFF2-40B4-BE49-F238E27FC236}">
                <a16:creationId xmlns:a16="http://schemas.microsoft.com/office/drawing/2014/main" id="{3BB67D36-07E6-4601-B187-EFAA06E14D8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931066" y="1511436"/>
            <a:ext cx="1692262" cy="2359285"/>
          </a:xfrm>
          <a:prstGeom prst="rect">
            <a:avLst/>
          </a:prstGeom>
        </p:spPr>
      </p:pic>
      <p:pic>
        <p:nvPicPr>
          <p:cNvPr id="13" name="Picture 12">
            <a:extLst>
              <a:ext uri="{FF2B5EF4-FFF2-40B4-BE49-F238E27FC236}">
                <a16:creationId xmlns:a16="http://schemas.microsoft.com/office/drawing/2014/main" id="{D8455F69-A284-4C59-BF20-DBFECC93863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827689" y="1470293"/>
            <a:ext cx="1712391" cy="2374848"/>
          </a:xfrm>
          <a:prstGeom prst="rect">
            <a:avLst/>
          </a:prstGeom>
        </p:spPr>
      </p:pic>
      <p:pic>
        <p:nvPicPr>
          <p:cNvPr id="18" name="Picture 17">
            <a:extLst>
              <a:ext uri="{FF2B5EF4-FFF2-40B4-BE49-F238E27FC236}">
                <a16:creationId xmlns:a16="http://schemas.microsoft.com/office/drawing/2014/main" id="{B50DCFD3-12CB-417A-992F-8AF91F14687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568238" y="1469252"/>
            <a:ext cx="1849415" cy="2376933"/>
          </a:xfrm>
          <a:prstGeom prst="rect">
            <a:avLst/>
          </a:prstGeom>
        </p:spPr>
      </p:pic>
      <p:sp>
        <p:nvSpPr>
          <p:cNvPr id="19" name="TextBox 18">
            <a:extLst>
              <a:ext uri="{FF2B5EF4-FFF2-40B4-BE49-F238E27FC236}">
                <a16:creationId xmlns:a16="http://schemas.microsoft.com/office/drawing/2014/main" id="{8D4BB89A-61FC-4E65-B042-7B49C40C368C}"/>
              </a:ext>
            </a:extLst>
          </p:cNvPr>
          <p:cNvSpPr txBox="1"/>
          <p:nvPr/>
        </p:nvSpPr>
        <p:spPr>
          <a:xfrm>
            <a:off x="2207086" y="3827374"/>
            <a:ext cx="2250113" cy="523220"/>
          </a:xfrm>
          <a:prstGeom prst="rect">
            <a:avLst/>
          </a:prstGeom>
          <a:noFill/>
        </p:spPr>
        <p:txBody>
          <a:bodyPr wrap="square" rtlCol="0">
            <a:spAutoFit/>
          </a:bodyPr>
          <a:lstStyle/>
          <a:p>
            <a:r>
              <a:rPr lang="en-US" sz="2800" b="1" dirty="0">
                <a:solidFill>
                  <a:srgbClr val="F20000"/>
                </a:solidFill>
              </a:rPr>
              <a:t>Fruit</a:t>
            </a:r>
            <a:endParaRPr lang="en-IE" sz="2800" b="1" dirty="0">
              <a:solidFill>
                <a:srgbClr val="F20000"/>
              </a:solidFill>
            </a:endParaRPr>
          </a:p>
        </p:txBody>
      </p:sp>
      <p:sp>
        <p:nvSpPr>
          <p:cNvPr id="21" name="TextBox 20">
            <a:extLst>
              <a:ext uri="{FF2B5EF4-FFF2-40B4-BE49-F238E27FC236}">
                <a16:creationId xmlns:a16="http://schemas.microsoft.com/office/drawing/2014/main" id="{6EEE0590-7FD9-419C-A921-255AEAA03C63}"/>
              </a:ext>
            </a:extLst>
          </p:cNvPr>
          <p:cNvSpPr txBox="1"/>
          <p:nvPr/>
        </p:nvSpPr>
        <p:spPr>
          <a:xfrm>
            <a:off x="7808517" y="3846185"/>
            <a:ext cx="2250113" cy="523220"/>
          </a:xfrm>
          <a:prstGeom prst="rect">
            <a:avLst/>
          </a:prstGeom>
          <a:noFill/>
        </p:spPr>
        <p:txBody>
          <a:bodyPr wrap="square" rtlCol="0">
            <a:spAutoFit/>
          </a:bodyPr>
          <a:lstStyle/>
          <a:p>
            <a:r>
              <a:rPr lang="en-US" sz="2800" b="1" dirty="0">
                <a:solidFill>
                  <a:srgbClr val="F20000"/>
                </a:solidFill>
              </a:rPr>
              <a:t>Vegetable </a:t>
            </a:r>
            <a:endParaRPr lang="en-IE" sz="2800" b="1" dirty="0">
              <a:solidFill>
                <a:srgbClr val="F20000"/>
              </a:solidFill>
            </a:endParaRPr>
          </a:p>
        </p:txBody>
      </p:sp>
      <p:sp>
        <p:nvSpPr>
          <p:cNvPr id="9" name="Rectangle 8">
            <a:extLst>
              <a:ext uri="{FF2B5EF4-FFF2-40B4-BE49-F238E27FC236}">
                <a16:creationId xmlns:a16="http://schemas.microsoft.com/office/drawing/2014/main" id="{15B1C39F-0EC5-46A6-8F4D-B77D6885DEF5}"/>
              </a:ext>
            </a:extLst>
          </p:cNvPr>
          <p:cNvSpPr/>
          <p:nvPr/>
        </p:nvSpPr>
        <p:spPr>
          <a:xfrm>
            <a:off x="198178" y="4303468"/>
            <a:ext cx="5533625"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2" name="Rectangle 21">
            <a:extLst>
              <a:ext uri="{FF2B5EF4-FFF2-40B4-BE49-F238E27FC236}">
                <a16:creationId xmlns:a16="http://schemas.microsoft.com/office/drawing/2014/main" id="{ADF8401A-B77B-4A8B-8582-37BC683F92F1}"/>
              </a:ext>
            </a:extLst>
          </p:cNvPr>
          <p:cNvSpPr/>
          <p:nvPr/>
        </p:nvSpPr>
        <p:spPr>
          <a:xfrm>
            <a:off x="6096000" y="4303467"/>
            <a:ext cx="5533625"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47893007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9336 0.01875 L 0.46068 0.41204 " pathEditMode="relative" rAng="0" ptsTypes="AA">
                                      <p:cBhvr>
                                        <p:cTn id="6" dur="2000" fill="hold"/>
                                        <p:tgtEl>
                                          <p:spTgt spid="3"/>
                                        </p:tgtEl>
                                        <p:attrNameLst>
                                          <p:attrName>ppt_x</p:attrName>
                                          <p:attrName>ppt_y</p:attrName>
                                        </p:attrNameLst>
                                      </p:cBhvr>
                                      <p:rCtr x="27695" y="19653"/>
                                    </p:animMotion>
                                  </p:childTnLst>
                                </p:cTn>
                              </p:par>
                            </p:childTnLst>
                          </p:cTn>
                        </p:par>
                      </p:childTnLst>
                    </p:cTn>
                  </p:par>
                </p:childTnLst>
              </p:cTn>
              <p:nextCondLst>
                <p:cond evt="onClick" delay="0">
                  <p:tgtEl>
                    <p:spTgt spid="3"/>
                  </p:tgtEl>
                </p:cond>
              </p:nextCondLst>
            </p:seq>
            <p:seq concurrent="1" nextAc="seek">
              <p:cTn id="7" restart="whenNotActive" fill="hold" evtFilter="cancelBubble" nodeType="interactiveSeq">
                <p:stCondLst>
                  <p:cond evt="onClick" delay="0">
                    <p:tgtEl>
                      <p:spTgt spid="12"/>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3.125E-6 -1.11111E-6 L -0.27006 0.41204 " pathEditMode="relative" rAng="0" ptsTypes="AA">
                                      <p:cBhvr>
                                        <p:cTn id="11" dur="2000" fill="hold"/>
                                        <p:tgtEl>
                                          <p:spTgt spid="12"/>
                                        </p:tgtEl>
                                        <p:attrNameLst>
                                          <p:attrName>ppt_x</p:attrName>
                                          <p:attrName>ppt_y</p:attrName>
                                        </p:attrNameLst>
                                      </p:cBhvr>
                                      <p:rCtr x="-13503" y="20602"/>
                                    </p:animMotion>
                                  </p:childTnLst>
                                </p:cTn>
                              </p:par>
                            </p:childTnLst>
                          </p:cTn>
                        </p:par>
                      </p:childTnLst>
                    </p:cTn>
                  </p:par>
                </p:childTnLst>
              </p:cTn>
              <p:nextCondLst>
                <p:cond evt="onClick" delay="0">
                  <p:tgtEl>
                    <p:spTgt spid="12"/>
                  </p:tgtEl>
                </p:cond>
              </p:nextCondLst>
            </p:seq>
            <p:seq concurrent="1" nextAc="seek">
              <p:cTn id="12" restart="whenNotActive" fill="hold" evtFilter="cancelBubble" nodeType="interactiveSeq">
                <p:stCondLst>
                  <p:cond evt="onClick" delay="0">
                    <p:tgtEl>
                      <p:spTgt spid="13"/>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1.45833E-6 5.55112E-17 L -0.28971 0.41898 " pathEditMode="relative" rAng="0" ptsTypes="AA">
                                      <p:cBhvr>
                                        <p:cTn id="16" dur="2000" fill="hold"/>
                                        <p:tgtEl>
                                          <p:spTgt spid="13"/>
                                        </p:tgtEl>
                                        <p:attrNameLst>
                                          <p:attrName>ppt_x</p:attrName>
                                          <p:attrName>ppt_y</p:attrName>
                                        </p:attrNameLst>
                                      </p:cBhvr>
                                      <p:rCtr x="-14492" y="20949"/>
                                    </p:animMotion>
                                  </p:childTnLst>
                                </p:cTn>
                              </p:par>
                            </p:childTnLst>
                          </p:cTn>
                        </p:par>
                      </p:childTnLst>
                    </p:cTn>
                  </p:par>
                </p:childTnLst>
              </p:cTn>
              <p:nextCondLst>
                <p:cond evt="onClick" delay="0">
                  <p:tgtEl>
                    <p:spTgt spid="13"/>
                  </p:tgtEl>
                </p:cond>
              </p:nextCondLst>
            </p:seq>
            <p:seq concurrent="1" nextAc="seek">
              <p:cTn id="17" restart="whenNotActive" fill="hold" evtFilter="cancelBubble" nodeType="interactiveSeq">
                <p:stCondLst>
                  <p:cond evt="onClick" delay="0">
                    <p:tgtEl>
                      <p:spTgt spid="18"/>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0.00521 0.01991 L -0.01979 0.41806 " pathEditMode="relative" rAng="0" ptsTypes="AA">
                                      <p:cBhvr>
                                        <p:cTn id="21" dur="2000" fill="hold"/>
                                        <p:tgtEl>
                                          <p:spTgt spid="18"/>
                                        </p:tgtEl>
                                        <p:attrNameLst>
                                          <p:attrName>ppt_x</p:attrName>
                                          <p:attrName>ppt_y</p:attrName>
                                        </p:attrNameLst>
                                      </p:cBhvr>
                                      <p:rCtr x="-729" y="19907"/>
                                    </p:animMotion>
                                  </p:childTnLst>
                                </p:cTn>
                              </p:par>
                            </p:childTnLst>
                          </p:cTn>
                        </p:par>
                      </p:childTnLst>
                    </p:cTn>
                  </p:par>
                </p:childTnLst>
              </p:cTn>
              <p:nextCondLst>
                <p:cond evt="onClick" delay="0">
                  <p:tgtEl>
                    <p:spTgt spid="18"/>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702498" y="101972"/>
            <a:ext cx="7780866" cy="1325563"/>
          </a:xfrm>
        </p:spPr>
        <p:txBody>
          <a:bodyPr>
            <a:normAutofit/>
          </a:bodyPr>
          <a:lstStyle/>
          <a:p>
            <a:pPr algn="ctr"/>
            <a:r>
              <a:rPr lang="en-US" sz="2800" dirty="0"/>
              <a:t>Are these foods fruit or vegetables? Sort them into the right box. Click on food to see if you’re right.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 name="Picture 2">
            <a:extLst>
              <a:ext uri="{FF2B5EF4-FFF2-40B4-BE49-F238E27FC236}">
                <a16:creationId xmlns:a16="http://schemas.microsoft.com/office/drawing/2014/main" id="{D42404A3-0388-4C76-8FA5-4F2F46F0CEC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85204" y="1517144"/>
            <a:ext cx="1684871" cy="2347870"/>
          </a:xfrm>
          <a:prstGeom prst="rect">
            <a:avLst/>
          </a:prstGeom>
        </p:spPr>
      </p:pic>
      <p:pic>
        <p:nvPicPr>
          <p:cNvPr id="12" name="Picture 11">
            <a:extLst>
              <a:ext uri="{FF2B5EF4-FFF2-40B4-BE49-F238E27FC236}">
                <a16:creationId xmlns:a16="http://schemas.microsoft.com/office/drawing/2014/main" id="{3BB67D36-07E6-4601-B187-EFAA06E14D8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930239" y="1523072"/>
            <a:ext cx="1693916" cy="2336014"/>
          </a:xfrm>
          <a:prstGeom prst="rect">
            <a:avLst/>
          </a:prstGeom>
        </p:spPr>
      </p:pic>
      <p:pic>
        <p:nvPicPr>
          <p:cNvPr id="13" name="Picture 12">
            <a:extLst>
              <a:ext uri="{FF2B5EF4-FFF2-40B4-BE49-F238E27FC236}">
                <a16:creationId xmlns:a16="http://schemas.microsoft.com/office/drawing/2014/main" id="{D8455F69-A284-4C59-BF20-DBFECC93863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842071" y="1465472"/>
            <a:ext cx="1840000" cy="2384491"/>
          </a:xfrm>
          <a:prstGeom prst="rect">
            <a:avLst/>
          </a:prstGeom>
        </p:spPr>
      </p:pic>
      <p:pic>
        <p:nvPicPr>
          <p:cNvPr id="18" name="Picture 17">
            <a:extLst>
              <a:ext uri="{FF2B5EF4-FFF2-40B4-BE49-F238E27FC236}">
                <a16:creationId xmlns:a16="http://schemas.microsoft.com/office/drawing/2014/main" id="{B50DCFD3-12CB-417A-992F-8AF91F14687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576128" y="1469252"/>
            <a:ext cx="1833634" cy="2376933"/>
          </a:xfrm>
          <a:prstGeom prst="rect">
            <a:avLst/>
          </a:prstGeom>
        </p:spPr>
      </p:pic>
      <p:sp>
        <p:nvSpPr>
          <p:cNvPr id="19" name="TextBox 18">
            <a:extLst>
              <a:ext uri="{FF2B5EF4-FFF2-40B4-BE49-F238E27FC236}">
                <a16:creationId xmlns:a16="http://schemas.microsoft.com/office/drawing/2014/main" id="{8D4BB89A-61FC-4E65-B042-7B49C40C368C}"/>
              </a:ext>
            </a:extLst>
          </p:cNvPr>
          <p:cNvSpPr txBox="1"/>
          <p:nvPr/>
        </p:nvSpPr>
        <p:spPr>
          <a:xfrm>
            <a:off x="2207086" y="3827374"/>
            <a:ext cx="2250113" cy="523220"/>
          </a:xfrm>
          <a:prstGeom prst="rect">
            <a:avLst/>
          </a:prstGeom>
          <a:noFill/>
        </p:spPr>
        <p:txBody>
          <a:bodyPr wrap="square" rtlCol="0">
            <a:spAutoFit/>
          </a:bodyPr>
          <a:lstStyle/>
          <a:p>
            <a:r>
              <a:rPr lang="en-US" sz="2800" b="1" dirty="0">
                <a:solidFill>
                  <a:srgbClr val="F20000"/>
                </a:solidFill>
              </a:rPr>
              <a:t>Fruit</a:t>
            </a:r>
            <a:endParaRPr lang="en-IE" sz="2800" b="1" dirty="0">
              <a:solidFill>
                <a:srgbClr val="F20000"/>
              </a:solidFill>
            </a:endParaRPr>
          </a:p>
        </p:txBody>
      </p:sp>
      <p:sp>
        <p:nvSpPr>
          <p:cNvPr id="21" name="TextBox 20">
            <a:extLst>
              <a:ext uri="{FF2B5EF4-FFF2-40B4-BE49-F238E27FC236}">
                <a16:creationId xmlns:a16="http://schemas.microsoft.com/office/drawing/2014/main" id="{6EEE0590-7FD9-419C-A921-255AEAA03C63}"/>
              </a:ext>
            </a:extLst>
          </p:cNvPr>
          <p:cNvSpPr txBox="1"/>
          <p:nvPr/>
        </p:nvSpPr>
        <p:spPr>
          <a:xfrm>
            <a:off x="7808517" y="3846185"/>
            <a:ext cx="2250113" cy="523220"/>
          </a:xfrm>
          <a:prstGeom prst="rect">
            <a:avLst/>
          </a:prstGeom>
          <a:noFill/>
        </p:spPr>
        <p:txBody>
          <a:bodyPr wrap="square" rtlCol="0">
            <a:spAutoFit/>
          </a:bodyPr>
          <a:lstStyle/>
          <a:p>
            <a:r>
              <a:rPr lang="en-US" sz="2800" b="1" dirty="0">
                <a:solidFill>
                  <a:srgbClr val="F20000"/>
                </a:solidFill>
              </a:rPr>
              <a:t>Vegetable </a:t>
            </a:r>
            <a:endParaRPr lang="en-IE" sz="2800" b="1" dirty="0">
              <a:solidFill>
                <a:srgbClr val="F20000"/>
              </a:solidFill>
            </a:endParaRPr>
          </a:p>
        </p:txBody>
      </p:sp>
      <p:sp>
        <p:nvSpPr>
          <p:cNvPr id="9" name="Rectangle 8">
            <a:extLst>
              <a:ext uri="{FF2B5EF4-FFF2-40B4-BE49-F238E27FC236}">
                <a16:creationId xmlns:a16="http://schemas.microsoft.com/office/drawing/2014/main" id="{15B1C39F-0EC5-46A6-8F4D-B77D6885DEF5}"/>
              </a:ext>
            </a:extLst>
          </p:cNvPr>
          <p:cNvSpPr/>
          <p:nvPr/>
        </p:nvSpPr>
        <p:spPr>
          <a:xfrm>
            <a:off x="198178" y="4303468"/>
            <a:ext cx="5533625"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2" name="Rectangle 21">
            <a:extLst>
              <a:ext uri="{FF2B5EF4-FFF2-40B4-BE49-F238E27FC236}">
                <a16:creationId xmlns:a16="http://schemas.microsoft.com/office/drawing/2014/main" id="{ADF8401A-B77B-4A8B-8582-37BC683F92F1}"/>
              </a:ext>
            </a:extLst>
          </p:cNvPr>
          <p:cNvSpPr/>
          <p:nvPr/>
        </p:nvSpPr>
        <p:spPr>
          <a:xfrm>
            <a:off x="6096000" y="4303467"/>
            <a:ext cx="5533625"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33284276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9336 0.01875 L 0.46068 0.41204 " pathEditMode="relative" rAng="0" ptsTypes="AA">
                                      <p:cBhvr>
                                        <p:cTn id="6" dur="2000" fill="hold"/>
                                        <p:tgtEl>
                                          <p:spTgt spid="3"/>
                                        </p:tgtEl>
                                        <p:attrNameLst>
                                          <p:attrName>ppt_x</p:attrName>
                                          <p:attrName>ppt_y</p:attrName>
                                        </p:attrNameLst>
                                      </p:cBhvr>
                                      <p:rCtr x="27695" y="19653"/>
                                    </p:animMotion>
                                  </p:childTnLst>
                                </p:cTn>
                              </p:par>
                            </p:childTnLst>
                          </p:cTn>
                        </p:par>
                      </p:childTnLst>
                    </p:cTn>
                  </p:par>
                </p:childTnLst>
              </p:cTn>
              <p:nextCondLst>
                <p:cond evt="onClick" delay="0">
                  <p:tgtEl>
                    <p:spTgt spid="3"/>
                  </p:tgtEl>
                </p:cond>
              </p:nextCondLst>
            </p:seq>
            <p:seq concurrent="1" nextAc="seek">
              <p:cTn id="7" restart="whenNotActive" fill="hold" evtFilter="cancelBubble" nodeType="interactiveSeq">
                <p:stCondLst>
                  <p:cond evt="onClick" delay="0">
                    <p:tgtEl>
                      <p:spTgt spid="12"/>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3.125E-6 -1.11111E-6 L -0.27006 0.41204 " pathEditMode="relative" rAng="0" ptsTypes="AA">
                                      <p:cBhvr>
                                        <p:cTn id="11" dur="2000" fill="hold"/>
                                        <p:tgtEl>
                                          <p:spTgt spid="12"/>
                                        </p:tgtEl>
                                        <p:attrNameLst>
                                          <p:attrName>ppt_x</p:attrName>
                                          <p:attrName>ppt_y</p:attrName>
                                        </p:attrNameLst>
                                      </p:cBhvr>
                                      <p:rCtr x="-13503" y="20602"/>
                                    </p:animMotion>
                                  </p:childTnLst>
                                </p:cTn>
                              </p:par>
                            </p:childTnLst>
                          </p:cTn>
                        </p:par>
                      </p:childTnLst>
                    </p:cTn>
                  </p:par>
                </p:childTnLst>
              </p:cTn>
              <p:nextCondLst>
                <p:cond evt="onClick" delay="0">
                  <p:tgtEl>
                    <p:spTgt spid="12"/>
                  </p:tgtEl>
                </p:cond>
              </p:nextCondLst>
            </p:seq>
            <p:seq concurrent="1" nextAc="seek">
              <p:cTn id="12" restart="whenNotActive" fill="hold" evtFilter="cancelBubble" nodeType="interactiveSeq">
                <p:stCondLst>
                  <p:cond evt="onClick" delay="0">
                    <p:tgtEl>
                      <p:spTgt spid="13"/>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1.45833E-6 5.55112E-17 L -0.28971 0.41898 " pathEditMode="relative" rAng="0" ptsTypes="AA">
                                      <p:cBhvr>
                                        <p:cTn id="16" dur="2000" fill="hold"/>
                                        <p:tgtEl>
                                          <p:spTgt spid="13"/>
                                        </p:tgtEl>
                                        <p:attrNameLst>
                                          <p:attrName>ppt_x</p:attrName>
                                          <p:attrName>ppt_y</p:attrName>
                                        </p:attrNameLst>
                                      </p:cBhvr>
                                      <p:rCtr x="-14492" y="20949"/>
                                    </p:animMotion>
                                  </p:childTnLst>
                                </p:cTn>
                              </p:par>
                            </p:childTnLst>
                          </p:cTn>
                        </p:par>
                      </p:childTnLst>
                    </p:cTn>
                  </p:par>
                </p:childTnLst>
              </p:cTn>
              <p:nextCondLst>
                <p:cond evt="onClick" delay="0">
                  <p:tgtEl>
                    <p:spTgt spid="13"/>
                  </p:tgtEl>
                </p:cond>
              </p:nextCondLst>
            </p:seq>
            <p:seq concurrent="1" nextAc="seek">
              <p:cTn id="17" restart="whenNotActive" fill="hold" evtFilter="cancelBubble" nodeType="interactiveSeq">
                <p:stCondLst>
                  <p:cond evt="onClick" delay="0">
                    <p:tgtEl>
                      <p:spTgt spid="18"/>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0.00521 0.01991 L -0.01979 0.41806 " pathEditMode="relative" rAng="0" ptsTypes="AA">
                                      <p:cBhvr>
                                        <p:cTn id="21" dur="2000" fill="hold"/>
                                        <p:tgtEl>
                                          <p:spTgt spid="18"/>
                                        </p:tgtEl>
                                        <p:attrNameLst>
                                          <p:attrName>ppt_x</p:attrName>
                                          <p:attrName>ppt_y</p:attrName>
                                        </p:attrNameLst>
                                      </p:cBhvr>
                                      <p:rCtr x="-729" y="19907"/>
                                    </p:animMotion>
                                  </p:childTnLst>
                                </p:cTn>
                              </p:par>
                            </p:childTnLst>
                          </p:cTn>
                        </p:par>
                      </p:childTnLst>
                    </p:cTn>
                  </p:par>
                </p:childTnLst>
              </p:cTn>
              <p:nextCondLst>
                <p:cond evt="onClick" delay="0">
                  <p:tgtEl>
                    <p:spTgt spid="18"/>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702498" y="101972"/>
            <a:ext cx="7780866" cy="1325563"/>
          </a:xfrm>
        </p:spPr>
        <p:txBody>
          <a:bodyPr>
            <a:normAutofit/>
          </a:bodyPr>
          <a:lstStyle/>
          <a:p>
            <a:pPr algn="ctr"/>
            <a:r>
              <a:rPr lang="en-US" sz="2800" dirty="0"/>
              <a:t>Are these foods fruit or vegetables? Sort them into the right box. Click on food to see if you’re right.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 name="Picture 2">
            <a:extLst>
              <a:ext uri="{FF2B5EF4-FFF2-40B4-BE49-F238E27FC236}">
                <a16:creationId xmlns:a16="http://schemas.microsoft.com/office/drawing/2014/main" id="{D42404A3-0388-4C76-8FA5-4F2F46F0CEC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75700" y="1507658"/>
            <a:ext cx="1703879" cy="2366843"/>
          </a:xfrm>
          <a:prstGeom prst="rect">
            <a:avLst/>
          </a:prstGeom>
        </p:spPr>
      </p:pic>
      <p:pic>
        <p:nvPicPr>
          <p:cNvPr id="12" name="Picture 11">
            <a:extLst>
              <a:ext uri="{FF2B5EF4-FFF2-40B4-BE49-F238E27FC236}">
                <a16:creationId xmlns:a16="http://schemas.microsoft.com/office/drawing/2014/main" id="{3BB67D36-07E6-4601-B187-EFAA06E14D8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860200" y="1507658"/>
            <a:ext cx="1833992" cy="2366842"/>
          </a:xfrm>
          <a:prstGeom prst="rect">
            <a:avLst/>
          </a:prstGeom>
        </p:spPr>
      </p:pic>
      <p:pic>
        <p:nvPicPr>
          <p:cNvPr id="13" name="Picture 12">
            <a:extLst>
              <a:ext uri="{FF2B5EF4-FFF2-40B4-BE49-F238E27FC236}">
                <a16:creationId xmlns:a16="http://schemas.microsoft.com/office/drawing/2014/main" id="{D8455F69-A284-4C59-BF20-DBFECC93863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908798" y="1477459"/>
            <a:ext cx="1706547" cy="2360516"/>
          </a:xfrm>
          <a:prstGeom prst="rect">
            <a:avLst/>
          </a:prstGeom>
        </p:spPr>
      </p:pic>
      <p:pic>
        <p:nvPicPr>
          <p:cNvPr id="18" name="Picture 17">
            <a:extLst>
              <a:ext uri="{FF2B5EF4-FFF2-40B4-BE49-F238E27FC236}">
                <a16:creationId xmlns:a16="http://schemas.microsoft.com/office/drawing/2014/main" id="{B50DCFD3-12CB-417A-992F-8AF91F14687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581403" y="1469952"/>
            <a:ext cx="1823084" cy="2375533"/>
          </a:xfrm>
          <a:prstGeom prst="rect">
            <a:avLst/>
          </a:prstGeom>
        </p:spPr>
      </p:pic>
      <p:sp>
        <p:nvSpPr>
          <p:cNvPr id="19" name="TextBox 18">
            <a:extLst>
              <a:ext uri="{FF2B5EF4-FFF2-40B4-BE49-F238E27FC236}">
                <a16:creationId xmlns:a16="http://schemas.microsoft.com/office/drawing/2014/main" id="{8D4BB89A-61FC-4E65-B042-7B49C40C368C}"/>
              </a:ext>
            </a:extLst>
          </p:cNvPr>
          <p:cNvSpPr txBox="1"/>
          <p:nvPr/>
        </p:nvSpPr>
        <p:spPr>
          <a:xfrm>
            <a:off x="2207086" y="3827374"/>
            <a:ext cx="2250113" cy="523220"/>
          </a:xfrm>
          <a:prstGeom prst="rect">
            <a:avLst/>
          </a:prstGeom>
          <a:noFill/>
        </p:spPr>
        <p:txBody>
          <a:bodyPr wrap="square" rtlCol="0">
            <a:spAutoFit/>
          </a:bodyPr>
          <a:lstStyle/>
          <a:p>
            <a:r>
              <a:rPr lang="en-US" sz="2800" b="1" dirty="0">
                <a:solidFill>
                  <a:srgbClr val="F20000"/>
                </a:solidFill>
              </a:rPr>
              <a:t>Fruit</a:t>
            </a:r>
            <a:endParaRPr lang="en-IE" sz="2800" b="1" dirty="0">
              <a:solidFill>
                <a:srgbClr val="F20000"/>
              </a:solidFill>
            </a:endParaRPr>
          </a:p>
        </p:txBody>
      </p:sp>
      <p:sp>
        <p:nvSpPr>
          <p:cNvPr id="21" name="TextBox 20">
            <a:extLst>
              <a:ext uri="{FF2B5EF4-FFF2-40B4-BE49-F238E27FC236}">
                <a16:creationId xmlns:a16="http://schemas.microsoft.com/office/drawing/2014/main" id="{6EEE0590-7FD9-419C-A921-255AEAA03C63}"/>
              </a:ext>
            </a:extLst>
          </p:cNvPr>
          <p:cNvSpPr txBox="1"/>
          <p:nvPr/>
        </p:nvSpPr>
        <p:spPr>
          <a:xfrm>
            <a:off x="7808517" y="3846185"/>
            <a:ext cx="2250113" cy="523220"/>
          </a:xfrm>
          <a:prstGeom prst="rect">
            <a:avLst/>
          </a:prstGeom>
          <a:noFill/>
        </p:spPr>
        <p:txBody>
          <a:bodyPr wrap="square" rtlCol="0">
            <a:spAutoFit/>
          </a:bodyPr>
          <a:lstStyle/>
          <a:p>
            <a:r>
              <a:rPr lang="en-US" sz="2800" b="1" dirty="0">
                <a:solidFill>
                  <a:srgbClr val="F20000"/>
                </a:solidFill>
              </a:rPr>
              <a:t>Vegetable </a:t>
            </a:r>
            <a:endParaRPr lang="en-IE" sz="2800" b="1" dirty="0">
              <a:solidFill>
                <a:srgbClr val="F20000"/>
              </a:solidFill>
            </a:endParaRPr>
          </a:p>
        </p:txBody>
      </p:sp>
      <p:sp>
        <p:nvSpPr>
          <p:cNvPr id="9" name="Rectangle 8">
            <a:extLst>
              <a:ext uri="{FF2B5EF4-FFF2-40B4-BE49-F238E27FC236}">
                <a16:creationId xmlns:a16="http://schemas.microsoft.com/office/drawing/2014/main" id="{15B1C39F-0EC5-46A6-8F4D-B77D6885DEF5}"/>
              </a:ext>
            </a:extLst>
          </p:cNvPr>
          <p:cNvSpPr/>
          <p:nvPr/>
        </p:nvSpPr>
        <p:spPr>
          <a:xfrm>
            <a:off x="198178" y="4303468"/>
            <a:ext cx="5533625"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2" name="Rectangle 21">
            <a:extLst>
              <a:ext uri="{FF2B5EF4-FFF2-40B4-BE49-F238E27FC236}">
                <a16:creationId xmlns:a16="http://schemas.microsoft.com/office/drawing/2014/main" id="{ADF8401A-B77B-4A8B-8582-37BC683F92F1}"/>
              </a:ext>
            </a:extLst>
          </p:cNvPr>
          <p:cNvSpPr/>
          <p:nvPr/>
        </p:nvSpPr>
        <p:spPr>
          <a:xfrm>
            <a:off x="6096000" y="4303467"/>
            <a:ext cx="5533625"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13229094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9336 0.01875 L 0.46068 0.41204 " pathEditMode="relative" rAng="0" ptsTypes="AA">
                                      <p:cBhvr>
                                        <p:cTn id="6" dur="2000" fill="hold"/>
                                        <p:tgtEl>
                                          <p:spTgt spid="3"/>
                                        </p:tgtEl>
                                        <p:attrNameLst>
                                          <p:attrName>ppt_x</p:attrName>
                                          <p:attrName>ppt_y</p:attrName>
                                        </p:attrNameLst>
                                      </p:cBhvr>
                                      <p:rCtr x="27695" y="19653"/>
                                    </p:animMotion>
                                  </p:childTnLst>
                                </p:cTn>
                              </p:par>
                            </p:childTnLst>
                          </p:cTn>
                        </p:par>
                      </p:childTnLst>
                    </p:cTn>
                  </p:par>
                </p:childTnLst>
              </p:cTn>
              <p:nextCondLst>
                <p:cond evt="onClick" delay="0">
                  <p:tgtEl>
                    <p:spTgt spid="3"/>
                  </p:tgtEl>
                </p:cond>
              </p:nextCondLst>
            </p:seq>
            <p:seq concurrent="1" nextAc="seek">
              <p:cTn id="7" restart="whenNotActive" fill="hold" evtFilter="cancelBubble" nodeType="interactiveSeq">
                <p:stCondLst>
                  <p:cond evt="onClick" delay="0">
                    <p:tgtEl>
                      <p:spTgt spid="12"/>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3.125E-6 -1.11111E-6 L -0.27006 0.41204 " pathEditMode="relative" rAng="0" ptsTypes="AA">
                                      <p:cBhvr>
                                        <p:cTn id="11" dur="2000" fill="hold"/>
                                        <p:tgtEl>
                                          <p:spTgt spid="12"/>
                                        </p:tgtEl>
                                        <p:attrNameLst>
                                          <p:attrName>ppt_x</p:attrName>
                                          <p:attrName>ppt_y</p:attrName>
                                        </p:attrNameLst>
                                      </p:cBhvr>
                                      <p:rCtr x="-13503" y="20602"/>
                                    </p:animMotion>
                                  </p:childTnLst>
                                </p:cTn>
                              </p:par>
                            </p:childTnLst>
                          </p:cTn>
                        </p:par>
                      </p:childTnLst>
                    </p:cTn>
                  </p:par>
                </p:childTnLst>
              </p:cTn>
              <p:nextCondLst>
                <p:cond evt="onClick" delay="0">
                  <p:tgtEl>
                    <p:spTgt spid="12"/>
                  </p:tgtEl>
                </p:cond>
              </p:nextCondLst>
            </p:seq>
            <p:seq concurrent="1" nextAc="seek">
              <p:cTn id="12" restart="whenNotActive" fill="hold" evtFilter="cancelBubble" nodeType="interactiveSeq">
                <p:stCondLst>
                  <p:cond evt="onClick" delay="0">
                    <p:tgtEl>
                      <p:spTgt spid="13"/>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1.45833E-6 5.55112E-17 L -0.28971 0.41898 " pathEditMode="relative" rAng="0" ptsTypes="AA">
                                      <p:cBhvr>
                                        <p:cTn id="16" dur="2000" fill="hold"/>
                                        <p:tgtEl>
                                          <p:spTgt spid="13"/>
                                        </p:tgtEl>
                                        <p:attrNameLst>
                                          <p:attrName>ppt_x</p:attrName>
                                          <p:attrName>ppt_y</p:attrName>
                                        </p:attrNameLst>
                                      </p:cBhvr>
                                      <p:rCtr x="-14492" y="20949"/>
                                    </p:animMotion>
                                  </p:childTnLst>
                                </p:cTn>
                              </p:par>
                            </p:childTnLst>
                          </p:cTn>
                        </p:par>
                      </p:childTnLst>
                    </p:cTn>
                  </p:par>
                </p:childTnLst>
              </p:cTn>
              <p:nextCondLst>
                <p:cond evt="onClick" delay="0">
                  <p:tgtEl>
                    <p:spTgt spid="13"/>
                  </p:tgtEl>
                </p:cond>
              </p:nextCondLst>
            </p:seq>
            <p:seq concurrent="1" nextAc="seek">
              <p:cTn id="17" restart="whenNotActive" fill="hold" evtFilter="cancelBubble" nodeType="interactiveSeq">
                <p:stCondLst>
                  <p:cond evt="onClick" delay="0">
                    <p:tgtEl>
                      <p:spTgt spid="18"/>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0.00521 0.01991 L -0.01979 0.41806 " pathEditMode="relative" rAng="0" ptsTypes="AA">
                                      <p:cBhvr>
                                        <p:cTn id="21" dur="2000" fill="hold"/>
                                        <p:tgtEl>
                                          <p:spTgt spid="18"/>
                                        </p:tgtEl>
                                        <p:attrNameLst>
                                          <p:attrName>ppt_x</p:attrName>
                                          <p:attrName>ppt_y</p:attrName>
                                        </p:attrNameLst>
                                      </p:cBhvr>
                                      <p:rCtr x="-729" y="19907"/>
                                    </p:animMotion>
                                  </p:childTnLst>
                                </p:cTn>
                              </p:par>
                            </p:childTnLst>
                          </p:cTn>
                        </p:par>
                      </p:childTnLst>
                    </p:cTn>
                  </p:par>
                </p:childTnLst>
              </p:cTn>
              <p:nextCondLst>
                <p:cond evt="onClick" delay="0">
                  <p:tgtEl>
                    <p:spTgt spid="18"/>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702498" y="101972"/>
            <a:ext cx="7780866" cy="1325563"/>
          </a:xfrm>
        </p:spPr>
        <p:txBody>
          <a:bodyPr>
            <a:normAutofit/>
          </a:bodyPr>
          <a:lstStyle/>
          <a:p>
            <a:pPr algn="ctr"/>
            <a:r>
              <a:rPr lang="en-US" sz="2800" dirty="0"/>
              <a:t>Are these foods fruit or vegetables? Sort them into the right box. Click on food to see if you’re right.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 name="Picture 2">
            <a:extLst>
              <a:ext uri="{FF2B5EF4-FFF2-40B4-BE49-F238E27FC236}">
                <a16:creationId xmlns:a16="http://schemas.microsoft.com/office/drawing/2014/main" id="{D42404A3-0388-4C76-8FA5-4F2F46F0CEC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83160" y="1520392"/>
            <a:ext cx="1688960" cy="2341374"/>
          </a:xfrm>
          <a:prstGeom prst="rect">
            <a:avLst/>
          </a:prstGeom>
        </p:spPr>
      </p:pic>
      <p:pic>
        <p:nvPicPr>
          <p:cNvPr id="12" name="Picture 11">
            <a:extLst>
              <a:ext uri="{FF2B5EF4-FFF2-40B4-BE49-F238E27FC236}">
                <a16:creationId xmlns:a16="http://schemas.microsoft.com/office/drawing/2014/main" id="{3BB67D36-07E6-4601-B187-EFAA06E14D8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855374" y="1507658"/>
            <a:ext cx="1843645" cy="2366842"/>
          </a:xfrm>
          <a:prstGeom prst="rect">
            <a:avLst/>
          </a:prstGeom>
        </p:spPr>
      </p:pic>
      <p:pic>
        <p:nvPicPr>
          <p:cNvPr id="13" name="Picture 12">
            <a:extLst>
              <a:ext uri="{FF2B5EF4-FFF2-40B4-BE49-F238E27FC236}">
                <a16:creationId xmlns:a16="http://schemas.microsoft.com/office/drawing/2014/main" id="{D8455F69-A284-4C59-BF20-DBFECC93863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838237" y="1465472"/>
            <a:ext cx="1847668" cy="2384491"/>
          </a:xfrm>
          <a:prstGeom prst="rect">
            <a:avLst/>
          </a:prstGeom>
        </p:spPr>
      </p:pic>
      <p:pic>
        <p:nvPicPr>
          <p:cNvPr id="18" name="Picture 17">
            <a:extLst>
              <a:ext uri="{FF2B5EF4-FFF2-40B4-BE49-F238E27FC236}">
                <a16:creationId xmlns:a16="http://schemas.microsoft.com/office/drawing/2014/main" id="{B50DCFD3-12CB-417A-992F-8AF91F14687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641550" y="1471298"/>
            <a:ext cx="1702790" cy="2372841"/>
          </a:xfrm>
          <a:prstGeom prst="rect">
            <a:avLst/>
          </a:prstGeom>
        </p:spPr>
      </p:pic>
      <p:sp>
        <p:nvSpPr>
          <p:cNvPr id="19" name="TextBox 18">
            <a:extLst>
              <a:ext uri="{FF2B5EF4-FFF2-40B4-BE49-F238E27FC236}">
                <a16:creationId xmlns:a16="http://schemas.microsoft.com/office/drawing/2014/main" id="{8D4BB89A-61FC-4E65-B042-7B49C40C368C}"/>
              </a:ext>
            </a:extLst>
          </p:cNvPr>
          <p:cNvSpPr txBox="1"/>
          <p:nvPr/>
        </p:nvSpPr>
        <p:spPr>
          <a:xfrm>
            <a:off x="2207086" y="3827374"/>
            <a:ext cx="2250113" cy="523220"/>
          </a:xfrm>
          <a:prstGeom prst="rect">
            <a:avLst/>
          </a:prstGeom>
          <a:noFill/>
        </p:spPr>
        <p:txBody>
          <a:bodyPr wrap="square" rtlCol="0">
            <a:spAutoFit/>
          </a:bodyPr>
          <a:lstStyle/>
          <a:p>
            <a:r>
              <a:rPr lang="en-US" sz="2800" b="1" dirty="0">
                <a:solidFill>
                  <a:srgbClr val="F20000"/>
                </a:solidFill>
              </a:rPr>
              <a:t>Fruit</a:t>
            </a:r>
            <a:endParaRPr lang="en-IE" sz="2800" b="1" dirty="0">
              <a:solidFill>
                <a:srgbClr val="F20000"/>
              </a:solidFill>
            </a:endParaRPr>
          </a:p>
        </p:txBody>
      </p:sp>
      <p:sp>
        <p:nvSpPr>
          <p:cNvPr id="21" name="TextBox 20">
            <a:extLst>
              <a:ext uri="{FF2B5EF4-FFF2-40B4-BE49-F238E27FC236}">
                <a16:creationId xmlns:a16="http://schemas.microsoft.com/office/drawing/2014/main" id="{6EEE0590-7FD9-419C-A921-255AEAA03C63}"/>
              </a:ext>
            </a:extLst>
          </p:cNvPr>
          <p:cNvSpPr txBox="1"/>
          <p:nvPr/>
        </p:nvSpPr>
        <p:spPr>
          <a:xfrm>
            <a:off x="7808517" y="3846185"/>
            <a:ext cx="2250113" cy="523220"/>
          </a:xfrm>
          <a:prstGeom prst="rect">
            <a:avLst/>
          </a:prstGeom>
          <a:noFill/>
        </p:spPr>
        <p:txBody>
          <a:bodyPr wrap="square" rtlCol="0">
            <a:spAutoFit/>
          </a:bodyPr>
          <a:lstStyle/>
          <a:p>
            <a:r>
              <a:rPr lang="en-US" sz="2800" b="1" dirty="0">
                <a:solidFill>
                  <a:srgbClr val="F20000"/>
                </a:solidFill>
              </a:rPr>
              <a:t>Vegetable </a:t>
            </a:r>
            <a:endParaRPr lang="en-IE" sz="2800" b="1" dirty="0">
              <a:solidFill>
                <a:srgbClr val="F20000"/>
              </a:solidFill>
            </a:endParaRPr>
          </a:p>
        </p:txBody>
      </p:sp>
      <p:sp>
        <p:nvSpPr>
          <p:cNvPr id="9" name="Rectangle 8">
            <a:extLst>
              <a:ext uri="{FF2B5EF4-FFF2-40B4-BE49-F238E27FC236}">
                <a16:creationId xmlns:a16="http://schemas.microsoft.com/office/drawing/2014/main" id="{15B1C39F-0EC5-46A6-8F4D-B77D6885DEF5}"/>
              </a:ext>
            </a:extLst>
          </p:cNvPr>
          <p:cNvSpPr/>
          <p:nvPr/>
        </p:nvSpPr>
        <p:spPr>
          <a:xfrm>
            <a:off x="198178" y="4303468"/>
            <a:ext cx="5533625"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2" name="Rectangle 21">
            <a:extLst>
              <a:ext uri="{FF2B5EF4-FFF2-40B4-BE49-F238E27FC236}">
                <a16:creationId xmlns:a16="http://schemas.microsoft.com/office/drawing/2014/main" id="{ADF8401A-B77B-4A8B-8582-37BC683F92F1}"/>
              </a:ext>
            </a:extLst>
          </p:cNvPr>
          <p:cNvSpPr/>
          <p:nvPr/>
        </p:nvSpPr>
        <p:spPr>
          <a:xfrm>
            <a:off x="6096000" y="4303467"/>
            <a:ext cx="5533625"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60599567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9336 0.01875 L 0.46068 0.41204 " pathEditMode="relative" rAng="0" ptsTypes="AA">
                                      <p:cBhvr>
                                        <p:cTn id="6" dur="2000" fill="hold"/>
                                        <p:tgtEl>
                                          <p:spTgt spid="3"/>
                                        </p:tgtEl>
                                        <p:attrNameLst>
                                          <p:attrName>ppt_x</p:attrName>
                                          <p:attrName>ppt_y</p:attrName>
                                        </p:attrNameLst>
                                      </p:cBhvr>
                                      <p:rCtr x="27695" y="19653"/>
                                    </p:animMotion>
                                  </p:childTnLst>
                                </p:cTn>
                              </p:par>
                            </p:childTnLst>
                          </p:cTn>
                        </p:par>
                      </p:childTnLst>
                    </p:cTn>
                  </p:par>
                </p:childTnLst>
              </p:cTn>
              <p:nextCondLst>
                <p:cond evt="onClick" delay="0">
                  <p:tgtEl>
                    <p:spTgt spid="3"/>
                  </p:tgtEl>
                </p:cond>
              </p:nextCondLst>
            </p:seq>
            <p:seq concurrent="1" nextAc="seek">
              <p:cTn id="7" restart="whenNotActive" fill="hold" evtFilter="cancelBubble" nodeType="interactiveSeq">
                <p:stCondLst>
                  <p:cond evt="onClick" delay="0">
                    <p:tgtEl>
                      <p:spTgt spid="12"/>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3.125E-6 -1.11111E-6 L -0.27006 0.41204 " pathEditMode="relative" rAng="0" ptsTypes="AA">
                                      <p:cBhvr>
                                        <p:cTn id="11" dur="2000" fill="hold"/>
                                        <p:tgtEl>
                                          <p:spTgt spid="12"/>
                                        </p:tgtEl>
                                        <p:attrNameLst>
                                          <p:attrName>ppt_x</p:attrName>
                                          <p:attrName>ppt_y</p:attrName>
                                        </p:attrNameLst>
                                      </p:cBhvr>
                                      <p:rCtr x="-13503" y="20602"/>
                                    </p:animMotion>
                                  </p:childTnLst>
                                </p:cTn>
                              </p:par>
                            </p:childTnLst>
                          </p:cTn>
                        </p:par>
                      </p:childTnLst>
                    </p:cTn>
                  </p:par>
                </p:childTnLst>
              </p:cTn>
              <p:nextCondLst>
                <p:cond evt="onClick" delay="0">
                  <p:tgtEl>
                    <p:spTgt spid="12"/>
                  </p:tgtEl>
                </p:cond>
              </p:nextCondLst>
            </p:seq>
            <p:seq concurrent="1" nextAc="seek">
              <p:cTn id="12" restart="whenNotActive" fill="hold" evtFilter="cancelBubble" nodeType="interactiveSeq">
                <p:stCondLst>
                  <p:cond evt="onClick" delay="0">
                    <p:tgtEl>
                      <p:spTgt spid="13"/>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1.45833E-6 5.55112E-17 L -0.28971 0.41898 " pathEditMode="relative" rAng="0" ptsTypes="AA">
                                      <p:cBhvr>
                                        <p:cTn id="16" dur="2000" fill="hold"/>
                                        <p:tgtEl>
                                          <p:spTgt spid="13"/>
                                        </p:tgtEl>
                                        <p:attrNameLst>
                                          <p:attrName>ppt_x</p:attrName>
                                          <p:attrName>ppt_y</p:attrName>
                                        </p:attrNameLst>
                                      </p:cBhvr>
                                      <p:rCtr x="-14492" y="20949"/>
                                    </p:animMotion>
                                  </p:childTnLst>
                                </p:cTn>
                              </p:par>
                            </p:childTnLst>
                          </p:cTn>
                        </p:par>
                      </p:childTnLst>
                    </p:cTn>
                  </p:par>
                </p:childTnLst>
              </p:cTn>
              <p:nextCondLst>
                <p:cond evt="onClick" delay="0">
                  <p:tgtEl>
                    <p:spTgt spid="13"/>
                  </p:tgtEl>
                </p:cond>
              </p:nextCondLst>
            </p:seq>
            <p:seq concurrent="1" nextAc="seek">
              <p:cTn id="17" restart="whenNotActive" fill="hold" evtFilter="cancelBubble" nodeType="interactiveSeq">
                <p:stCondLst>
                  <p:cond evt="onClick" delay="0">
                    <p:tgtEl>
                      <p:spTgt spid="18"/>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0.00521 0.01991 L -0.01979 0.41806 " pathEditMode="relative" rAng="0" ptsTypes="AA">
                                      <p:cBhvr>
                                        <p:cTn id="21" dur="2000" fill="hold"/>
                                        <p:tgtEl>
                                          <p:spTgt spid="18"/>
                                        </p:tgtEl>
                                        <p:attrNameLst>
                                          <p:attrName>ppt_x</p:attrName>
                                          <p:attrName>ppt_y</p:attrName>
                                        </p:attrNameLst>
                                      </p:cBhvr>
                                      <p:rCtr x="-729" y="19907"/>
                                    </p:animMotion>
                                  </p:childTnLst>
                                </p:cTn>
                              </p:par>
                            </p:childTnLst>
                          </p:cTn>
                        </p:par>
                      </p:childTnLst>
                    </p:cTn>
                  </p:par>
                </p:childTnLst>
              </p:cTn>
              <p:nextCondLst>
                <p:cond evt="onClick" delay="0">
                  <p:tgtEl>
                    <p:spTgt spid="18"/>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702498" y="101972"/>
            <a:ext cx="7780866" cy="1325563"/>
          </a:xfrm>
        </p:spPr>
        <p:txBody>
          <a:bodyPr>
            <a:normAutofit/>
          </a:bodyPr>
          <a:lstStyle/>
          <a:p>
            <a:pPr algn="ctr"/>
            <a:r>
              <a:rPr lang="en-US" sz="2800" dirty="0"/>
              <a:t>Are these foods fruit or vegetables? Sort them into the right box. Click on food to see if you’re right.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 name="Picture 2">
            <a:extLst>
              <a:ext uri="{FF2B5EF4-FFF2-40B4-BE49-F238E27FC236}">
                <a16:creationId xmlns:a16="http://schemas.microsoft.com/office/drawing/2014/main" id="{D42404A3-0388-4C76-8FA5-4F2F46F0CEC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83220" y="1507658"/>
            <a:ext cx="1688840" cy="2366843"/>
          </a:xfrm>
          <a:prstGeom prst="rect">
            <a:avLst/>
          </a:prstGeom>
        </p:spPr>
      </p:pic>
      <p:pic>
        <p:nvPicPr>
          <p:cNvPr id="12" name="Picture 11">
            <a:extLst>
              <a:ext uri="{FF2B5EF4-FFF2-40B4-BE49-F238E27FC236}">
                <a16:creationId xmlns:a16="http://schemas.microsoft.com/office/drawing/2014/main" id="{3BB67D36-07E6-4601-B187-EFAA06E14D8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929694" y="1507658"/>
            <a:ext cx="1695004" cy="2366842"/>
          </a:xfrm>
          <a:prstGeom prst="rect">
            <a:avLst/>
          </a:prstGeom>
        </p:spPr>
      </p:pic>
      <p:pic>
        <p:nvPicPr>
          <p:cNvPr id="13" name="Picture 12">
            <a:extLst>
              <a:ext uri="{FF2B5EF4-FFF2-40B4-BE49-F238E27FC236}">
                <a16:creationId xmlns:a16="http://schemas.microsoft.com/office/drawing/2014/main" id="{D8455F69-A284-4C59-BF20-DBFECC93863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912125" y="1491727"/>
            <a:ext cx="1699892" cy="2331981"/>
          </a:xfrm>
          <a:prstGeom prst="rect">
            <a:avLst/>
          </a:prstGeom>
        </p:spPr>
      </p:pic>
      <p:pic>
        <p:nvPicPr>
          <p:cNvPr id="18" name="Picture 17">
            <a:extLst>
              <a:ext uri="{FF2B5EF4-FFF2-40B4-BE49-F238E27FC236}">
                <a16:creationId xmlns:a16="http://schemas.microsoft.com/office/drawing/2014/main" id="{B50DCFD3-12CB-417A-992F-8AF91F14687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574058" y="1475850"/>
            <a:ext cx="1837775" cy="2363737"/>
          </a:xfrm>
          <a:prstGeom prst="rect">
            <a:avLst/>
          </a:prstGeom>
        </p:spPr>
      </p:pic>
      <p:sp>
        <p:nvSpPr>
          <p:cNvPr id="19" name="TextBox 18">
            <a:extLst>
              <a:ext uri="{FF2B5EF4-FFF2-40B4-BE49-F238E27FC236}">
                <a16:creationId xmlns:a16="http://schemas.microsoft.com/office/drawing/2014/main" id="{8D4BB89A-61FC-4E65-B042-7B49C40C368C}"/>
              </a:ext>
            </a:extLst>
          </p:cNvPr>
          <p:cNvSpPr txBox="1"/>
          <p:nvPr/>
        </p:nvSpPr>
        <p:spPr>
          <a:xfrm>
            <a:off x="2207086" y="3827374"/>
            <a:ext cx="2250113" cy="523220"/>
          </a:xfrm>
          <a:prstGeom prst="rect">
            <a:avLst/>
          </a:prstGeom>
          <a:noFill/>
        </p:spPr>
        <p:txBody>
          <a:bodyPr wrap="square" rtlCol="0">
            <a:spAutoFit/>
          </a:bodyPr>
          <a:lstStyle/>
          <a:p>
            <a:r>
              <a:rPr lang="en-US" sz="2800" b="1" dirty="0">
                <a:solidFill>
                  <a:srgbClr val="F20000"/>
                </a:solidFill>
              </a:rPr>
              <a:t>Fruit</a:t>
            </a:r>
            <a:endParaRPr lang="en-IE" sz="2800" b="1" dirty="0">
              <a:solidFill>
                <a:srgbClr val="F20000"/>
              </a:solidFill>
            </a:endParaRPr>
          </a:p>
        </p:txBody>
      </p:sp>
      <p:sp>
        <p:nvSpPr>
          <p:cNvPr id="21" name="TextBox 20">
            <a:extLst>
              <a:ext uri="{FF2B5EF4-FFF2-40B4-BE49-F238E27FC236}">
                <a16:creationId xmlns:a16="http://schemas.microsoft.com/office/drawing/2014/main" id="{6EEE0590-7FD9-419C-A921-255AEAA03C63}"/>
              </a:ext>
            </a:extLst>
          </p:cNvPr>
          <p:cNvSpPr txBox="1"/>
          <p:nvPr/>
        </p:nvSpPr>
        <p:spPr>
          <a:xfrm>
            <a:off x="7808517" y="3846185"/>
            <a:ext cx="2250113" cy="523220"/>
          </a:xfrm>
          <a:prstGeom prst="rect">
            <a:avLst/>
          </a:prstGeom>
          <a:noFill/>
        </p:spPr>
        <p:txBody>
          <a:bodyPr wrap="square" rtlCol="0">
            <a:spAutoFit/>
          </a:bodyPr>
          <a:lstStyle/>
          <a:p>
            <a:r>
              <a:rPr lang="en-US" sz="2800" b="1" dirty="0">
                <a:solidFill>
                  <a:srgbClr val="F20000"/>
                </a:solidFill>
              </a:rPr>
              <a:t>Vegetable </a:t>
            </a:r>
            <a:endParaRPr lang="en-IE" sz="2800" b="1" dirty="0">
              <a:solidFill>
                <a:srgbClr val="F20000"/>
              </a:solidFill>
            </a:endParaRPr>
          </a:p>
        </p:txBody>
      </p:sp>
      <p:sp>
        <p:nvSpPr>
          <p:cNvPr id="9" name="Rectangle 8">
            <a:extLst>
              <a:ext uri="{FF2B5EF4-FFF2-40B4-BE49-F238E27FC236}">
                <a16:creationId xmlns:a16="http://schemas.microsoft.com/office/drawing/2014/main" id="{15B1C39F-0EC5-46A6-8F4D-B77D6885DEF5}"/>
              </a:ext>
            </a:extLst>
          </p:cNvPr>
          <p:cNvSpPr/>
          <p:nvPr/>
        </p:nvSpPr>
        <p:spPr>
          <a:xfrm>
            <a:off x="198178" y="4303468"/>
            <a:ext cx="5533625"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2" name="Rectangle 21">
            <a:extLst>
              <a:ext uri="{FF2B5EF4-FFF2-40B4-BE49-F238E27FC236}">
                <a16:creationId xmlns:a16="http://schemas.microsoft.com/office/drawing/2014/main" id="{ADF8401A-B77B-4A8B-8582-37BC683F92F1}"/>
              </a:ext>
            </a:extLst>
          </p:cNvPr>
          <p:cNvSpPr/>
          <p:nvPr/>
        </p:nvSpPr>
        <p:spPr>
          <a:xfrm>
            <a:off x="6096000" y="4303467"/>
            <a:ext cx="5533625"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67720863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9336 0.01875 L 0.46068 0.41204 " pathEditMode="relative" rAng="0" ptsTypes="AA">
                                      <p:cBhvr>
                                        <p:cTn id="6" dur="2000" fill="hold"/>
                                        <p:tgtEl>
                                          <p:spTgt spid="3"/>
                                        </p:tgtEl>
                                        <p:attrNameLst>
                                          <p:attrName>ppt_x</p:attrName>
                                          <p:attrName>ppt_y</p:attrName>
                                        </p:attrNameLst>
                                      </p:cBhvr>
                                      <p:rCtr x="27695" y="19653"/>
                                    </p:animMotion>
                                  </p:childTnLst>
                                </p:cTn>
                              </p:par>
                            </p:childTnLst>
                          </p:cTn>
                        </p:par>
                      </p:childTnLst>
                    </p:cTn>
                  </p:par>
                </p:childTnLst>
              </p:cTn>
              <p:nextCondLst>
                <p:cond evt="onClick" delay="0">
                  <p:tgtEl>
                    <p:spTgt spid="3"/>
                  </p:tgtEl>
                </p:cond>
              </p:nextCondLst>
            </p:seq>
            <p:seq concurrent="1" nextAc="seek">
              <p:cTn id="7" restart="whenNotActive" fill="hold" evtFilter="cancelBubble" nodeType="interactiveSeq">
                <p:stCondLst>
                  <p:cond evt="onClick" delay="0">
                    <p:tgtEl>
                      <p:spTgt spid="12"/>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3.125E-6 -1.11111E-6 L -0.27006 0.41204 " pathEditMode="relative" rAng="0" ptsTypes="AA">
                                      <p:cBhvr>
                                        <p:cTn id="11" dur="2000" fill="hold"/>
                                        <p:tgtEl>
                                          <p:spTgt spid="12"/>
                                        </p:tgtEl>
                                        <p:attrNameLst>
                                          <p:attrName>ppt_x</p:attrName>
                                          <p:attrName>ppt_y</p:attrName>
                                        </p:attrNameLst>
                                      </p:cBhvr>
                                      <p:rCtr x="-13503" y="20602"/>
                                    </p:animMotion>
                                  </p:childTnLst>
                                </p:cTn>
                              </p:par>
                            </p:childTnLst>
                          </p:cTn>
                        </p:par>
                      </p:childTnLst>
                    </p:cTn>
                  </p:par>
                </p:childTnLst>
              </p:cTn>
              <p:nextCondLst>
                <p:cond evt="onClick" delay="0">
                  <p:tgtEl>
                    <p:spTgt spid="12"/>
                  </p:tgtEl>
                </p:cond>
              </p:nextCondLst>
            </p:seq>
            <p:seq concurrent="1" nextAc="seek">
              <p:cTn id="12" restart="whenNotActive" fill="hold" evtFilter="cancelBubble" nodeType="interactiveSeq">
                <p:stCondLst>
                  <p:cond evt="onClick" delay="0">
                    <p:tgtEl>
                      <p:spTgt spid="13"/>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1.45833E-6 5.55112E-17 L -0.28971 0.41898 " pathEditMode="relative" rAng="0" ptsTypes="AA">
                                      <p:cBhvr>
                                        <p:cTn id="16" dur="2000" fill="hold"/>
                                        <p:tgtEl>
                                          <p:spTgt spid="13"/>
                                        </p:tgtEl>
                                        <p:attrNameLst>
                                          <p:attrName>ppt_x</p:attrName>
                                          <p:attrName>ppt_y</p:attrName>
                                        </p:attrNameLst>
                                      </p:cBhvr>
                                      <p:rCtr x="-14492" y="20949"/>
                                    </p:animMotion>
                                  </p:childTnLst>
                                </p:cTn>
                              </p:par>
                            </p:childTnLst>
                          </p:cTn>
                        </p:par>
                      </p:childTnLst>
                    </p:cTn>
                  </p:par>
                </p:childTnLst>
              </p:cTn>
              <p:nextCondLst>
                <p:cond evt="onClick" delay="0">
                  <p:tgtEl>
                    <p:spTgt spid="13"/>
                  </p:tgtEl>
                </p:cond>
              </p:nextCondLst>
            </p:seq>
            <p:seq concurrent="1" nextAc="seek">
              <p:cTn id="17" restart="whenNotActive" fill="hold" evtFilter="cancelBubble" nodeType="interactiveSeq">
                <p:stCondLst>
                  <p:cond evt="onClick" delay="0">
                    <p:tgtEl>
                      <p:spTgt spid="18"/>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0.00521 0.01991 L -0.01979 0.41806 " pathEditMode="relative" rAng="0" ptsTypes="AA">
                                      <p:cBhvr>
                                        <p:cTn id="21" dur="2000" fill="hold"/>
                                        <p:tgtEl>
                                          <p:spTgt spid="18"/>
                                        </p:tgtEl>
                                        <p:attrNameLst>
                                          <p:attrName>ppt_x</p:attrName>
                                          <p:attrName>ppt_y</p:attrName>
                                        </p:attrNameLst>
                                      </p:cBhvr>
                                      <p:rCtr x="-729" y="19907"/>
                                    </p:animMotion>
                                  </p:childTnLst>
                                </p:cTn>
                              </p:par>
                            </p:childTnLst>
                          </p:cTn>
                        </p:par>
                      </p:childTnLst>
                    </p:cTn>
                  </p:par>
                </p:childTnLst>
              </p:cTn>
              <p:nextCondLst>
                <p:cond evt="onClick" delay="0">
                  <p:tgtEl>
                    <p:spTgt spid="18"/>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702498" y="101972"/>
            <a:ext cx="7780866" cy="1325563"/>
          </a:xfrm>
        </p:spPr>
        <p:txBody>
          <a:bodyPr>
            <a:normAutofit/>
          </a:bodyPr>
          <a:lstStyle/>
          <a:p>
            <a:pPr algn="ctr"/>
            <a:r>
              <a:rPr lang="en-US" sz="2800" dirty="0"/>
              <a:t>Can you find the </a:t>
            </a:r>
            <a:r>
              <a:rPr lang="en-US" sz="2800" b="1" dirty="0">
                <a:solidFill>
                  <a:srgbClr val="92D050"/>
                </a:solidFill>
              </a:rPr>
              <a:t>green</a:t>
            </a:r>
            <a:r>
              <a:rPr lang="en-US" sz="2800" dirty="0"/>
              <a:t> fruit? Sort them into the right box. Click on food to see if you’re right.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 name="Picture 2">
            <a:extLst>
              <a:ext uri="{FF2B5EF4-FFF2-40B4-BE49-F238E27FC236}">
                <a16:creationId xmlns:a16="http://schemas.microsoft.com/office/drawing/2014/main" id="{D42404A3-0388-4C76-8FA5-4F2F46F0CEC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83220" y="1507658"/>
            <a:ext cx="1688840" cy="2366843"/>
          </a:xfrm>
          <a:prstGeom prst="rect">
            <a:avLst/>
          </a:prstGeom>
        </p:spPr>
      </p:pic>
      <p:pic>
        <p:nvPicPr>
          <p:cNvPr id="12" name="Picture 11">
            <a:extLst>
              <a:ext uri="{FF2B5EF4-FFF2-40B4-BE49-F238E27FC236}">
                <a16:creationId xmlns:a16="http://schemas.microsoft.com/office/drawing/2014/main" id="{3BB67D36-07E6-4601-B187-EFAA06E14D8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929694" y="1507658"/>
            <a:ext cx="1695004" cy="2366842"/>
          </a:xfrm>
          <a:prstGeom prst="rect">
            <a:avLst/>
          </a:prstGeom>
        </p:spPr>
      </p:pic>
      <p:pic>
        <p:nvPicPr>
          <p:cNvPr id="13" name="Picture 12">
            <a:extLst>
              <a:ext uri="{FF2B5EF4-FFF2-40B4-BE49-F238E27FC236}">
                <a16:creationId xmlns:a16="http://schemas.microsoft.com/office/drawing/2014/main" id="{D8455F69-A284-4C59-BF20-DBFECC93863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912125" y="1488658"/>
            <a:ext cx="1699892" cy="2338119"/>
          </a:xfrm>
          <a:prstGeom prst="rect">
            <a:avLst/>
          </a:prstGeom>
        </p:spPr>
      </p:pic>
      <p:pic>
        <p:nvPicPr>
          <p:cNvPr id="18" name="Picture 17">
            <a:extLst>
              <a:ext uri="{FF2B5EF4-FFF2-40B4-BE49-F238E27FC236}">
                <a16:creationId xmlns:a16="http://schemas.microsoft.com/office/drawing/2014/main" id="{B50DCFD3-12CB-417A-992F-8AF91F14687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642376" y="1484731"/>
            <a:ext cx="1701138" cy="2345974"/>
          </a:xfrm>
          <a:prstGeom prst="rect">
            <a:avLst/>
          </a:prstGeom>
        </p:spPr>
      </p:pic>
      <p:sp>
        <p:nvSpPr>
          <p:cNvPr id="19" name="TextBox 18">
            <a:extLst>
              <a:ext uri="{FF2B5EF4-FFF2-40B4-BE49-F238E27FC236}">
                <a16:creationId xmlns:a16="http://schemas.microsoft.com/office/drawing/2014/main" id="{8D4BB89A-61FC-4E65-B042-7B49C40C368C}"/>
              </a:ext>
            </a:extLst>
          </p:cNvPr>
          <p:cNvSpPr txBox="1"/>
          <p:nvPr/>
        </p:nvSpPr>
        <p:spPr>
          <a:xfrm>
            <a:off x="1452385" y="4581420"/>
            <a:ext cx="2250113" cy="954107"/>
          </a:xfrm>
          <a:prstGeom prst="rect">
            <a:avLst/>
          </a:prstGeom>
          <a:noFill/>
        </p:spPr>
        <p:txBody>
          <a:bodyPr wrap="square" rtlCol="0">
            <a:spAutoFit/>
          </a:bodyPr>
          <a:lstStyle/>
          <a:p>
            <a:r>
              <a:rPr lang="en-US" sz="2800" b="1" dirty="0">
                <a:solidFill>
                  <a:srgbClr val="F20000"/>
                </a:solidFill>
              </a:rPr>
              <a:t>Green</a:t>
            </a:r>
          </a:p>
          <a:p>
            <a:r>
              <a:rPr lang="en-US" sz="2800" b="1" dirty="0">
                <a:solidFill>
                  <a:srgbClr val="F20000"/>
                </a:solidFill>
              </a:rPr>
              <a:t>Fruit = </a:t>
            </a:r>
            <a:endParaRPr lang="en-IE" sz="2800" b="1" dirty="0">
              <a:solidFill>
                <a:srgbClr val="F20000"/>
              </a:solidFill>
            </a:endParaRPr>
          </a:p>
        </p:txBody>
      </p:sp>
      <p:sp>
        <p:nvSpPr>
          <p:cNvPr id="9" name="Rectangle 8">
            <a:extLst>
              <a:ext uri="{FF2B5EF4-FFF2-40B4-BE49-F238E27FC236}">
                <a16:creationId xmlns:a16="http://schemas.microsoft.com/office/drawing/2014/main" id="{15B1C39F-0EC5-46A6-8F4D-B77D6885DEF5}"/>
              </a:ext>
            </a:extLst>
          </p:cNvPr>
          <p:cNvSpPr/>
          <p:nvPr/>
        </p:nvSpPr>
        <p:spPr>
          <a:xfrm>
            <a:off x="3458213" y="4158536"/>
            <a:ext cx="7885301" cy="2424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08621555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3.125E-6 -1.11111E-6 L -0.00365 0.38773 " pathEditMode="relative" rAng="0" ptsTypes="AA">
                                      <p:cBhvr>
                                        <p:cTn id="6" dur="2000" fill="hold"/>
                                        <p:tgtEl>
                                          <p:spTgt spid="12"/>
                                        </p:tgtEl>
                                        <p:attrNameLst>
                                          <p:attrName>ppt_x</p:attrName>
                                          <p:attrName>ppt_y</p:attrName>
                                        </p:attrNameLst>
                                      </p:cBhvr>
                                      <p:rCtr x="-182" y="19375"/>
                                    </p:animMotion>
                                  </p:childTnLst>
                                </p:cTn>
                              </p:par>
                            </p:childTnLst>
                          </p:cTn>
                        </p:par>
                      </p:childTnLst>
                    </p:cTn>
                  </p:par>
                </p:childTnLst>
              </p:cTn>
              <p:nextCondLst>
                <p:cond evt="onClick" delay="0">
                  <p:tgtEl>
                    <p:spTgt spid="12"/>
                  </p:tgtEl>
                </p:cond>
              </p:nextCondLst>
            </p:seq>
            <p:seq concurrent="1" nextAc="seek">
              <p:cTn id="7" restart="whenNotActive" fill="hold" evtFilter="cancelBubble" nodeType="interactiveSeq">
                <p:stCondLst>
                  <p:cond evt="onClick" delay="0">
                    <p:tgtEl>
                      <p:spTgt spid="18"/>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2.91667E-6 5.55112E-17 L -0.22813 0.39815 " pathEditMode="relative" rAng="0" ptsTypes="AA">
                                      <p:cBhvr>
                                        <p:cTn id="11" dur="2000" fill="hold"/>
                                        <p:tgtEl>
                                          <p:spTgt spid="18"/>
                                        </p:tgtEl>
                                        <p:attrNameLst>
                                          <p:attrName>ppt_x</p:attrName>
                                          <p:attrName>ppt_y</p:attrName>
                                        </p:attrNameLst>
                                      </p:cBhvr>
                                      <p:rCtr x="-11406" y="19907"/>
                                    </p:animMotion>
                                  </p:childTnLst>
                                </p:cTn>
                              </p:par>
                            </p:childTnLst>
                          </p:cTn>
                        </p:par>
                      </p:childTnLst>
                    </p:cTn>
                  </p:par>
                </p:childTnLst>
              </p:cTn>
              <p:nextCondLst>
                <p:cond evt="onClick" delay="0">
                  <p:tgtEl>
                    <p:spTgt spid="18"/>
                  </p:tgtEl>
                </p:cond>
              </p:nextCondLst>
            </p:seq>
            <p:seq concurrent="1" nextAc="seek">
              <p:cTn id="12" restart="whenNotActive" fill="hold" evtFilter="cancelBubble" nodeType="interactiveSeq">
                <p:stCondLst>
                  <p:cond evt="onClick" delay="0">
                    <p:tgtEl>
                      <p:spTgt spid="3"/>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2.08333E-7 -1.11111E-6 L -1.66667E-6 -1.11111E-6 " pathEditMode="relative" rAng="0" ptsTypes="AA">
                                      <p:cBhvr>
                                        <p:cTn id="16" dur="2000" fill="hold"/>
                                        <p:tgtEl>
                                          <p:spTgt spid="3"/>
                                        </p:tgtEl>
                                        <p:attrNameLst>
                                          <p:attrName>ppt_x</p:attrName>
                                          <p:attrName>ppt_y</p:attrName>
                                        </p:attrNameLst>
                                      </p:cBhvr>
                                      <p:rCtr x="52" y="0"/>
                                    </p:animMotion>
                                  </p:childTnLst>
                                </p:cTn>
                              </p:par>
                            </p:childTnLst>
                          </p:cTn>
                        </p:par>
                      </p:childTnLst>
                    </p:cTn>
                  </p:par>
                </p:childTnLst>
              </p:cTn>
              <p:nextCondLst>
                <p:cond evt="onClick" delay="0">
                  <p:tgtEl>
                    <p:spTgt spid="3"/>
                  </p:tgtEl>
                </p:cond>
              </p:nextCondLst>
            </p:seq>
            <p:seq concurrent="1" nextAc="seek">
              <p:cTn id="17" restart="whenNotActive" fill="hold" evtFilter="cancelBubble" nodeType="interactiveSeq">
                <p:stCondLst>
                  <p:cond evt="onClick" delay="0">
                    <p:tgtEl>
                      <p:spTgt spid="13"/>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1.45833E-6 5.55112E-17 L 8.33333E-7 4.07407E-6 " pathEditMode="relative" rAng="0" ptsTypes="AA">
                                      <p:cBhvr>
                                        <p:cTn id="21" dur="2000" fill="hold"/>
                                        <p:tgtEl>
                                          <p:spTgt spid="13"/>
                                        </p:tgtEl>
                                        <p:attrNameLst>
                                          <p:attrName>ppt_x</p:attrName>
                                          <p:attrName>ppt_y</p:attrName>
                                        </p:attrNameLst>
                                      </p:cBhvr>
                                      <p:rCtr x="13" y="46"/>
                                    </p:animMotion>
                                  </p:childTnLst>
                                </p:cTn>
                              </p:par>
                            </p:childTnLst>
                          </p:cTn>
                        </p:par>
                      </p:childTnLst>
                    </p:cTn>
                  </p:par>
                </p:childTnLst>
              </p:cTn>
              <p:nextCondLst>
                <p:cond evt="onClick" delay="0">
                  <p:tgtEl>
                    <p:spTgt spid="13"/>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38ED07D4E402447BDAED8E8B0F9766B" ma:contentTypeVersion="10" ma:contentTypeDescription="Create a new document." ma:contentTypeScope="" ma:versionID="96e051f929cc8f5d4f8be713c3995cc2">
  <xsd:schema xmlns:xsd="http://www.w3.org/2001/XMLSchema" xmlns:xs="http://www.w3.org/2001/XMLSchema" xmlns:p="http://schemas.microsoft.com/office/2006/metadata/properties" xmlns:ns2="648970e6-7833-45a3-9c7a-7ba72a6a9008" targetNamespace="http://schemas.microsoft.com/office/2006/metadata/properties" ma:root="true" ma:fieldsID="5c5d9f0306bc5ce9cb99027dd5cf0383" ns2:_="">
    <xsd:import namespace="648970e6-7833-45a3-9c7a-7ba72a6a900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8970e6-7833-45a3-9c7a-7ba72a6a90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A50671-B8FF-4980-A5A7-D23C3B6E1307}">
  <ds:schemaRefs>
    <ds:schemaRef ds:uri="http://schemas.microsoft.com/sharepoint/v3/contenttype/forms"/>
  </ds:schemaRefs>
</ds:datastoreItem>
</file>

<file path=customXml/itemProps2.xml><?xml version="1.0" encoding="utf-8"?>
<ds:datastoreItem xmlns:ds="http://schemas.openxmlformats.org/officeDocument/2006/customXml" ds:itemID="{E7ABBE20-9802-4802-B5F8-33B917FECFEA}">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C439AB0-98EB-4888-8D1D-F228DF157F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8970e6-7833-45a3-9c7a-7ba72a6a90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265</TotalTime>
  <Words>910</Words>
  <Application>Microsoft Office PowerPoint</Application>
  <PresentationFormat>Widescreen</PresentationFormat>
  <Paragraphs>47</Paragraphs>
  <Slides>17</Slides>
  <Notes>0</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Curriculum Links SPHE - Strand: Myself Strand Unit: Taking Care of my Body  Mathematics - Strand: Data Strand Unit: Recognising and Interpreting Data  Overview In this activity you’ll find a wide range of classification and sorting for fruit &amp; vegetables. We’ve provided a number of slides which are differentiated in level depending on the ability of your class. This activity is designed with logical reasoning in mind in a fun and game like fashion all while gaining a deeper recognition of fruit &amp; vegetables.   Learning Outcome Pupils will recognise fruit and vegetables . Pupils will classify and interpret fruit and vegetables with various variables.    Teaching Notes  All of these fruit and vegetables are listed on the Flashcards. Use these Flashcards in advance of the lesson to familiarize pupils with the fruit and vegetables and their classification.   The difficulty will advance throughout the slide show.   Slides 1-6  – These slides have a mix of fruit and vegetable. Ask pupils to classify if the flashcard is a fruit or vegetable.   Slides 7-10  – These slides have a mix of fruit and vegetables of the same colour. Pupils will be asked to pick out either all fruit or all vegetable of that colour.   Slides 11-14  – These slides have a mix of fruit and vegetables of different colours. Pupils will be asked to pick out a certain colour of fruit or vegetable. For example green vegetables or red fruit.   </vt:lpstr>
      <vt:lpstr>How to use this slide show   1. Select ‘Start slideshow from beginning’ (or press F5 key).   You will see a series of fruit and vegetables. Your pupils will be familiar with these from the flashcards. Ask  the pupils which category the flashcard goes into. When you click on the picture it will sort itself into the  correct category.   *Please note if you click anywhere else on the page it will skip forward to the next slide. If this happens just press back to the slide you missed. You can do this by pressing the up arrow on your keyboard.   2. Click on any flashcard and it will sort into the correct category. It doesn’t matter which flashcard you click on first.    If you click on an incorrect answer the flashcard will not move. For example if the classification is green  fruit and you click lettuce the flashcard will not move. You can signal to the class that this is an incorrect  classification and prompt for another answer.    3. Click on the white space to move onto the next slide or press the down arrow.   4. Test it out yourself before you try it with the class to get used to the format.   </vt:lpstr>
      <vt:lpstr>Are these foods fruit or vegetables? Sort them into the right box. Click on food to see if you’re right. </vt:lpstr>
      <vt:lpstr>Are these foods fruit or vegetables? Sort them into the right box. Click on food to see if you’re right. </vt:lpstr>
      <vt:lpstr>Are these foods fruit or vegetables? Sort them into the right box. Click on food to see if you’re right. </vt:lpstr>
      <vt:lpstr>Are these foods fruit or vegetables? Sort them into the right box. Click on food to see if you’re right. </vt:lpstr>
      <vt:lpstr>Are these foods fruit or vegetables? Sort them into the right box. Click on food to see if you’re right. </vt:lpstr>
      <vt:lpstr>Are these foods fruit or vegetables? Sort them into the right box. Click on food to see if you’re right. </vt:lpstr>
      <vt:lpstr>Can you find the green fruit? Sort them into the right box. Click on food to see if you’re right. </vt:lpstr>
      <vt:lpstr>Can you find the green vegetables? Sort them into the right box. Click on food to see if you’re right. </vt:lpstr>
      <vt:lpstr>Can you find the red fruit? Sort them into the right box. Click on food to see if you’re right. </vt:lpstr>
      <vt:lpstr>Can you find the yellow fruit? Sort them into the right box. Click on food to see if you’re right. </vt:lpstr>
      <vt:lpstr>Can you find the green fruit? Sort them into the right box. Click on food to see if you’re right. </vt:lpstr>
      <vt:lpstr>Can you find the yellow fruit? Sort them into the right box. Click on food to see if you’re right. </vt:lpstr>
      <vt:lpstr>Can you find the green vegetables? Sort them into the right box. Click on food to see if you’re right. </vt:lpstr>
      <vt:lpstr>Can you find the red fruit? Sort them into the right box. Click on food to see if you’re right. </vt:lpstr>
      <vt:lpstr>Congratulations! You have reached the end of the slideshow. We hope you have learned loads of new fruit and vegetables.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these foods fruit or vegetables? Sort them into the right box. Click on food to see if you’re right. </dc:title>
  <dc:creator>Katherine Scott</dc:creator>
  <cp:lastModifiedBy>Katherine Scott</cp:lastModifiedBy>
  <cp:revision>92</cp:revision>
  <dcterms:created xsi:type="dcterms:W3CDTF">2020-07-30T08:03:41Z</dcterms:created>
  <dcterms:modified xsi:type="dcterms:W3CDTF">2020-09-25T11:50:49Z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0x010100B38ED07D4E402447BDAED8E8B0F9766B</vt:lpwstr>
  </property>
</Properties>
</file>