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Lst>
  <p:notesMasterIdLst>
    <p:notesMasterId r:id="rId34"/>
  </p:notesMasterIdLst>
  <p:sldIdLst>
    <p:sldId id="257" r:id="rId5"/>
    <p:sldId id="294" r:id="rId6"/>
    <p:sldId id="750" r:id="rId7"/>
    <p:sldId id="687" r:id="rId8"/>
    <p:sldId id="358" r:id="rId9"/>
    <p:sldId id="690" r:id="rId10"/>
    <p:sldId id="338" r:id="rId11"/>
    <p:sldId id="743" r:id="rId12"/>
    <p:sldId id="352" r:id="rId13"/>
    <p:sldId id="359" r:id="rId14"/>
    <p:sldId id="691" r:id="rId15"/>
    <p:sldId id="711" r:id="rId16"/>
    <p:sldId id="744" r:id="rId17"/>
    <p:sldId id="706" r:id="rId18"/>
    <p:sldId id="340" r:id="rId19"/>
    <p:sldId id="686" r:id="rId20"/>
    <p:sldId id="675" r:id="rId21"/>
    <p:sldId id="360" r:id="rId22"/>
    <p:sldId id="707" r:id="rId23"/>
    <p:sldId id="355" r:id="rId24"/>
    <p:sldId id="356" r:id="rId25"/>
    <p:sldId id="716" r:id="rId26"/>
    <p:sldId id="748" r:id="rId27"/>
    <p:sldId id="751" r:id="rId28"/>
    <p:sldId id="741" r:id="rId29"/>
    <p:sldId id="320" r:id="rId30"/>
    <p:sldId id="373" r:id="rId31"/>
    <p:sldId id="742" r:id="rId32"/>
    <p:sldId id="264" r:id="rId3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5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466"/>
    <a:srgbClr val="FFFFFF"/>
    <a:srgbClr val="CE242B"/>
    <a:srgbClr val="005D9F"/>
    <a:srgbClr val="E0E6F1"/>
    <a:srgbClr val="00AAB8"/>
    <a:srgbClr val="005EA0"/>
    <a:srgbClr val="0046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FAF065-4103-4641-91C6-20D1397698C5}" v="2" dt="2023-01-29T13:37:51.0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317" autoAdjust="0"/>
  </p:normalViewPr>
  <p:slideViewPr>
    <p:cSldViewPr snapToGrid="0">
      <p:cViewPr varScale="1">
        <p:scale>
          <a:sx n="47" d="100"/>
          <a:sy n="47" d="100"/>
        </p:scale>
        <p:origin x="2035" y="38"/>
      </p:cViewPr>
      <p:guideLst>
        <p:guide orient="horz" pos="1656"/>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Arial" panose="020B0604020202020204" pitchFamily="34" charset="0"/>
              </a:defRPr>
            </a:lvl1pPr>
          </a:lstStyle>
          <a:p>
            <a:fld id="{5A2525BA-A811-3342-954D-B8C0FB02728D}" type="datetimeFigureOut">
              <a:rPr lang="en-US" smtClean="0"/>
              <a:pPr/>
              <a:t>12/5/2023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8E065E83-B9BA-AF4E-9708-7C4670A08F27}" type="slidenum">
              <a:rPr lang="en-US" smtClean="0"/>
              <a:pPr/>
              <a:t>‹#›</a:t>
            </a:fld>
            <a:endParaRPr lang="en-US"/>
          </a:p>
        </p:txBody>
      </p:sp>
    </p:spTree>
    <p:extLst>
      <p:ext uri="{BB962C8B-B14F-4D97-AF65-F5344CB8AC3E}">
        <p14:creationId xmlns:p14="http://schemas.microsoft.com/office/powerpoint/2010/main" val="175936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Hello and thank you for joining us on this webinar today.  My name is Geraldine Leete, I am the Irish Heart Foundation RQI Program Manager and  I am accompanied by my colleague Brigid Sinnott from the Irish Heart Foundation.  Today I am going to share some exciting information about the American Heart Associations Resuscitation Quality Improvement program, the gold standard of maintaining and driving high quality CPR and resuscitation for healthcare providers. </a:t>
            </a:r>
          </a:p>
        </p:txBody>
      </p:sp>
      <p:sp>
        <p:nvSpPr>
          <p:cNvPr id="4" name="Slide Number Placeholder 3"/>
          <p:cNvSpPr>
            <a:spLocks noGrp="1"/>
          </p:cNvSpPr>
          <p:nvPr>
            <p:ph type="sldNum" sz="quarter" idx="5"/>
          </p:nvPr>
        </p:nvSpPr>
        <p:spPr/>
        <p:txBody>
          <a:bodyPr/>
          <a:lstStyle/>
          <a:p>
            <a:fld id="{8E065E83-B9BA-AF4E-9708-7C4670A08F27}" type="slidenum">
              <a:rPr lang="en-US" smtClean="0"/>
              <a:t>1</a:t>
            </a:fld>
            <a:endParaRPr lang="en-US"/>
          </a:p>
        </p:txBody>
      </p:sp>
    </p:spTree>
    <p:extLst>
      <p:ext uri="{BB962C8B-B14F-4D97-AF65-F5344CB8AC3E}">
        <p14:creationId xmlns:p14="http://schemas.microsoft.com/office/powerpoint/2010/main" val="2692817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Effective education is an essential contributor to improved survival outcomes from cardiac arrest. The 2020 Guidelines included an educational section which described the key components to improve CPR Skill acquisition and retention. </a:t>
            </a:r>
          </a:p>
          <a:p>
            <a:endParaRPr lang="en-US" dirty="0">
              <a:solidFill>
                <a:srgbClr val="000000"/>
              </a:solidFill>
              <a:cs typeface="Arial" panose="020B0604020202020204" pitchFamily="34" charset="0"/>
            </a:endParaRPr>
          </a:p>
          <a:p>
            <a:pPr algn="l">
              <a:buFont typeface="+mj-lt"/>
              <a:buAutoNum type="arabicPeriod"/>
            </a:pPr>
            <a:r>
              <a:rPr lang="en-US" dirty="0">
                <a:solidFill>
                  <a:srgbClr val="000000"/>
                </a:solidFill>
                <a:effectLst/>
              </a:rPr>
              <a:t> Use of a deliberate practice and mastery learning model during resuscitation training improves skill acquisition and retention for many critical tasks.</a:t>
            </a:r>
          </a:p>
          <a:p>
            <a:pPr algn="l">
              <a:buFont typeface="+mj-lt"/>
              <a:buAutoNum type="arabicPeriod"/>
            </a:pPr>
            <a:endParaRPr lang="en-US" dirty="0">
              <a:solidFill>
                <a:srgbClr val="000000"/>
              </a:solidFill>
            </a:endParaRPr>
          </a:p>
          <a:p>
            <a:pPr algn="l">
              <a:buFont typeface="+mj-lt"/>
              <a:buAutoNum type="arabicPeriod"/>
            </a:pPr>
            <a:r>
              <a:rPr lang="en-US" dirty="0">
                <a:solidFill>
                  <a:srgbClr val="000000"/>
                </a:solidFill>
              </a:rPr>
              <a:t> The addition of booster training to resuscitation courses is associated with improved cardiopulmonary resuscitation (CPR) skill retention over time.</a:t>
            </a:r>
          </a:p>
          <a:p>
            <a:pPr algn="l">
              <a:buFont typeface="+mj-lt"/>
              <a:buAutoNum type="arabicPeriod"/>
            </a:pPr>
            <a:endParaRPr lang="en-US" dirty="0">
              <a:solidFill>
                <a:srgbClr val="000000"/>
              </a:solidFill>
              <a:effectLst/>
            </a:endParaRPr>
          </a:p>
          <a:p>
            <a:pPr algn="l">
              <a:buFont typeface="+mj-lt"/>
              <a:buAutoNum type="arabicPeriod"/>
            </a:pPr>
            <a:r>
              <a:rPr lang="en-US" dirty="0">
                <a:solidFill>
                  <a:srgbClr val="000000"/>
                </a:solidFill>
                <a:effectLst/>
              </a:rPr>
              <a:t> Implementation of a spaced learning approach for resuscitation training improves clinical performance and technical skills compared with massed learning.</a:t>
            </a:r>
          </a:p>
          <a:p>
            <a:pPr algn="l">
              <a:buFont typeface="+mj-lt"/>
              <a:buAutoNum type="arabicPeriod"/>
            </a:pPr>
            <a:endParaRPr lang="en-US" dirty="0">
              <a:solidFill>
                <a:srgbClr val="000000"/>
              </a:solidFill>
            </a:endParaRPr>
          </a:p>
          <a:p>
            <a:pPr algn="l">
              <a:buFont typeface="+mj-lt"/>
              <a:buAutoNum type="arabicPeriod"/>
            </a:pPr>
            <a:r>
              <a:rPr lang="en-US" dirty="0">
                <a:solidFill>
                  <a:srgbClr val="000000"/>
                </a:solidFill>
                <a:effectLst/>
              </a:rPr>
              <a:t> The use of CPR feedback devices during resuscitation training promotes CPR skill acquisition and retention.</a:t>
            </a:r>
          </a:p>
          <a:p>
            <a:br>
              <a:rPr lang="en-US" sz="2000" dirty="0"/>
            </a:br>
            <a:endParaRPr lang="en-US" sz="1400" dirty="0">
              <a:solidFill>
                <a:srgbClr val="FF0000"/>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cs typeface="Arial" panose="020B0604020202020204" pitchFamily="34" charset="0"/>
              </a:rPr>
              <a:t>Source: </a:t>
            </a:r>
            <a:r>
              <a:rPr lang="en-US" altLang="en-US" sz="1400" dirty="0"/>
              <a:t>Adam Cheng. Circulation. Part 6: Resuscitation Education Science: 2020 American Heart Association Guidelines for Cardiopulmonary Resuscitation and Emergency Cardiovascular Care, Volume: 142, Issue: 16_suppl_2, Pages: S551-S579, DOI: (10.1161/CIR.0000000000000903) </a:t>
            </a:r>
          </a:p>
          <a:p>
            <a:endParaRPr lang="en-US" sz="1400" dirty="0">
              <a:solidFill>
                <a:srgbClr val="FF0000"/>
              </a:solidFill>
              <a:cs typeface="Arial" panose="020B0604020202020204" pitchFamily="34" charset="0"/>
            </a:endParaRPr>
          </a:p>
          <a:p>
            <a:endParaRPr lang="en-US" sz="1400" dirty="0">
              <a:solidFill>
                <a:srgbClr val="FF0000"/>
              </a:solidFill>
              <a:cs typeface="Arial" panose="020B0604020202020204" pitchFamily="34" charset="0"/>
            </a:endParaRPr>
          </a:p>
          <a:p>
            <a:pPr>
              <a:spcAft>
                <a:spcPts val="600"/>
              </a:spcAft>
            </a:pPr>
            <a:endParaRPr lang="en-US" sz="1400" dirty="0"/>
          </a:p>
        </p:txBody>
      </p:sp>
      <p:sp>
        <p:nvSpPr>
          <p:cNvPr id="4" name="Slide Number Placeholder 3"/>
          <p:cNvSpPr>
            <a:spLocks noGrp="1"/>
          </p:cNvSpPr>
          <p:nvPr>
            <p:ph type="sldNum" sz="quarter" idx="5"/>
          </p:nvPr>
        </p:nvSpPr>
        <p:spPr/>
        <p:txBody>
          <a:bodyPr/>
          <a:lstStyle/>
          <a:p>
            <a:fld id="{8E065E83-B9BA-AF4E-9708-7C4670A08F27}" type="slidenum">
              <a:rPr lang="en-US" smtClean="0"/>
              <a:t>10</a:t>
            </a:fld>
            <a:endParaRPr lang="en-US"/>
          </a:p>
        </p:txBody>
      </p:sp>
    </p:spTree>
    <p:extLst>
      <p:ext uri="{BB962C8B-B14F-4D97-AF65-F5344CB8AC3E}">
        <p14:creationId xmlns:p14="http://schemas.microsoft.com/office/powerpoint/2010/main" val="656949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the Resuscitation Quality Improvement Program. </a:t>
            </a:r>
          </a:p>
        </p:txBody>
      </p:sp>
      <p:sp>
        <p:nvSpPr>
          <p:cNvPr id="4" name="Slide Number Placeholder 3"/>
          <p:cNvSpPr>
            <a:spLocks noGrp="1"/>
          </p:cNvSpPr>
          <p:nvPr>
            <p:ph type="sldNum" sz="quarter" idx="5"/>
          </p:nvPr>
        </p:nvSpPr>
        <p:spPr/>
        <p:txBody>
          <a:bodyPr/>
          <a:lstStyle/>
          <a:p>
            <a:fld id="{8E065E83-B9BA-AF4E-9708-7C4670A08F27}" type="slidenum">
              <a:rPr lang="en-US" smtClean="0"/>
              <a:pPr/>
              <a:t>11</a:t>
            </a:fld>
            <a:endParaRPr lang="en-US"/>
          </a:p>
        </p:txBody>
      </p:sp>
    </p:spTree>
    <p:extLst>
      <p:ext uri="{BB962C8B-B14F-4D97-AF65-F5344CB8AC3E}">
        <p14:creationId xmlns:p14="http://schemas.microsoft.com/office/powerpoint/2010/main" val="3502374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6400" indent="-285750">
              <a:lnSpc>
                <a:spcPct val="90000"/>
              </a:lnSpc>
              <a:spcBef>
                <a:spcPts val="600"/>
              </a:spcBef>
              <a:spcAft>
                <a:spcPts val="600"/>
              </a:spcAft>
            </a:pPr>
            <a:r>
              <a:rPr lang="en-US" sz="2800" b="1" dirty="0">
                <a:solidFill>
                  <a:srgbClr val="CE242B"/>
                </a:solidFill>
                <a:latin typeface="Arial" panose="020B0604020202020204" pitchFamily="34" charset="0"/>
              </a:rPr>
              <a:t>RQI </a:t>
            </a:r>
            <a:r>
              <a:rPr lang="en-US" sz="1200" dirty="0">
                <a:solidFill>
                  <a:srgbClr val="CE242B"/>
                </a:solidFill>
                <a:latin typeface="Arial" panose="020B0604020202020204" pitchFamily="34" charset="0"/>
              </a:rPr>
              <a:t>Resuscitation Quality Improvement</a:t>
            </a:r>
          </a:p>
          <a:p>
            <a:pPr marL="406400" indent="-285750">
              <a:lnSpc>
                <a:spcPct val="90000"/>
              </a:lnSpc>
              <a:spcBef>
                <a:spcPts val="600"/>
              </a:spcBef>
              <a:spcAft>
                <a:spcPts val="600"/>
              </a:spcAft>
              <a:buFont typeface="Arial" panose="020B0604020202020204" pitchFamily="34" charset="0"/>
              <a:buChar char="•"/>
            </a:pPr>
            <a:r>
              <a:rPr lang="en-US" dirty="0">
                <a:solidFill>
                  <a:schemeClr val="tx1"/>
                </a:solidFill>
                <a:latin typeface="Arial" panose="020B0604020202020204" pitchFamily="34" charset="0"/>
              </a:rPr>
              <a:t>RQI programs provides a high-reliability platform for simulation-based mastery learning, implemented through low-dose, high-frequency quality improvement sessions that measure and verify competence, to help healthcare providers retain life-saving skills.</a:t>
            </a:r>
          </a:p>
          <a:p>
            <a:pPr marL="406400" indent="-285750">
              <a:lnSpc>
                <a:spcPct val="90000"/>
              </a:lnSpc>
              <a:spcBef>
                <a:spcPts val="600"/>
              </a:spcBef>
              <a:spcAft>
                <a:spcPts val="600"/>
              </a:spcAft>
              <a:buFont typeface="Arial" panose="020B0604020202020204" pitchFamily="34" charset="0"/>
              <a:buChar char="•"/>
            </a:pPr>
            <a:r>
              <a:rPr lang="en-US" dirty="0">
                <a:solidFill>
                  <a:schemeClr val="tx1"/>
                </a:solidFill>
                <a:latin typeface="Arial" panose="020B0604020202020204" pitchFamily="34" charset="0"/>
              </a:rPr>
              <a:t>Self-paced and self-directed eLearning and skills sessions that support safe, physically distant learning</a:t>
            </a:r>
          </a:p>
          <a:p>
            <a:pPr marL="406400" indent="-285750">
              <a:lnSpc>
                <a:spcPct val="90000"/>
              </a:lnSpc>
              <a:spcBef>
                <a:spcPts val="600"/>
              </a:spcBef>
              <a:spcAft>
                <a:spcPts val="600"/>
              </a:spcAft>
              <a:buFont typeface="Arial" panose="020B0604020202020204" pitchFamily="34" charset="0"/>
              <a:buChar char="•"/>
            </a:pPr>
            <a:r>
              <a:rPr lang="en-US" dirty="0">
                <a:solidFill>
                  <a:schemeClr val="tx1"/>
                </a:solidFill>
                <a:latin typeface="Arial" panose="020B0604020202020204" pitchFamily="34" charset="0"/>
              </a:rPr>
              <a:t>Skills assessment with real-time, corrective audiovisual feedback that’s available 24/7 and at the point of care</a:t>
            </a:r>
          </a:p>
          <a:p>
            <a:r>
              <a:rPr lang="en-US" dirty="0"/>
              <a:t>The program begins with the establishment or reinforcement of foundational knowledge followed by an objective assessment w/ feedback to earn our RQI </a:t>
            </a:r>
            <a:r>
              <a:rPr lang="en-US" dirty="0" err="1"/>
              <a:t>eCredential</a:t>
            </a:r>
            <a:r>
              <a:rPr lang="en-US" dirty="0"/>
              <a:t>.  Then learners will retain, reinforce their skill mastery on a quarterly basis.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65E83-B9BA-AF4E-9708-7C4670A08F2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3086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1"/>
            <a:ext cx="7315200" cy="3133639"/>
          </a:xfrm>
        </p:spPr>
        <p:txBody>
          <a:bodyPr/>
          <a:lstStyle/>
          <a:p>
            <a:pPr marL="0" algn="l" defTabSz="914400" rtl="0" eaLnBrk="1" latinLnBrk="0" hangingPunct="1"/>
            <a:r>
              <a:rPr lang="en-US" sz="1200" b="0" i="0" kern="1200" dirty="0">
                <a:solidFill>
                  <a:srgbClr val="333333"/>
                </a:solidFill>
                <a:effectLst/>
                <a:latin typeface="Arial" panose="020B0604020202020204" pitchFamily="34" charset="0"/>
                <a:ea typeface="+mn-ea"/>
                <a:cs typeface="+mn-cs"/>
              </a:rPr>
              <a:t>The RQI Healthcare Provider course is designed to verify competence in high-quality CPR skills and basic life support. </a:t>
            </a:r>
          </a:p>
          <a:p>
            <a:pPr marL="0" algn="l" defTabSz="914400" rtl="0" eaLnBrk="1" latinLnBrk="0" hangingPunct="1"/>
            <a:r>
              <a:rPr lang="en-US" sz="1200" b="0" i="0" kern="1200" dirty="0">
                <a:solidFill>
                  <a:srgbClr val="333333"/>
                </a:solidFill>
                <a:effectLst/>
                <a:latin typeface="Arial" panose="020B0604020202020204" pitchFamily="34" charset="0"/>
                <a:ea typeface="+mn-ea"/>
                <a:cs typeface="+mn-cs"/>
              </a:rPr>
              <a:t>Entry into the curriculum is completed through the Prep Assignment, where the foundation of knowledge is established or verified. Once the assignment has been completed successfully, the learner starts the curriculum for continuous learning to verify competence and to build confidence. 	</a:t>
            </a:r>
          </a:p>
        </p:txBody>
      </p:sp>
      <p:sp>
        <p:nvSpPr>
          <p:cNvPr id="4" name="Slide Number Placeholder 3"/>
          <p:cNvSpPr>
            <a:spLocks noGrp="1"/>
          </p:cNvSpPr>
          <p:nvPr>
            <p:ph type="sldNum" sz="quarter" idx="5"/>
          </p:nvPr>
        </p:nvSpPr>
        <p:spPr/>
        <p:txBody>
          <a:bodyPr/>
          <a:lstStyle/>
          <a:p>
            <a:fld id="{8E065E83-B9BA-AF4E-9708-7C4670A08F27}" type="slidenum">
              <a:rPr lang="en-US" smtClean="0"/>
              <a:t>13</a:t>
            </a:fld>
            <a:endParaRPr lang="en-US"/>
          </a:p>
        </p:txBody>
      </p:sp>
    </p:spTree>
    <p:extLst>
      <p:ext uri="{BB962C8B-B14F-4D97-AF65-F5344CB8AC3E}">
        <p14:creationId xmlns:p14="http://schemas.microsoft.com/office/powerpoint/2010/main" val="1572986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rgbClr val="000000"/>
                </a:solidFill>
                <a:effectLst/>
              </a:rPr>
              <a:t>eLearning</a:t>
            </a:r>
          </a:p>
          <a:p>
            <a:pPr marL="171450" indent="-171450">
              <a:buFont typeface="Arial" panose="020B0604020202020204" pitchFamily="34" charset="0"/>
              <a:buChar char="•"/>
            </a:pPr>
            <a:r>
              <a:rPr lang="en-US" dirty="0">
                <a:solidFill>
                  <a:srgbClr val="000000"/>
                </a:solidFill>
                <a:effectLst/>
              </a:rPr>
              <a:t>True Adaptive personalized learning experience</a:t>
            </a:r>
          </a:p>
          <a:p>
            <a:pPr marL="171450" indent="-171450">
              <a:buFont typeface="Arial" panose="020B0604020202020204" pitchFamily="34" charset="0"/>
              <a:buChar char="•"/>
            </a:pPr>
            <a:r>
              <a:rPr lang="en-US" dirty="0">
                <a:solidFill>
                  <a:srgbClr val="000000"/>
                </a:solidFill>
                <a:effectLst/>
              </a:rPr>
              <a:t>Cognitive Assessment Activities</a:t>
            </a:r>
          </a:p>
          <a:p>
            <a:pPr marL="171450" indent="-171450">
              <a:buFont typeface="Arial" panose="020B0604020202020204" pitchFamily="34" charset="0"/>
              <a:buChar char="•"/>
            </a:pPr>
            <a:r>
              <a:rPr lang="en-US" dirty="0">
                <a:solidFill>
                  <a:srgbClr val="000000"/>
                </a:solidFill>
                <a:effectLst/>
              </a:rPr>
              <a:t>Mobile responsive design and web browser flexibility </a:t>
            </a:r>
          </a:p>
          <a:p>
            <a:pPr marL="171450" indent="-171450">
              <a:buFont typeface="Arial" panose="020B0604020202020204" pitchFamily="34" charset="0"/>
              <a:buChar char="•"/>
            </a:pPr>
            <a:r>
              <a:rPr lang="en-US" dirty="0">
                <a:solidFill>
                  <a:srgbClr val="000000"/>
                </a:solidFill>
                <a:effectLst/>
              </a:rPr>
              <a:t>Feedback and debriefing</a:t>
            </a:r>
          </a:p>
          <a:p>
            <a:endParaRPr lang="en-US" dirty="0">
              <a:solidFill>
                <a:srgbClr val="000000"/>
              </a:solidFill>
              <a:effectLst/>
            </a:endParaRPr>
          </a:p>
        </p:txBody>
      </p:sp>
      <p:sp>
        <p:nvSpPr>
          <p:cNvPr id="4" name="Slide Number Placeholder 3"/>
          <p:cNvSpPr>
            <a:spLocks noGrp="1"/>
          </p:cNvSpPr>
          <p:nvPr>
            <p:ph type="sldNum" sz="quarter" idx="5"/>
          </p:nvPr>
        </p:nvSpPr>
        <p:spPr/>
        <p:txBody>
          <a:bodyPr/>
          <a:lstStyle/>
          <a:p>
            <a:fld id="{8E065E83-B9BA-AF4E-9708-7C4670A08F27}" type="slidenum">
              <a:rPr lang="en-US" smtClean="0"/>
              <a:t>14</a:t>
            </a:fld>
            <a:endParaRPr lang="en-US"/>
          </a:p>
        </p:txBody>
      </p:sp>
    </p:spTree>
    <p:extLst>
      <p:ext uri="{BB962C8B-B14F-4D97-AF65-F5344CB8AC3E}">
        <p14:creationId xmlns:p14="http://schemas.microsoft.com/office/powerpoint/2010/main" val="301616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If you have taken Heartcode BLS recently you have experienced the type of adaptive learning that I am referring to.  I hope to provide a little more insight into how the eLearning platform works.  </a:t>
            </a:r>
          </a:p>
          <a:p>
            <a:r>
              <a:rPr lang="en-US" dirty="0">
                <a:cs typeface="Arial" panose="020B0604020202020204" pitchFamily="34" charset="0"/>
              </a:rPr>
              <a:t>The learning experience uses artificial intelligence to offer a truly personalized path that can be scaled to any audience size. The educational content is not just adapted to the learners’ foundation of knowledge but will adjust based on the learners’ specific performance and confidence throughout in real time. </a:t>
            </a:r>
          </a:p>
        </p:txBody>
      </p:sp>
      <p:sp>
        <p:nvSpPr>
          <p:cNvPr id="4" name="Slide Number Placeholder 3"/>
          <p:cNvSpPr>
            <a:spLocks noGrp="1"/>
          </p:cNvSpPr>
          <p:nvPr>
            <p:ph type="sldNum" sz="quarter" idx="5"/>
          </p:nvPr>
        </p:nvSpPr>
        <p:spPr/>
        <p:txBody>
          <a:bodyPr/>
          <a:lstStyle/>
          <a:p>
            <a:fld id="{8E065E83-B9BA-AF4E-9708-7C4670A08F27}" type="slidenum">
              <a:rPr lang="en-US" smtClean="0"/>
              <a:t>15</a:t>
            </a:fld>
            <a:endParaRPr lang="en-US"/>
          </a:p>
        </p:txBody>
      </p:sp>
    </p:spTree>
    <p:extLst>
      <p:ext uri="{BB962C8B-B14F-4D97-AF65-F5344CB8AC3E}">
        <p14:creationId xmlns:p14="http://schemas.microsoft.com/office/powerpoint/2010/main" val="2827336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question and the confidence rating. Once answer is selected, the learner will also rate their level of confidence in their answer. This rating will ensure that if a learner chooses a correct answer while not being confident in their response, they will return to this content or assessment to verify their performance. </a:t>
            </a:r>
          </a:p>
        </p:txBody>
      </p:sp>
      <p:sp>
        <p:nvSpPr>
          <p:cNvPr id="4" name="Slide Number Placeholder 3"/>
          <p:cNvSpPr>
            <a:spLocks noGrp="1"/>
          </p:cNvSpPr>
          <p:nvPr>
            <p:ph type="sldNum" sz="quarter" idx="5"/>
          </p:nvPr>
        </p:nvSpPr>
        <p:spPr/>
        <p:txBody>
          <a:bodyPr/>
          <a:lstStyle/>
          <a:p>
            <a:fld id="{8E065E83-B9BA-AF4E-9708-7C4670A08F27}" type="slidenum">
              <a:rPr lang="en-US" smtClean="0"/>
              <a:pPr/>
              <a:t>16</a:t>
            </a:fld>
            <a:endParaRPr lang="en-US"/>
          </a:p>
        </p:txBody>
      </p:sp>
    </p:spTree>
    <p:extLst>
      <p:ext uri="{BB962C8B-B14F-4D97-AF65-F5344CB8AC3E}">
        <p14:creationId xmlns:p14="http://schemas.microsoft.com/office/powerpoint/2010/main" val="2777067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a content slide. It will provide information and then ask the learner to rather their level of understanding. Did they already know this? Do they understand it now? Are they unsure? Or maybe they still don’t understand the content. This rating will influence the course moving forward. </a:t>
            </a:r>
          </a:p>
        </p:txBody>
      </p:sp>
      <p:sp>
        <p:nvSpPr>
          <p:cNvPr id="4" name="Slide Number Placeholder 3"/>
          <p:cNvSpPr>
            <a:spLocks noGrp="1"/>
          </p:cNvSpPr>
          <p:nvPr>
            <p:ph type="sldNum" sz="quarter" idx="5"/>
          </p:nvPr>
        </p:nvSpPr>
        <p:spPr/>
        <p:txBody>
          <a:bodyPr/>
          <a:lstStyle/>
          <a:p>
            <a:fld id="{8E065E83-B9BA-AF4E-9708-7C4670A08F27}" type="slidenum">
              <a:rPr lang="en-US" smtClean="0"/>
              <a:pPr/>
              <a:t>17</a:t>
            </a:fld>
            <a:endParaRPr lang="en-US"/>
          </a:p>
        </p:txBody>
      </p:sp>
    </p:spTree>
    <p:extLst>
      <p:ext uri="{BB962C8B-B14F-4D97-AF65-F5344CB8AC3E}">
        <p14:creationId xmlns:p14="http://schemas.microsoft.com/office/powerpoint/2010/main" val="4195472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the quarterly eLearning it is simply comprised of 2 cognitive assessment activities per quarter that can be done via mobile, or anywhere the learner can access the platform.  In less than 10 minutes per quarter the learner has the BLS Algorithms reinforced.  Each of the Cognitive Assessment Activities are designed to walk the learner through the algorithm.  They are given a “case or scenario” then a series of questions to reinforce the steps of the algorithm.  Feedback is provided as well as links to the content or provider manual as needed. </a:t>
            </a:r>
          </a:p>
          <a:p>
            <a:r>
              <a:rPr lang="en-US" dirty="0"/>
              <a:t>In addition to CPR skills being reinforced quarterly the algorithms as too. </a:t>
            </a:r>
          </a:p>
        </p:txBody>
      </p:sp>
      <p:sp>
        <p:nvSpPr>
          <p:cNvPr id="4" name="Slide Number Placeholder 3"/>
          <p:cNvSpPr>
            <a:spLocks noGrp="1"/>
          </p:cNvSpPr>
          <p:nvPr>
            <p:ph type="sldNum" sz="quarter" idx="5"/>
          </p:nvPr>
        </p:nvSpPr>
        <p:spPr/>
        <p:txBody>
          <a:bodyPr/>
          <a:lstStyle/>
          <a:p>
            <a:fld id="{8E065E83-B9BA-AF4E-9708-7C4670A08F27}" type="slidenum">
              <a:rPr lang="en-US" smtClean="0"/>
              <a:t>18</a:t>
            </a:fld>
            <a:endParaRPr lang="en-US"/>
          </a:p>
        </p:txBody>
      </p:sp>
    </p:spTree>
    <p:extLst>
      <p:ext uri="{BB962C8B-B14F-4D97-AF65-F5344CB8AC3E}">
        <p14:creationId xmlns:p14="http://schemas.microsoft.com/office/powerpoint/2010/main" val="2299747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CPR Skills are maintained at the RQI Simulation Station: </a:t>
            </a:r>
          </a:p>
          <a:p>
            <a:pPr marL="171450" indent="-171450">
              <a:buFont typeface="Arial" panose="020B0604020202020204" pitchFamily="34" charset="0"/>
              <a:buChar char="•"/>
            </a:pPr>
            <a:r>
              <a:rPr lang="en-US" dirty="0">
                <a:solidFill>
                  <a:srgbClr val="000000"/>
                </a:solidFill>
                <a:effectLst/>
              </a:rPr>
              <a:t>All-in-one RQI Simulation Station at the point of care, resulting in reducing the need for staff to be scheduled off to participate in CPR training.  The RQI Simulation Stations are strategically placed throughout the hospital, available 24/7.  </a:t>
            </a:r>
          </a:p>
          <a:p>
            <a:pPr marL="171450" indent="-171450">
              <a:buFont typeface="Arial" panose="020B0604020202020204" pitchFamily="34" charset="0"/>
              <a:buChar char="•"/>
            </a:pPr>
            <a:r>
              <a:rPr lang="en-US" dirty="0">
                <a:solidFill>
                  <a:srgbClr val="000000"/>
                </a:solidFill>
                <a:effectLst/>
              </a:rPr>
              <a:t>The Core Skills include: </a:t>
            </a:r>
          </a:p>
          <a:p>
            <a:pPr marL="285750" lvl="3" indent="-285750">
              <a:buFont typeface="Wingdings" panose="05000000000000000000" pitchFamily="2" charset="2"/>
              <a:buChar char="Ø"/>
            </a:pPr>
            <a:r>
              <a:rPr lang="en-US" dirty="0">
                <a:solidFill>
                  <a:srgbClr val="000000"/>
                </a:solidFill>
                <a:effectLst/>
              </a:rPr>
              <a:t>Adult/Child Compressions​</a:t>
            </a:r>
          </a:p>
          <a:p>
            <a:pPr marL="285750" lvl="3" indent="-285750">
              <a:buFont typeface="Wingdings" panose="05000000000000000000" pitchFamily="2" charset="2"/>
              <a:buChar char="Ø"/>
            </a:pPr>
            <a:r>
              <a:rPr lang="en-US" dirty="0">
                <a:solidFill>
                  <a:srgbClr val="000000"/>
                </a:solidFill>
                <a:effectLst/>
              </a:rPr>
              <a:t>Adult/Child Ventilations​</a:t>
            </a:r>
          </a:p>
          <a:p>
            <a:pPr marL="285750" lvl="3" indent="-285750">
              <a:buFont typeface="Wingdings" panose="05000000000000000000" pitchFamily="2" charset="2"/>
              <a:buChar char="Ø"/>
            </a:pPr>
            <a:r>
              <a:rPr lang="en-US" dirty="0">
                <a:solidFill>
                  <a:srgbClr val="000000"/>
                </a:solidFill>
                <a:effectLst/>
              </a:rPr>
              <a:t>Infant Compressions​</a:t>
            </a:r>
          </a:p>
          <a:p>
            <a:pPr marL="285750" lvl="3" indent="-285750">
              <a:buFont typeface="Wingdings" panose="05000000000000000000" pitchFamily="2" charset="2"/>
              <a:buChar char="Ø"/>
            </a:pPr>
            <a:r>
              <a:rPr lang="en-US" dirty="0">
                <a:solidFill>
                  <a:srgbClr val="000000"/>
                </a:solidFill>
                <a:effectLst/>
              </a:rPr>
              <a:t>Infant Ventilations​</a:t>
            </a:r>
          </a:p>
          <a:p>
            <a:pPr marL="171450" indent="-171450">
              <a:buFont typeface="Arial" panose="020B0604020202020204" pitchFamily="34" charset="0"/>
              <a:buChar char="•"/>
            </a:pPr>
            <a:r>
              <a:rPr lang="en-US" dirty="0">
                <a:solidFill>
                  <a:srgbClr val="000000"/>
                </a:solidFill>
                <a:effectLst/>
              </a:rPr>
              <a:t>Corrective, real-time audiovisual feedback and performance debrief</a:t>
            </a:r>
          </a:p>
          <a:p>
            <a:pPr marL="171450" indent="-171450">
              <a:buFont typeface="Arial" panose="020B0604020202020204" pitchFamily="34" charset="0"/>
              <a:buChar char="•"/>
            </a:pPr>
            <a:r>
              <a:rPr lang="en-US" dirty="0">
                <a:solidFill>
                  <a:srgbClr val="000000"/>
                </a:solidFill>
                <a:effectLst/>
              </a:rPr>
              <a:t>At the beginning of the RQI journey and then once a year, Core skills are done without any feedback to establish and verify retention of CPR Skill mastery.  This is done with the Baseline assessments. </a:t>
            </a:r>
          </a:p>
        </p:txBody>
      </p:sp>
      <p:sp>
        <p:nvSpPr>
          <p:cNvPr id="4" name="Slide Number Placeholder 3"/>
          <p:cNvSpPr>
            <a:spLocks noGrp="1"/>
          </p:cNvSpPr>
          <p:nvPr>
            <p:ph type="sldNum" sz="quarter" idx="5"/>
          </p:nvPr>
        </p:nvSpPr>
        <p:spPr/>
        <p:txBody>
          <a:bodyPr/>
          <a:lstStyle/>
          <a:p>
            <a:fld id="{8E065E83-B9BA-AF4E-9708-7C4670A08F27}" type="slidenum">
              <a:rPr lang="en-US" smtClean="0"/>
              <a:t>19</a:t>
            </a:fld>
            <a:endParaRPr lang="en-US"/>
          </a:p>
        </p:txBody>
      </p:sp>
    </p:spTree>
    <p:extLst>
      <p:ext uri="{BB962C8B-B14F-4D97-AF65-F5344CB8AC3E}">
        <p14:creationId xmlns:p14="http://schemas.microsoft.com/office/powerpoint/2010/main" val="893044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science is extremely clear: high quality CPR is the single greatest determinant of cardiac arrest patient outcome.  </a:t>
            </a:r>
            <a:endParaRPr lang="en-US" dirty="0">
              <a:cs typeface="Arial" panose="020B0604020202020204" pitchFamily="34" charset="0"/>
            </a:endParaRPr>
          </a:p>
          <a:p>
            <a:endParaRPr lang="en-US" dirty="0"/>
          </a:p>
          <a:p>
            <a:r>
              <a:rPr lang="en-US" sz="1200" dirty="0"/>
              <a:t>My hope is that at the end of this presentation we will have shared an</a:t>
            </a:r>
            <a:r>
              <a:rPr lang="en-US" dirty="0"/>
              <a:t> unequivocal case for RQI, the science, the impact and support for you and your team, and most importantly how RQI will save more lives at your hospital and community.</a:t>
            </a: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65E83-B9BA-AF4E-9708-7C4670A08F2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89299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time audiovisual feedback is provided as a learner proceeds through both ventilations and compressions. The post-activity-debrief highlights hand placement, rate, recoil, depth of compressions.  The ventilation activity if specifically designed to reinforce the skill of bag mask ventilation rate and volume.  This feedback is provided for both the adult and infant skills sessions.</a:t>
            </a:r>
          </a:p>
          <a:p>
            <a:r>
              <a:rPr lang="en-US" dirty="0"/>
              <a:t>A detailed analysis can be viewed as well for the learner to understand exactly where the opportunities for improvement exist. The detailed analysis reads like an </a:t>
            </a:r>
            <a:r>
              <a:rPr lang="en-US" dirty="0" err="1"/>
              <a:t>ecg</a:t>
            </a:r>
            <a:r>
              <a:rPr lang="en-US" dirty="0"/>
              <a:t> as a snapshot of time and each metric is a separate lead. </a:t>
            </a:r>
          </a:p>
          <a:p>
            <a:endParaRPr lang="en-US" dirty="0"/>
          </a:p>
        </p:txBody>
      </p:sp>
      <p:sp>
        <p:nvSpPr>
          <p:cNvPr id="4" name="Slide Number Placeholder 3"/>
          <p:cNvSpPr>
            <a:spLocks noGrp="1"/>
          </p:cNvSpPr>
          <p:nvPr>
            <p:ph type="sldNum" sz="quarter" idx="5"/>
          </p:nvPr>
        </p:nvSpPr>
        <p:spPr/>
        <p:txBody>
          <a:bodyPr/>
          <a:lstStyle/>
          <a:p>
            <a:fld id="{8E065E83-B9BA-AF4E-9708-7C4670A08F27}" type="slidenum">
              <a:rPr lang="en-US" smtClean="0"/>
              <a:t>20</a:t>
            </a:fld>
            <a:endParaRPr lang="en-US"/>
          </a:p>
        </p:txBody>
      </p:sp>
    </p:spTree>
    <p:extLst>
      <p:ext uri="{BB962C8B-B14F-4D97-AF65-F5344CB8AC3E}">
        <p14:creationId xmlns:p14="http://schemas.microsoft.com/office/powerpoint/2010/main" val="1047846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333333"/>
                </a:solidFill>
                <a:effectLst/>
              </a:rPr>
              <a:t>Upon completion of the required activities in the initial Prep assignment and then each quarter the learner will earn and maintain their RQI </a:t>
            </a:r>
            <a:r>
              <a:rPr lang="en-US" dirty="0" err="1">
                <a:solidFill>
                  <a:srgbClr val="333333"/>
                </a:solidFill>
                <a:effectLst/>
              </a:rPr>
              <a:t>eCredential</a:t>
            </a:r>
            <a:r>
              <a:rPr lang="en-US" dirty="0">
                <a:solidFill>
                  <a:srgbClr val="333333"/>
                </a:solidFill>
                <a:effectLst/>
              </a:rPr>
              <a:t>​​​​​​​</a:t>
            </a:r>
          </a:p>
          <a:p>
            <a:pPr algn="l"/>
            <a:r>
              <a:rPr lang="en-US" dirty="0">
                <a:solidFill>
                  <a:srgbClr val="333333"/>
                </a:solidFill>
                <a:effectLst/>
              </a:rPr>
              <a:t>The AHA has taken a stance they had never done previously.  It is stated that demonstration of competence is verified.  This is possible because learners are coming back each quarter to verify their skills vs. the completion of a traditional 2-year course.  </a:t>
            </a:r>
          </a:p>
          <a:p>
            <a:pPr algn="l">
              <a:buFont typeface="Arial" panose="020B0604020202020204" pitchFamily="34" charset="0"/>
              <a:buChar char="•"/>
            </a:pPr>
            <a:r>
              <a:rPr lang="en-US" dirty="0">
                <a:solidFill>
                  <a:srgbClr val="333333"/>
                </a:solidFill>
                <a:effectLst/>
              </a:rPr>
              <a:t>Verification by the AHA RQI Program that learners have demonstrated competence in high-quality CPR skills</a:t>
            </a:r>
          </a:p>
          <a:p>
            <a:pPr algn="l">
              <a:buFont typeface="Arial" panose="020B0604020202020204" pitchFamily="34" charset="0"/>
              <a:buChar char="•"/>
            </a:pPr>
            <a:r>
              <a:rPr lang="en-US" dirty="0" err="1">
                <a:solidFill>
                  <a:srgbClr val="333333"/>
                </a:solidFill>
                <a:effectLst/>
              </a:rPr>
              <a:t>eCredential</a:t>
            </a:r>
            <a:r>
              <a:rPr lang="en-US" dirty="0">
                <a:solidFill>
                  <a:srgbClr val="333333"/>
                </a:solidFill>
                <a:effectLst/>
              </a:rPr>
              <a:t> valid until is the date will be till the end of the next calendar quarter (March 31, June 30, Sept 30, Dec 31)</a:t>
            </a:r>
          </a:p>
          <a:p>
            <a:pPr lvl="3" algn="l">
              <a:buFont typeface="Arial" panose="020B0604020202020204" pitchFamily="34" charset="0"/>
              <a:buChar char="•"/>
            </a:pPr>
            <a:r>
              <a:rPr lang="en-US" dirty="0">
                <a:solidFill>
                  <a:srgbClr val="333333"/>
                </a:solidFill>
                <a:effectLst/>
              </a:rPr>
              <a:t>This fixed schedule allows mangers and those responsible for staff oversight to keep everyone on the same schedule.  Today we are often chasing learners month to month when they are coming due.  The RQI program allows a manager to know with 100% confidence, that is all their staff are current in RQI, then no one is at risk of being expired.  </a:t>
            </a:r>
          </a:p>
          <a:p>
            <a:pPr algn="l">
              <a:buFont typeface="Arial" panose="020B0604020202020204" pitchFamily="34" charset="0"/>
              <a:buChar char="•"/>
            </a:pPr>
            <a:r>
              <a:rPr lang="en-US" dirty="0" err="1">
                <a:solidFill>
                  <a:srgbClr val="333333"/>
                </a:solidFill>
                <a:effectLst/>
              </a:rPr>
              <a:t>eCredential</a:t>
            </a:r>
            <a:r>
              <a:rPr lang="en-US" dirty="0">
                <a:solidFill>
                  <a:srgbClr val="333333"/>
                </a:solidFill>
                <a:effectLst/>
              </a:rPr>
              <a:t> number can be used to verify the authenticity by going to the URL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E065E83-B9BA-AF4E-9708-7C4670A08F27}" type="slidenum">
              <a:rPr lang="en-US" smtClean="0"/>
              <a:t>21</a:t>
            </a:fld>
            <a:endParaRPr lang="en-US"/>
          </a:p>
        </p:txBody>
      </p:sp>
    </p:spTree>
    <p:extLst>
      <p:ext uri="{BB962C8B-B14F-4D97-AF65-F5344CB8AC3E}">
        <p14:creationId xmlns:p14="http://schemas.microsoft.com/office/powerpoint/2010/main" val="865774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conclude for question, I would like to take a couple minutes to talk about the impact RQI has had in some of our partner hospitals and communities around the world.  </a:t>
            </a:r>
          </a:p>
        </p:txBody>
      </p:sp>
      <p:sp>
        <p:nvSpPr>
          <p:cNvPr id="4" name="Slide Number Placeholder 3"/>
          <p:cNvSpPr>
            <a:spLocks noGrp="1"/>
          </p:cNvSpPr>
          <p:nvPr>
            <p:ph type="sldNum" sz="quarter" idx="5"/>
          </p:nvPr>
        </p:nvSpPr>
        <p:spPr/>
        <p:txBody>
          <a:bodyPr/>
          <a:lstStyle/>
          <a:p>
            <a:fld id="{8E065E83-B9BA-AF4E-9708-7C4670A08F27}" type="slidenum">
              <a:rPr lang="en-US" smtClean="0"/>
              <a:pPr/>
              <a:t>22</a:t>
            </a:fld>
            <a:endParaRPr lang="en-US"/>
          </a:p>
        </p:txBody>
      </p:sp>
    </p:spTree>
    <p:extLst>
      <p:ext uri="{BB962C8B-B14F-4D97-AF65-F5344CB8AC3E}">
        <p14:creationId xmlns:p14="http://schemas.microsoft.com/office/powerpoint/2010/main" val="464726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2021, RQI started in Canada with the Eastern Health Authority.  One of the struggles that they had for many years was keeping all staff current.  The RQI program has provided the infrastructure to keep all staff current and compliant in Basic Life Support. </a:t>
            </a:r>
          </a:p>
        </p:txBody>
      </p:sp>
      <p:sp>
        <p:nvSpPr>
          <p:cNvPr id="4" name="Slide Number Placeholder 3"/>
          <p:cNvSpPr>
            <a:spLocks noGrp="1"/>
          </p:cNvSpPr>
          <p:nvPr>
            <p:ph type="sldNum" sz="quarter" idx="5"/>
          </p:nvPr>
        </p:nvSpPr>
        <p:spPr/>
        <p:txBody>
          <a:bodyPr/>
          <a:lstStyle/>
          <a:p>
            <a:fld id="{8E065E83-B9BA-AF4E-9708-7C4670A08F27}" type="slidenum">
              <a:rPr lang="en-US" smtClean="0"/>
              <a:pPr/>
              <a:t>23</a:t>
            </a:fld>
            <a:endParaRPr lang="en-US"/>
          </a:p>
        </p:txBody>
      </p:sp>
    </p:spTree>
    <p:extLst>
      <p:ext uri="{BB962C8B-B14F-4D97-AF65-F5344CB8AC3E}">
        <p14:creationId xmlns:p14="http://schemas.microsoft.com/office/powerpoint/2010/main" val="2182512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65E83-B9BA-AF4E-9708-7C4670A08F27}" type="slidenum">
              <a:rPr lang="en-US" smtClean="0"/>
              <a:pPr/>
              <a:t>24</a:t>
            </a:fld>
            <a:endParaRPr lang="en-US"/>
          </a:p>
        </p:txBody>
      </p:sp>
    </p:spTree>
    <p:extLst>
      <p:ext uri="{BB962C8B-B14F-4D97-AF65-F5344CB8AC3E}">
        <p14:creationId xmlns:p14="http://schemas.microsoft.com/office/powerpoint/2010/main" val="3185787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1"/>
            <a:ext cx="7315200" cy="3133639"/>
          </a:xfrm>
        </p:spPr>
        <p:txBody>
          <a:bodyPr/>
          <a:lstStyle/>
          <a:p>
            <a:pPr algn="l"/>
            <a:r>
              <a:rPr lang="en-US"/>
              <a:t>Lastly, hospitals participating in RQI have increased survival to discharge rates. One of the largest impacts we have seen in a sort period of time at Texas Health Resources increased their survival to discharge rate 21% over one year.  The only change they implemented was the RQI program.  </a:t>
            </a:r>
          </a:p>
          <a:p>
            <a:pPr algn="l"/>
            <a:br>
              <a:rPr lang="en-US">
                <a:solidFill>
                  <a:srgbClr val="333333"/>
                </a:solidFill>
                <a:latin typeface="Lato" panose="020F0502020204030203" pitchFamily="34" charset="0"/>
              </a:rPr>
            </a:br>
            <a:endParaRPr lang="en-US">
              <a:solidFill>
                <a:srgbClr val="333333"/>
              </a:solidFill>
              <a:latin typeface="Lato" panose="020F0502020204030203" pitchFamily="34" charset="0"/>
            </a:endParaRPr>
          </a:p>
        </p:txBody>
      </p:sp>
      <p:sp>
        <p:nvSpPr>
          <p:cNvPr id="4" name="Slide Number Placeholder 3"/>
          <p:cNvSpPr>
            <a:spLocks noGrp="1"/>
          </p:cNvSpPr>
          <p:nvPr>
            <p:ph type="sldNum" sz="quarter" idx="5"/>
          </p:nvPr>
        </p:nvSpPr>
        <p:spPr/>
        <p:txBody>
          <a:bodyPr/>
          <a:lstStyle/>
          <a:p>
            <a:fld id="{8E065E83-B9BA-AF4E-9708-7C4670A08F27}" type="slidenum">
              <a:rPr lang="en-US" smtClean="0"/>
              <a:t>25</a:t>
            </a:fld>
            <a:endParaRPr lang="en-US"/>
          </a:p>
        </p:txBody>
      </p:sp>
    </p:spTree>
    <p:extLst>
      <p:ext uri="{BB962C8B-B14F-4D97-AF65-F5344CB8AC3E}">
        <p14:creationId xmlns:p14="http://schemas.microsoft.com/office/powerpoint/2010/main" val="3573608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want to bring this website to your attention.  The LearningRQI.com website is an evidence library that is managed by our Research and Education Team from RQI Partners. Any peer reviewed articles related to RQI can be found here.  This is available to anyone who wishes to explore, please feel free to subscribe to the library and you will receive an email whenever new research is published.  Each article is summarized and the links to view or purchase the article are provided. </a:t>
            </a:r>
          </a:p>
        </p:txBody>
      </p:sp>
      <p:sp>
        <p:nvSpPr>
          <p:cNvPr id="4" name="Slide Number Placeholder 3"/>
          <p:cNvSpPr>
            <a:spLocks noGrp="1"/>
          </p:cNvSpPr>
          <p:nvPr>
            <p:ph type="sldNum" sz="quarter" idx="5"/>
          </p:nvPr>
        </p:nvSpPr>
        <p:spPr/>
        <p:txBody>
          <a:bodyPr/>
          <a:lstStyle/>
          <a:p>
            <a:fld id="{8E065E83-B9BA-AF4E-9708-7C4670A08F27}" type="slidenum">
              <a:rPr lang="en-US" smtClean="0"/>
              <a:pPr/>
              <a:t>26</a:t>
            </a:fld>
            <a:endParaRPr lang="en-US"/>
          </a:p>
        </p:txBody>
      </p:sp>
    </p:spTree>
    <p:extLst>
      <p:ext uri="{BB962C8B-B14F-4D97-AF65-F5344CB8AC3E}">
        <p14:creationId xmlns:p14="http://schemas.microsoft.com/office/powerpoint/2010/main" val="167786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1"/>
            <a:ext cx="7315200" cy="313363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33333"/>
                </a:solidFill>
                <a:latin typeface="Lato" panose="020F0502020204030203" pitchFamily="34" charset="0"/>
              </a:rPr>
              <a:t>Let’s take a look at some studies that have reviewed the impact of the RQI Program. This study published in 2020 looked at compression scores after traditional training vs compression scores after RQI sessions.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333333"/>
              </a:solidFill>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33333"/>
                </a:solidFill>
                <a:latin typeface="Lato" panose="020F0502020204030203" pitchFamily="34" charset="0"/>
              </a:rPr>
              <a:t>Post a traditional BLS course, only 59% of nursing students demonstrated correct compression depth and 42% demonstrated correct compression rate. </a:t>
            </a:r>
            <a:r>
              <a:rPr lang="en-US" b="1" dirty="0">
                <a:solidFill>
                  <a:srgbClr val="333333"/>
                </a:solidFill>
                <a:latin typeface="Lato" panose="020F0502020204030203" pitchFamily="34" charset="0"/>
              </a:rPr>
              <a:t>Overall compression scores increased by 81% after just one RQI training session</a:t>
            </a:r>
            <a:r>
              <a:rPr lang="en-US" dirty="0">
                <a:solidFill>
                  <a:srgbClr val="333333"/>
                </a:solidFill>
                <a:latin typeface="Lato" panose="020F050202020403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333333"/>
              </a:solidFill>
              <a:latin typeface="Lato" panose="020F0502020204030203" pitchFamily="34" charset="0"/>
            </a:endParaRPr>
          </a:p>
          <a:p>
            <a:pPr algn="l" fontAlgn="base">
              <a:buFont typeface="Arial" panose="020B0604020202020204" pitchFamily="34" charset="0"/>
              <a:buChar char="•"/>
            </a:pPr>
            <a:r>
              <a:rPr lang="en-US" b="0" i="0" dirty="0">
                <a:solidFill>
                  <a:srgbClr val="000000"/>
                </a:solidFill>
                <a:effectLst/>
                <a:latin typeface="inherit"/>
              </a:rPr>
              <a:t> 467 Nursing students in this study had recently completed a CPR course with an instructor and received BLS certification but, when measured objectively, were not able to meet AHA guidelines for correct demonstration of compressions and ventilations.</a:t>
            </a:r>
          </a:p>
          <a:p>
            <a:pPr algn="l" fontAlgn="base">
              <a:buFont typeface="Arial" panose="020B0604020202020204" pitchFamily="34" charset="0"/>
              <a:buChar char="•"/>
            </a:pPr>
            <a:r>
              <a:rPr lang="en-US" b="0" i="0" dirty="0">
                <a:solidFill>
                  <a:srgbClr val="000000"/>
                </a:solidFill>
                <a:effectLst/>
                <a:latin typeface="inherit"/>
              </a:rPr>
              <a:t>Post a traditional BLS course, only 59% of nursing students demonstrated correct compression depth and 42% demonstrated correct compression rate. Overall compression scores increased by 81% post one RQI training session.</a:t>
            </a:r>
          </a:p>
          <a:p>
            <a:pPr algn="l" fontAlgn="base">
              <a:buFont typeface="Arial" panose="020B0604020202020204" pitchFamily="34" charset="0"/>
              <a:buChar char="•"/>
            </a:pPr>
            <a:r>
              <a:rPr lang="en-US" b="0" i="0" dirty="0">
                <a:solidFill>
                  <a:srgbClr val="000000"/>
                </a:solidFill>
                <a:effectLst/>
                <a:latin typeface="inherit"/>
              </a:rPr>
              <a:t>Overall ventilation scores with the use of a bag-mask device increased by 273% (19% to 70%) after one RQI training session. This includes the ability to demonstrate adequate volume increasing by 30% and learners decreasing their ventilation rate from a pretest mean of 24.86/min to a posttest mean of 13.90/min.</a:t>
            </a:r>
          </a:p>
          <a:p>
            <a:pPr algn="l" fontAlgn="base">
              <a:buFont typeface="Arial" panose="020B0604020202020204" pitchFamily="34" charset="0"/>
              <a:buChar char="•"/>
            </a:pPr>
            <a:r>
              <a:rPr lang="en-US" b="0" i="0" dirty="0">
                <a:solidFill>
                  <a:srgbClr val="000000"/>
                </a:solidFill>
                <a:effectLst/>
                <a:latin typeface="inherit"/>
              </a:rPr>
              <a:t>Learner outcomes in this study support prior research that indicates CPR skills are difficult to master and retain without frequent guided expert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333333"/>
              </a:solidFill>
              <a:latin typeface="Lato" panose="020F0502020204030203" pitchFamily="34" charset="0"/>
            </a:endParaRPr>
          </a:p>
        </p:txBody>
      </p:sp>
      <p:sp>
        <p:nvSpPr>
          <p:cNvPr id="4" name="Slide Number Placeholder 3"/>
          <p:cNvSpPr>
            <a:spLocks noGrp="1"/>
          </p:cNvSpPr>
          <p:nvPr>
            <p:ph type="sldNum" sz="quarter" idx="5"/>
          </p:nvPr>
        </p:nvSpPr>
        <p:spPr/>
        <p:txBody>
          <a:bodyPr/>
          <a:lstStyle/>
          <a:p>
            <a:fld id="{8E065E83-B9BA-AF4E-9708-7C4670A08F27}" type="slidenum">
              <a:rPr lang="en-US" smtClean="0"/>
              <a:t>27</a:t>
            </a:fld>
            <a:endParaRPr lang="en-US"/>
          </a:p>
        </p:txBody>
      </p:sp>
    </p:spTree>
    <p:extLst>
      <p:ext uri="{BB962C8B-B14F-4D97-AF65-F5344CB8AC3E}">
        <p14:creationId xmlns:p14="http://schemas.microsoft.com/office/powerpoint/2010/main" val="2927385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global statistics from almost 700,000 learners from 2018 – 2021</a:t>
            </a:r>
          </a:p>
          <a:p>
            <a:endParaRPr lang="en-US" dirty="0"/>
          </a:p>
        </p:txBody>
      </p:sp>
      <p:sp>
        <p:nvSpPr>
          <p:cNvPr id="4" name="Slide Number Placeholder 3"/>
          <p:cNvSpPr>
            <a:spLocks noGrp="1"/>
          </p:cNvSpPr>
          <p:nvPr>
            <p:ph type="sldNum" sz="quarter" idx="5"/>
          </p:nvPr>
        </p:nvSpPr>
        <p:spPr/>
        <p:txBody>
          <a:bodyPr/>
          <a:lstStyle/>
          <a:p>
            <a:fld id="{8E065E83-B9BA-AF4E-9708-7C4670A08F27}" type="slidenum">
              <a:rPr lang="en-US" smtClean="0"/>
              <a:pPr/>
              <a:t>28</a:t>
            </a:fld>
            <a:endParaRPr lang="en-US"/>
          </a:p>
        </p:txBody>
      </p:sp>
    </p:spTree>
    <p:extLst>
      <p:ext uri="{BB962C8B-B14F-4D97-AF65-F5344CB8AC3E}">
        <p14:creationId xmlns:p14="http://schemas.microsoft.com/office/powerpoint/2010/main" val="3572818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8E065E83-B9BA-AF4E-9708-7C4670A08F27}" type="slidenum">
              <a:rPr lang="en-US" smtClean="0"/>
              <a:t>29</a:t>
            </a:fld>
            <a:endParaRPr lang="en-US"/>
          </a:p>
        </p:txBody>
      </p:sp>
    </p:spTree>
    <p:extLst>
      <p:ext uri="{BB962C8B-B14F-4D97-AF65-F5344CB8AC3E}">
        <p14:creationId xmlns:p14="http://schemas.microsoft.com/office/powerpoint/2010/main" val="2672206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000000"/>
                </a:solidFill>
                <a:effectLst/>
              </a:rPr>
              <a:t>At RQI Partners we are committed to our goal of ensuring every patient who suffers from sudden cardiac arrest has equal opportunity to survival by receiving high quality CPR.  We have partners around the world who we collaborate with on this mission.  Currently, there are RQI programs delivered in 10 languages, in over 25 countries at well over 2500 organizations around the world.  Today we have over 1.5 million people who maintain their high-quality CPR skill mastery through RQI Programs.  </a:t>
            </a:r>
          </a:p>
        </p:txBody>
      </p:sp>
      <p:sp>
        <p:nvSpPr>
          <p:cNvPr id="4" name="Slide Number Placeholder 3"/>
          <p:cNvSpPr>
            <a:spLocks noGrp="1"/>
          </p:cNvSpPr>
          <p:nvPr>
            <p:ph type="sldNum" sz="quarter" idx="5"/>
          </p:nvPr>
        </p:nvSpPr>
        <p:spPr/>
        <p:txBody>
          <a:bodyPr/>
          <a:lstStyle/>
          <a:p>
            <a:fld id="{8E065E83-B9BA-AF4E-9708-7C4670A08F27}" type="slidenum">
              <a:rPr lang="en-US" smtClean="0"/>
              <a:t>3</a:t>
            </a:fld>
            <a:endParaRPr lang="en-US"/>
          </a:p>
        </p:txBody>
      </p:sp>
    </p:spTree>
    <p:extLst>
      <p:ext uri="{BB962C8B-B14F-4D97-AF65-F5344CB8AC3E}">
        <p14:creationId xmlns:p14="http://schemas.microsoft.com/office/powerpoint/2010/main" val="1271679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talk about the challenge we are facing.  </a:t>
            </a:r>
          </a:p>
        </p:txBody>
      </p:sp>
      <p:sp>
        <p:nvSpPr>
          <p:cNvPr id="4" name="Slide Number Placeholder 3"/>
          <p:cNvSpPr>
            <a:spLocks noGrp="1"/>
          </p:cNvSpPr>
          <p:nvPr>
            <p:ph type="sldNum" sz="quarter" idx="5"/>
          </p:nvPr>
        </p:nvSpPr>
        <p:spPr/>
        <p:txBody>
          <a:bodyPr/>
          <a:lstStyle/>
          <a:p>
            <a:fld id="{8E065E83-B9BA-AF4E-9708-7C4670A08F27}" type="slidenum">
              <a:rPr lang="en-US" smtClean="0"/>
              <a:pPr/>
              <a:t>4</a:t>
            </a:fld>
            <a:endParaRPr lang="en-US"/>
          </a:p>
        </p:txBody>
      </p:sp>
    </p:spTree>
    <p:extLst>
      <p:ext uri="{BB962C8B-B14F-4D97-AF65-F5344CB8AC3E}">
        <p14:creationId xmlns:p14="http://schemas.microsoft.com/office/powerpoint/2010/main" val="1226308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ask that you join me in shifting our mindset from CPR training implementing a high-quality CPR quality improvement initiative in your organization.  </a:t>
            </a:r>
          </a:p>
          <a:p>
            <a:r>
              <a:rPr lang="en-US" dirty="0"/>
              <a:t>RQI is a Quality Improvement program where hospitals and healthcare providers around the world maintain proficiency in the fundamental skills of high-quality CPR.  </a:t>
            </a:r>
          </a:p>
          <a:p>
            <a:r>
              <a:rPr lang="en-US" dirty="0"/>
              <a:t>The single greatest determinant in survival from sudden cardiac arrest is early high-quality CPR and defibrillation.  </a:t>
            </a:r>
          </a:p>
          <a:p>
            <a:endParaRPr lang="en-US" dirty="0"/>
          </a:p>
          <a:p>
            <a:r>
              <a:rPr lang="en-US" dirty="0"/>
              <a:t>In 2015 the American Heart Association and Laerdal Medical brought the RQI program to market to address the overwhelming poor survival rate from sudden cardiac arrest in hospitals.  </a:t>
            </a:r>
          </a:p>
          <a:p>
            <a:endParaRPr lang="en-US" dirty="0"/>
          </a:p>
          <a:p>
            <a:r>
              <a:rPr lang="en-US" dirty="0"/>
              <a:t>This was a disruptive change to how we have always done it.  The RQI program shifts the traditional 2 year model of assessment and introduces a low dose, high frequency model.  Instead of a bolus of content and assessment at one time every two years the RQI program delivers small doses of content reinforcement and skill assessment on a quarterly basis.  </a:t>
            </a:r>
          </a:p>
          <a:p>
            <a:r>
              <a:rPr lang="en-US" dirty="0"/>
              <a:t>The quarterly model is used because based on research that generally CPR skills decay between 3 – 6 months from training (or assessment).  Our mission is to do everything that we can to ensure no one dies needlessly from poor quality CPR.  </a:t>
            </a:r>
          </a:p>
        </p:txBody>
      </p:sp>
      <p:sp>
        <p:nvSpPr>
          <p:cNvPr id="4" name="Slide Number Placeholder 3"/>
          <p:cNvSpPr>
            <a:spLocks noGrp="1"/>
          </p:cNvSpPr>
          <p:nvPr>
            <p:ph type="sldNum" sz="quarter" idx="5"/>
          </p:nvPr>
        </p:nvSpPr>
        <p:spPr/>
        <p:txBody>
          <a:bodyPr/>
          <a:lstStyle/>
          <a:p>
            <a:fld id="{8E065E83-B9BA-AF4E-9708-7C4670A08F27}" type="slidenum">
              <a:rPr lang="en-US" smtClean="0"/>
              <a:pPr/>
              <a:t>5</a:t>
            </a:fld>
            <a:endParaRPr lang="en-US"/>
          </a:p>
        </p:txBody>
      </p:sp>
    </p:spTree>
    <p:extLst>
      <p:ext uri="{BB962C8B-B14F-4D97-AF65-F5344CB8AC3E}">
        <p14:creationId xmlns:p14="http://schemas.microsoft.com/office/powerpoint/2010/main" val="1915549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RQI Program as well as all programs from the American Heart Association are based off the latest resuscitation science. I’d like to share a bit about how this has influenced the RQI program. </a:t>
            </a:r>
          </a:p>
        </p:txBody>
      </p:sp>
      <p:sp>
        <p:nvSpPr>
          <p:cNvPr id="4" name="Slide Number Placeholder 3"/>
          <p:cNvSpPr>
            <a:spLocks noGrp="1"/>
          </p:cNvSpPr>
          <p:nvPr>
            <p:ph type="sldNum" sz="quarter" idx="5"/>
          </p:nvPr>
        </p:nvSpPr>
        <p:spPr/>
        <p:txBody>
          <a:bodyPr/>
          <a:lstStyle/>
          <a:p>
            <a:fld id="{8E065E83-B9BA-AF4E-9708-7C4670A08F27}" type="slidenum">
              <a:rPr lang="en-US" smtClean="0"/>
              <a:pPr/>
              <a:t>6</a:t>
            </a:fld>
            <a:endParaRPr lang="en-US"/>
          </a:p>
        </p:txBody>
      </p:sp>
    </p:spTree>
    <p:extLst>
      <p:ext uri="{BB962C8B-B14F-4D97-AF65-F5344CB8AC3E}">
        <p14:creationId xmlns:p14="http://schemas.microsoft.com/office/powerpoint/2010/main" val="3426285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RQI is designed on the foundation of </a:t>
            </a:r>
            <a:r>
              <a:rPr lang="en-US" dirty="0" err="1"/>
              <a:t>Utsteins</a:t>
            </a:r>
            <a:r>
              <a:rPr lang="en-US" dirty="0"/>
              <a:t> formula for Survival, the American Heart Association’s Scientific statement on Educational strategies to improve outcomes from cardiac arrest, and the 2020 Guidelines.  </a:t>
            </a:r>
          </a:p>
          <a:p>
            <a:r>
              <a:rPr lang="en-US" dirty="0"/>
              <a:t>Both the AHA and ERC follow the science from ILCOR which reinforces the need for more frequent training, training with feedback, as well as other key educational principles. </a:t>
            </a:r>
          </a:p>
          <a:p>
            <a:r>
              <a:rPr lang="en-US" dirty="0" err="1"/>
              <a:t>Utstein’s</a:t>
            </a:r>
            <a:r>
              <a:rPr lang="en-US" dirty="0"/>
              <a:t> Formula for Survival is recognized as a way of predicting survival from sudden cardiac arrest. </a:t>
            </a:r>
          </a:p>
          <a:p>
            <a:pPr marL="171450" indent="-171450">
              <a:buFont typeface="Arial" panose="020B0604020202020204" pitchFamily="34" charset="0"/>
              <a:buChar char="•"/>
            </a:pPr>
            <a:r>
              <a:rPr lang="en-US" dirty="0"/>
              <a:t>RQI Programs have raised the bar in resuscitation education by using the latest AHA science and coupling it with educational efficiency reaching learners where they are and introducing solutions locally.  </a:t>
            </a:r>
          </a:p>
          <a:p>
            <a:pPr marL="171450" indent="-171450">
              <a:buFont typeface="Arial" panose="020B0604020202020204" pitchFamily="34" charset="0"/>
              <a:buChar char="•"/>
            </a:pPr>
            <a:r>
              <a:rPr lang="en-US" dirty="0"/>
              <a:t>Through our digital platforms we can disseminate the latest ILCOR and AHA updates into the courses as needed.  </a:t>
            </a:r>
          </a:p>
          <a:p>
            <a:pPr marL="171450" indent="-171450">
              <a:buFont typeface="Arial" panose="020B0604020202020204" pitchFamily="34" charset="0"/>
              <a:buChar char="•"/>
            </a:pPr>
            <a:r>
              <a:rPr lang="en-US" dirty="0"/>
              <a:t>We are delivering our education in the most efficient manner with our True adaptive learning experience.  Adjusting to the learner and their foundation of knowledge.  </a:t>
            </a:r>
          </a:p>
          <a:p>
            <a:pPr marL="171450" indent="-171450">
              <a:buFont typeface="Arial" panose="020B0604020202020204" pitchFamily="34" charset="0"/>
              <a:buChar char="•"/>
            </a:pPr>
            <a:r>
              <a:rPr lang="en-US" dirty="0"/>
              <a:t>When implemented the digital platform manages learners' data and provides access to AHA references like </a:t>
            </a:r>
            <a:r>
              <a:rPr lang="en-US" dirty="0" err="1"/>
              <a:t>ebooks</a:t>
            </a:r>
            <a:r>
              <a:rPr lang="en-US" dirty="0"/>
              <a:t> and their </a:t>
            </a:r>
            <a:r>
              <a:rPr lang="en-US" dirty="0" err="1"/>
              <a:t>eCredetnials</a:t>
            </a:r>
            <a:r>
              <a:rPr lang="en-US" dirty="0"/>
              <a:t> continuously.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we are seeing this impact survival.</a:t>
            </a:r>
          </a:p>
        </p:txBody>
      </p:sp>
      <p:sp>
        <p:nvSpPr>
          <p:cNvPr id="4" name="Slide Number Placeholder 3"/>
          <p:cNvSpPr>
            <a:spLocks noGrp="1"/>
          </p:cNvSpPr>
          <p:nvPr>
            <p:ph type="sldNum" sz="quarter" idx="5"/>
          </p:nvPr>
        </p:nvSpPr>
        <p:spPr/>
        <p:txBody>
          <a:bodyPr/>
          <a:lstStyle/>
          <a:p>
            <a:fld id="{3C445011-7319-40C5-ABF8-4874C8C03945}" type="slidenum">
              <a:rPr lang="en-US" smtClean="0"/>
              <a:t>7</a:t>
            </a:fld>
            <a:endParaRPr lang="en-US"/>
          </a:p>
        </p:txBody>
      </p:sp>
    </p:spTree>
    <p:extLst>
      <p:ext uri="{BB962C8B-B14F-4D97-AF65-F5344CB8AC3E}">
        <p14:creationId xmlns:p14="http://schemas.microsoft.com/office/powerpoint/2010/main" val="3656912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the American Heart Association and European Resuscitation Council have acknowledged the need to increase the frequency of training.  </a:t>
            </a:r>
          </a:p>
        </p:txBody>
      </p:sp>
      <p:sp>
        <p:nvSpPr>
          <p:cNvPr id="4" name="Slide Number Placeholder 3"/>
          <p:cNvSpPr>
            <a:spLocks noGrp="1"/>
          </p:cNvSpPr>
          <p:nvPr>
            <p:ph type="sldNum" sz="quarter" idx="5"/>
          </p:nvPr>
        </p:nvSpPr>
        <p:spPr/>
        <p:txBody>
          <a:bodyPr/>
          <a:lstStyle/>
          <a:p>
            <a:fld id="{8E065E83-B9BA-AF4E-9708-7C4670A08F27}" type="slidenum">
              <a:rPr lang="en-US" smtClean="0"/>
              <a:pPr/>
              <a:t>8</a:t>
            </a:fld>
            <a:endParaRPr lang="en-US"/>
          </a:p>
        </p:txBody>
      </p:sp>
    </p:spTree>
    <p:extLst>
      <p:ext uri="{BB962C8B-B14F-4D97-AF65-F5344CB8AC3E}">
        <p14:creationId xmlns:p14="http://schemas.microsoft.com/office/powerpoint/2010/main" val="857104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2"/>
            <a:ext cx="7315200" cy="3659188"/>
          </a:xfrm>
        </p:spPr>
        <p:txBody>
          <a:bodyPr/>
          <a:lstStyle/>
          <a:p>
            <a:r>
              <a:rPr lang="en-US" dirty="0"/>
              <a:t>The RQI program seeks to reduce the skill decay that happens in the current 2 year model, by implementing more frequent skill assessments.  </a:t>
            </a:r>
          </a:p>
          <a:p>
            <a:r>
              <a:rPr lang="en-US" dirty="0"/>
              <a:t>BLS skills decay within 3-6 months.</a:t>
            </a:r>
          </a:p>
          <a:p>
            <a:endParaRPr lang="en-US" dirty="0">
              <a:cs typeface="Arial" panose="020B0604020202020204" pitchFamily="34" charset="0"/>
            </a:endParaRPr>
          </a:p>
          <a:p>
            <a:pPr marL="742950" lvl="1" indent="-285750">
              <a:buFont typeface="Arial"/>
              <a:buChar char="•"/>
            </a:pPr>
            <a:r>
              <a:rPr lang="en-US" sz="1200" dirty="0"/>
              <a:t>The AHA stated in 2013 with the consensus statement that two-year retraining cycles are not optimal.  More frequent training in BLS and retraining in ALS is needed.  There is substantial evidence to suggest that mastery learning is the key to skill retention and the prevention of rapid decay in skills and knowledge after simulation-based </a:t>
            </a:r>
          </a:p>
          <a:p>
            <a:pPr marL="742950" lvl="1" indent="-285750">
              <a:buFont typeface="Arial"/>
              <a:buChar char="•"/>
            </a:pPr>
            <a:endParaRPr lang="en-US" sz="1200" dirty="0"/>
          </a:p>
          <a:p>
            <a:pPr marL="742950" lvl="1" indent="-285750">
              <a:buFont typeface="Arial"/>
              <a:buChar char="•"/>
            </a:pPr>
            <a:r>
              <a:rPr lang="en-US" sz="1200" dirty="0"/>
              <a:t>The science is extremely clear: Poor quality CPR is a preventable harm</a:t>
            </a:r>
          </a:p>
          <a:p>
            <a:pPr marL="457200" lvl="1"/>
            <a:endParaRPr lang="en-US" sz="1200" dirty="0">
              <a:cs typeface="Arial" panose="020B0604020202020204" pitchFamily="34" charset="0"/>
            </a:endParaRPr>
          </a:p>
          <a:p>
            <a:pPr marL="742950" lvl="1" indent="-285750">
              <a:buFont typeface="Arial"/>
              <a:buChar char="•"/>
            </a:pPr>
            <a:r>
              <a:rPr lang="en-US" sz="1200" dirty="0"/>
              <a:t>We all know the components of high quality CPR: minimize interruptions in chest compressions, provide compressions of adequate rate and depth, avoiding leaning on the chest and avoid excessive ventilation.</a:t>
            </a:r>
          </a:p>
          <a:p>
            <a:pPr marL="457200" lvl="1"/>
            <a:endParaRPr lang="en-US" sz="1200" dirty="0">
              <a:cs typeface="Arial" panose="020B0604020202020204" pitchFamily="34" charset="0"/>
            </a:endParaRPr>
          </a:p>
          <a:p>
            <a:pPr marL="742950" lvl="0" indent="-285750">
              <a:buFont typeface="Arial"/>
              <a:buChar char="•"/>
            </a:pPr>
            <a:r>
              <a:rPr lang="en-US" sz="600" dirty="0"/>
              <a:t>However, knowing those five factors is the easy part – performing these simultaneously well is difficult.</a:t>
            </a:r>
          </a:p>
          <a:p>
            <a:pPr marL="457200" lvl="0" indent="0" algn="l">
              <a:buFont typeface="Arial"/>
              <a:buNone/>
            </a:pPr>
            <a:endParaRPr lang="en-US" sz="600" dirty="0">
              <a:cs typeface="Arial" panose="020B0604020202020204" pitchFamily="34" charset="0"/>
            </a:endParaRPr>
          </a:p>
          <a:p>
            <a:endParaRPr lang="en-US" dirty="0">
              <a:solidFill>
                <a:srgbClr val="000000"/>
              </a:solidFill>
              <a:cs typeface="Arial" panose="020B0604020202020204" pitchFamily="34" charset="0"/>
            </a:endParaRPr>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65E83-B9BA-AF4E-9708-7C4670A08F2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215549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435DB-FDB7-1447-99A7-0DE34D0E70C6}"/>
              </a:ext>
            </a:extLst>
          </p:cNvPr>
          <p:cNvSpPr>
            <a:spLocks noGrp="1"/>
          </p:cNvSpPr>
          <p:nvPr>
            <p:ph type="title"/>
          </p:nvPr>
        </p:nvSpPr>
        <p:spPr>
          <a:xfrm>
            <a:off x="0" y="0"/>
            <a:ext cx="12192000" cy="6857999"/>
          </a:xfrm>
          <a:ln>
            <a:solidFill>
              <a:schemeClr val="tx1">
                <a:lumMod val="50000"/>
                <a:lumOff val="50000"/>
              </a:schemeClr>
            </a:solidFill>
          </a:ln>
        </p:spPr>
        <p:txBody>
          <a:bodyPr bIns="182880" anchor="ctr" anchorCtr="0">
            <a:noAutofit/>
          </a:bodyPr>
          <a:lstStyle>
            <a:lvl1pPr algn="ctr">
              <a:defRPr sz="3200" b="0" i="0">
                <a:solidFill>
                  <a:srgbClr val="636466"/>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26516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D522E-E954-1245-AE6D-404AC484EE33}"/>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4787" t="20724" r="4787" b="20724"/>
          <a:stretch/>
        </p:blipFill>
        <p:spPr>
          <a:xfrm rot="10800000">
            <a:off x="-3" y="-4"/>
            <a:ext cx="12192001" cy="6858001"/>
          </a:xfrm>
          <a:prstGeom prst="rect">
            <a:avLst/>
          </a:prstGeom>
        </p:spPr>
      </p:pic>
      <p:sp>
        <p:nvSpPr>
          <p:cNvPr id="2" name="Title 1">
            <a:extLst>
              <a:ext uri="{FF2B5EF4-FFF2-40B4-BE49-F238E27FC236}">
                <a16:creationId xmlns:a16="http://schemas.microsoft.com/office/drawing/2014/main" id="{08B435DB-FDB7-1447-99A7-0DE34D0E70C6}"/>
              </a:ext>
            </a:extLst>
          </p:cNvPr>
          <p:cNvSpPr>
            <a:spLocks noGrp="1"/>
          </p:cNvSpPr>
          <p:nvPr>
            <p:ph type="title"/>
          </p:nvPr>
        </p:nvSpPr>
        <p:spPr>
          <a:xfrm>
            <a:off x="0" y="1"/>
            <a:ext cx="12192000" cy="1828800"/>
          </a:xfrm>
          <a:ln>
            <a:noFill/>
          </a:ln>
        </p:spPr>
        <p:txBody>
          <a:bodyPr tIns="640080" bIns="0" anchor="t" anchorCtr="0">
            <a:noAutofit/>
          </a:bodyPr>
          <a:lstStyle>
            <a:lvl1pPr algn="ctr">
              <a:defRPr sz="3200" b="1" i="0">
                <a:solidFill>
                  <a:srgbClr val="636466"/>
                </a:solidFill>
                <a:latin typeface="+mj-lt"/>
              </a:defRPr>
            </a:lvl1pPr>
          </a:lstStyle>
          <a:p>
            <a:r>
              <a:rPr lang="en-US"/>
              <a:t>Click to edit Master title style</a:t>
            </a:r>
          </a:p>
        </p:txBody>
      </p:sp>
      <p:sp>
        <p:nvSpPr>
          <p:cNvPr id="4" name="Content Placeholder 5">
            <a:extLst>
              <a:ext uri="{FF2B5EF4-FFF2-40B4-BE49-F238E27FC236}">
                <a16:creationId xmlns:a16="http://schemas.microsoft.com/office/drawing/2014/main" id="{2DB32B5D-38EC-EC24-119C-19E151C0D8D2}"/>
              </a:ext>
            </a:extLst>
          </p:cNvPr>
          <p:cNvSpPr>
            <a:spLocks noGrp="1"/>
          </p:cNvSpPr>
          <p:nvPr>
            <p:ph sz="quarter" idx="10"/>
          </p:nvPr>
        </p:nvSpPr>
        <p:spPr>
          <a:xfrm>
            <a:off x="1136647" y="1828801"/>
            <a:ext cx="9918700" cy="3527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936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D0C283-73B4-1F42-B51A-B97A2BE8EE54}"/>
              </a:ext>
            </a:extLst>
          </p:cNvPr>
          <p:cNvSpPr>
            <a:spLocks noGrp="1"/>
          </p:cNvSpPr>
          <p:nvPr>
            <p:ph idx="1"/>
          </p:nvPr>
        </p:nvSpPr>
        <p:spPr>
          <a:xfrm>
            <a:off x="838200" y="1647218"/>
            <a:ext cx="10515600" cy="4079132"/>
          </a:xfrm>
        </p:spPr>
        <p:txBody>
          <a:bodyPr>
            <a:normAutofit/>
          </a:bodyPr>
          <a:lstStyle>
            <a:lvl1pPr>
              <a:defRPr sz="2000" b="0" i="0">
                <a:latin typeface="Lato Light" panose="020F0502020204030203" pitchFamily="34" charset="0"/>
                <a:ea typeface="Lato Light" panose="020F0502020204030203" pitchFamily="34" charset="0"/>
                <a:cs typeface="Lato Light" panose="020F0502020204030203" pitchFamily="34" charset="0"/>
              </a:defRPr>
            </a:lvl1pPr>
            <a:lvl2pPr>
              <a:defRPr sz="2000" b="0" i="0">
                <a:latin typeface="Lato Light" panose="020F0502020204030203" pitchFamily="34" charset="0"/>
                <a:ea typeface="Lato Light" panose="020F0502020204030203" pitchFamily="34" charset="0"/>
                <a:cs typeface="Lato Light" panose="020F0502020204030203" pitchFamily="34" charset="0"/>
              </a:defRPr>
            </a:lvl2pPr>
            <a:lvl3pPr>
              <a:defRPr sz="2000" b="0" i="0">
                <a:latin typeface="Lato Light" panose="020F0502020204030203" pitchFamily="34" charset="0"/>
                <a:ea typeface="Lato Light" panose="020F0502020204030203" pitchFamily="34" charset="0"/>
                <a:cs typeface="Lato Light" panose="020F0502020204030203" pitchFamily="34" charset="0"/>
              </a:defRPr>
            </a:lvl3pPr>
            <a:lvl4pPr>
              <a:defRPr sz="2000" b="0" i="0">
                <a:latin typeface="Lato Light" panose="020F0502020204030203" pitchFamily="34" charset="0"/>
                <a:ea typeface="Lato Light" panose="020F0502020204030203" pitchFamily="34" charset="0"/>
                <a:cs typeface="Lato Light" panose="020F0502020204030203" pitchFamily="34" charset="0"/>
              </a:defRPr>
            </a:lvl4pPr>
            <a:lvl5pPr>
              <a:defRPr sz="2000" b="0" i="0">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0" name="Title 1">
            <a:extLst>
              <a:ext uri="{FF2B5EF4-FFF2-40B4-BE49-F238E27FC236}">
                <a16:creationId xmlns:a16="http://schemas.microsoft.com/office/drawing/2014/main" id="{BFA3FBE9-1848-8C40-B8D9-2EDBE4B557E1}"/>
              </a:ext>
            </a:extLst>
          </p:cNvPr>
          <p:cNvSpPr>
            <a:spLocks noGrp="1"/>
          </p:cNvSpPr>
          <p:nvPr>
            <p:ph type="ctrTitle" hasCustomPrompt="1"/>
          </p:nvPr>
        </p:nvSpPr>
        <p:spPr>
          <a:xfrm>
            <a:off x="1504545" y="629495"/>
            <a:ext cx="9144000" cy="492428"/>
          </a:xfrm>
        </p:spPr>
        <p:txBody>
          <a:bodyPr anchor="b">
            <a:normAutofit/>
          </a:bodyPr>
          <a:lstStyle>
            <a:lvl1pPr algn="ctr">
              <a:defRPr sz="2800" b="0" i="0">
                <a:latin typeface="Lato Light" panose="020F0502020204030203" pitchFamily="34" charset="0"/>
                <a:ea typeface="Lato Light" panose="020F0502020204030203" pitchFamily="34" charset="0"/>
                <a:cs typeface="Lato Light" panose="020F0502020204030203" pitchFamily="34" charset="0"/>
              </a:defRPr>
            </a:lvl1pPr>
          </a:lstStyle>
          <a:p>
            <a:r>
              <a:rPr lang="en-US"/>
              <a:t>Click to edit Master title style</a:t>
            </a:r>
            <a:endParaRPr lang="nb-NO"/>
          </a:p>
        </p:txBody>
      </p:sp>
      <p:pic>
        <p:nvPicPr>
          <p:cNvPr id="6" name="Bilde 5">
            <a:extLst>
              <a:ext uri="{FF2B5EF4-FFF2-40B4-BE49-F238E27FC236}">
                <a16:creationId xmlns:a16="http://schemas.microsoft.com/office/drawing/2014/main" id="{D4E2518C-FC37-1B47-9785-FC7CE8F7A5FB}"/>
              </a:ext>
            </a:extLst>
          </p:cNvPr>
          <p:cNvPicPr>
            <a:picLocks noChangeAspect="1"/>
          </p:cNvPicPr>
          <p:nvPr userDrawn="1"/>
        </p:nvPicPr>
        <p:blipFill>
          <a:blip r:embed="rId2"/>
          <a:stretch>
            <a:fillRect/>
          </a:stretch>
        </p:blipFill>
        <p:spPr>
          <a:xfrm>
            <a:off x="9773055" y="5828525"/>
            <a:ext cx="1599389" cy="591864"/>
          </a:xfrm>
          <a:prstGeom prst="rect">
            <a:avLst/>
          </a:prstGeom>
        </p:spPr>
      </p:pic>
      <p:cxnSp>
        <p:nvCxnSpPr>
          <p:cNvPr id="7" name="Rett linje 6">
            <a:extLst>
              <a:ext uri="{FF2B5EF4-FFF2-40B4-BE49-F238E27FC236}">
                <a16:creationId xmlns:a16="http://schemas.microsoft.com/office/drawing/2014/main" id="{4939F039-361B-2D4B-9EA6-21A7F1F11156}"/>
              </a:ext>
            </a:extLst>
          </p:cNvPr>
          <p:cNvCxnSpPr>
            <a:cxnSpLocks/>
          </p:cNvCxnSpPr>
          <p:nvPr userDrawn="1"/>
        </p:nvCxnSpPr>
        <p:spPr>
          <a:xfrm flipH="1">
            <a:off x="818148" y="6255139"/>
            <a:ext cx="8844661" cy="0"/>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22061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CCEF98-F590-D94B-901C-E93B55C3645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4787" t="20724" r="4787" b="20724"/>
          <a:stretch/>
        </p:blipFill>
        <p:spPr>
          <a:xfrm rot="10800000">
            <a:off x="-3" y="-4"/>
            <a:ext cx="12192001" cy="6858001"/>
          </a:xfrm>
          <a:prstGeom prst="rect">
            <a:avLst/>
          </a:prstGeom>
        </p:spPr>
      </p:pic>
      <p:sp>
        <p:nvSpPr>
          <p:cNvPr id="2" name="Title 1">
            <a:extLst>
              <a:ext uri="{FF2B5EF4-FFF2-40B4-BE49-F238E27FC236}">
                <a16:creationId xmlns:a16="http://schemas.microsoft.com/office/drawing/2014/main" id="{08B435DB-FDB7-1447-99A7-0DE34D0E70C6}"/>
              </a:ext>
            </a:extLst>
          </p:cNvPr>
          <p:cNvSpPr>
            <a:spLocks noGrp="1"/>
          </p:cNvSpPr>
          <p:nvPr>
            <p:ph type="title"/>
          </p:nvPr>
        </p:nvSpPr>
        <p:spPr>
          <a:xfrm>
            <a:off x="0" y="1"/>
            <a:ext cx="12192000" cy="1828800"/>
          </a:xfrm>
          <a:ln>
            <a:noFill/>
          </a:ln>
        </p:spPr>
        <p:txBody>
          <a:bodyPr tIns="640080" bIns="0" anchor="t" anchorCtr="0">
            <a:noAutofit/>
          </a:bodyPr>
          <a:lstStyle>
            <a:lvl1pPr algn="ctr">
              <a:defRPr sz="3200" b="1" i="0">
                <a:solidFill>
                  <a:srgbClr val="636466"/>
                </a:solidFill>
                <a:latin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0C034A5E-E123-0A4F-9438-EADF3D6695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9694" y="6042593"/>
            <a:ext cx="4712611" cy="631690"/>
          </a:xfrm>
          <a:prstGeom prst="rect">
            <a:avLst/>
          </a:prstGeom>
        </p:spPr>
      </p:pic>
    </p:spTree>
    <p:extLst>
      <p:ext uri="{BB962C8B-B14F-4D97-AF65-F5344CB8AC3E}">
        <p14:creationId xmlns:p14="http://schemas.microsoft.com/office/powerpoint/2010/main" val="1425960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D522E-E954-1245-AE6D-404AC484EE33}"/>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4787" t="20724" r="4787" b="20724"/>
          <a:stretch/>
        </p:blipFill>
        <p:spPr>
          <a:xfrm rot="10800000">
            <a:off x="-3" y="-4"/>
            <a:ext cx="12192001" cy="6858001"/>
          </a:xfrm>
          <a:prstGeom prst="rect">
            <a:avLst/>
          </a:prstGeom>
        </p:spPr>
      </p:pic>
      <p:sp>
        <p:nvSpPr>
          <p:cNvPr id="2" name="Title 1">
            <a:extLst>
              <a:ext uri="{FF2B5EF4-FFF2-40B4-BE49-F238E27FC236}">
                <a16:creationId xmlns:a16="http://schemas.microsoft.com/office/drawing/2014/main" id="{08B435DB-FDB7-1447-99A7-0DE34D0E70C6}"/>
              </a:ext>
            </a:extLst>
          </p:cNvPr>
          <p:cNvSpPr>
            <a:spLocks noGrp="1"/>
          </p:cNvSpPr>
          <p:nvPr>
            <p:ph type="title"/>
          </p:nvPr>
        </p:nvSpPr>
        <p:spPr>
          <a:xfrm>
            <a:off x="0" y="1"/>
            <a:ext cx="12192000" cy="1828800"/>
          </a:xfrm>
          <a:ln>
            <a:noFill/>
          </a:ln>
        </p:spPr>
        <p:txBody>
          <a:bodyPr tIns="640080" bIns="0" anchor="t" anchorCtr="0">
            <a:noAutofit/>
          </a:bodyPr>
          <a:lstStyle>
            <a:lvl1pPr algn="ctr">
              <a:defRPr sz="3200" b="1" i="0">
                <a:solidFill>
                  <a:srgbClr val="636466"/>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59961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435DB-FDB7-1447-99A7-0DE34D0E70C6}"/>
              </a:ext>
            </a:extLst>
          </p:cNvPr>
          <p:cNvSpPr>
            <a:spLocks noGrp="1"/>
          </p:cNvSpPr>
          <p:nvPr>
            <p:ph type="title"/>
          </p:nvPr>
        </p:nvSpPr>
        <p:spPr>
          <a:xfrm>
            <a:off x="0" y="0"/>
            <a:ext cx="8846127" cy="6857999"/>
          </a:xfrm>
          <a:ln>
            <a:noFill/>
          </a:ln>
        </p:spPr>
        <p:txBody>
          <a:bodyPr lIns="457200" tIns="548640" rIns="457200" bIns="182880" anchor="t" anchorCtr="0">
            <a:noAutofit/>
          </a:bodyPr>
          <a:lstStyle>
            <a:lvl1pPr algn="ctr">
              <a:defRPr sz="3200" b="1" i="0">
                <a:solidFill>
                  <a:srgbClr val="636466"/>
                </a:solidFill>
                <a:latin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9B30F6CC-35BA-B04C-A1B9-BB1897CD1EC6}"/>
              </a:ext>
            </a:extLst>
          </p:cNvPr>
          <p:cNvSpPr/>
          <p:nvPr userDrawn="1"/>
        </p:nvSpPr>
        <p:spPr>
          <a:xfrm>
            <a:off x="8846127" y="0"/>
            <a:ext cx="3345873" cy="6858000"/>
          </a:xfrm>
          <a:prstGeom prst="rect">
            <a:avLst/>
          </a:prstGeom>
          <a:solidFill>
            <a:srgbClr val="63646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5" name="Picture 4">
            <a:extLst>
              <a:ext uri="{FF2B5EF4-FFF2-40B4-BE49-F238E27FC236}">
                <a16:creationId xmlns:a16="http://schemas.microsoft.com/office/drawing/2014/main" id="{AEB5F04B-DB08-A14F-A0AF-7849174EB22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6757" y="6042593"/>
            <a:ext cx="4712611" cy="631690"/>
          </a:xfrm>
          <a:prstGeom prst="rect">
            <a:avLst/>
          </a:prstGeom>
        </p:spPr>
      </p:pic>
      <p:pic>
        <p:nvPicPr>
          <p:cNvPr id="6" name="Picture 5">
            <a:extLst>
              <a:ext uri="{FF2B5EF4-FFF2-40B4-BE49-F238E27FC236}">
                <a16:creationId xmlns:a16="http://schemas.microsoft.com/office/drawing/2014/main" id="{88DB7553-1D94-094C-979F-38AE5E8D0053}"/>
              </a:ext>
            </a:extLst>
          </p:cNvPr>
          <p:cNvPicPr>
            <a:picLocks noChangeAspect="1"/>
          </p:cNvPicPr>
          <p:nvPr userDrawn="1"/>
        </p:nvPicPr>
        <p:blipFill rotWithShape="1">
          <a:blip r:embed="rId3" cstate="email">
            <a:alphaModFix amt="30000"/>
            <a:extLst>
              <a:ext uri="{28A0092B-C50C-407E-A947-70E740481C1C}">
                <a14:useLocalDpi xmlns:a14="http://schemas.microsoft.com/office/drawing/2010/main"/>
              </a:ext>
            </a:extLst>
          </a:blip>
          <a:srcRect l="70397" t="20724" r="4787" b="20724"/>
          <a:stretch/>
        </p:blipFill>
        <p:spPr>
          <a:xfrm rot="10800000" flipH="1">
            <a:off x="8846126" y="-8"/>
            <a:ext cx="3345873" cy="6858001"/>
          </a:xfrm>
          <a:prstGeom prst="rect">
            <a:avLst/>
          </a:prstGeom>
        </p:spPr>
      </p:pic>
    </p:spTree>
    <p:extLst>
      <p:ext uri="{BB962C8B-B14F-4D97-AF65-F5344CB8AC3E}">
        <p14:creationId xmlns:p14="http://schemas.microsoft.com/office/powerpoint/2010/main" val="1670527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435DB-FDB7-1447-99A7-0DE34D0E70C6}"/>
              </a:ext>
            </a:extLst>
          </p:cNvPr>
          <p:cNvSpPr>
            <a:spLocks noGrp="1"/>
          </p:cNvSpPr>
          <p:nvPr>
            <p:ph type="title"/>
          </p:nvPr>
        </p:nvSpPr>
        <p:spPr>
          <a:xfrm>
            <a:off x="0" y="0"/>
            <a:ext cx="12192000" cy="6857999"/>
          </a:xfrm>
          <a:ln>
            <a:noFill/>
          </a:ln>
        </p:spPr>
        <p:txBody>
          <a:bodyPr rIns="6217920" bIns="182880" anchor="ctr" anchorCtr="0">
            <a:noAutofit/>
          </a:bodyPr>
          <a:lstStyle>
            <a:lvl1pPr algn="ctr">
              <a:defRPr sz="3200" b="1" i="0">
                <a:solidFill>
                  <a:srgbClr val="636466"/>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8871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435DB-FDB7-1447-99A7-0DE34D0E70C6}"/>
              </a:ext>
            </a:extLst>
          </p:cNvPr>
          <p:cNvSpPr>
            <a:spLocks noGrp="1"/>
          </p:cNvSpPr>
          <p:nvPr>
            <p:ph type="title"/>
          </p:nvPr>
        </p:nvSpPr>
        <p:spPr>
          <a:xfrm>
            <a:off x="3345872" y="0"/>
            <a:ext cx="8846127" cy="6857999"/>
          </a:xfrm>
          <a:ln>
            <a:noFill/>
          </a:ln>
        </p:spPr>
        <p:txBody>
          <a:bodyPr lIns="457200" tIns="548640" rIns="457200" bIns="182880" anchor="t" anchorCtr="0">
            <a:noAutofit/>
          </a:bodyPr>
          <a:lstStyle>
            <a:lvl1pPr algn="ctr">
              <a:defRPr sz="3200" b="1" i="0">
                <a:solidFill>
                  <a:srgbClr val="636466"/>
                </a:solidFill>
                <a:latin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6707548D-CD0E-2C43-A258-1C60497ECD76}"/>
              </a:ext>
            </a:extLst>
          </p:cNvPr>
          <p:cNvSpPr/>
          <p:nvPr userDrawn="1"/>
        </p:nvSpPr>
        <p:spPr>
          <a:xfrm>
            <a:off x="0" y="0"/>
            <a:ext cx="3345873" cy="6858000"/>
          </a:xfrm>
          <a:prstGeom prst="rect">
            <a:avLst/>
          </a:prstGeom>
          <a:solidFill>
            <a:srgbClr val="63646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6" name="Picture 5">
            <a:extLst>
              <a:ext uri="{FF2B5EF4-FFF2-40B4-BE49-F238E27FC236}">
                <a16:creationId xmlns:a16="http://schemas.microsoft.com/office/drawing/2014/main" id="{3C8732CE-651C-064D-8857-DC26BDED16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12629" y="6042593"/>
            <a:ext cx="4712611" cy="631690"/>
          </a:xfrm>
          <a:prstGeom prst="rect">
            <a:avLst/>
          </a:prstGeom>
        </p:spPr>
      </p:pic>
      <p:pic>
        <p:nvPicPr>
          <p:cNvPr id="7" name="Picture 6">
            <a:extLst>
              <a:ext uri="{FF2B5EF4-FFF2-40B4-BE49-F238E27FC236}">
                <a16:creationId xmlns:a16="http://schemas.microsoft.com/office/drawing/2014/main" id="{76C3605C-C7A0-344E-86C6-BFCDDA59E655}"/>
              </a:ext>
            </a:extLst>
          </p:cNvPr>
          <p:cNvPicPr>
            <a:picLocks noChangeAspect="1"/>
          </p:cNvPicPr>
          <p:nvPr userDrawn="1"/>
        </p:nvPicPr>
        <p:blipFill rotWithShape="1">
          <a:blip r:embed="rId3" cstate="email">
            <a:alphaModFix amt="30000"/>
            <a:extLst>
              <a:ext uri="{28A0092B-C50C-407E-A947-70E740481C1C}">
                <a14:useLocalDpi xmlns:a14="http://schemas.microsoft.com/office/drawing/2010/main"/>
              </a:ext>
            </a:extLst>
          </a:blip>
          <a:srcRect l="70397" t="20724" r="4787" b="20724"/>
          <a:stretch/>
        </p:blipFill>
        <p:spPr>
          <a:xfrm flipH="1">
            <a:off x="0" y="-2"/>
            <a:ext cx="3345873" cy="6858001"/>
          </a:xfrm>
          <a:prstGeom prst="rect">
            <a:avLst/>
          </a:prstGeom>
          <a:effectLst/>
        </p:spPr>
      </p:pic>
    </p:spTree>
    <p:extLst>
      <p:ext uri="{BB962C8B-B14F-4D97-AF65-F5344CB8AC3E}">
        <p14:creationId xmlns:p14="http://schemas.microsoft.com/office/powerpoint/2010/main" val="1505788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435DB-FDB7-1447-99A7-0DE34D0E70C6}"/>
              </a:ext>
            </a:extLst>
          </p:cNvPr>
          <p:cNvSpPr>
            <a:spLocks noGrp="1"/>
          </p:cNvSpPr>
          <p:nvPr>
            <p:ph type="title"/>
          </p:nvPr>
        </p:nvSpPr>
        <p:spPr>
          <a:xfrm>
            <a:off x="0" y="0"/>
            <a:ext cx="12192000" cy="6857999"/>
          </a:xfrm>
          <a:ln>
            <a:noFill/>
          </a:ln>
        </p:spPr>
        <p:txBody>
          <a:bodyPr lIns="6217920" bIns="182880" anchor="ctr" anchorCtr="0">
            <a:noAutofit/>
          </a:bodyPr>
          <a:lstStyle>
            <a:lvl1pPr algn="ctr">
              <a:defRPr sz="3200" b="1" i="0">
                <a:solidFill>
                  <a:srgbClr val="636466"/>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35399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394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435DB-FDB7-1447-99A7-0DE34D0E70C6}"/>
              </a:ext>
            </a:extLst>
          </p:cNvPr>
          <p:cNvSpPr>
            <a:spLocks noGrp="1"/>
          </p:cNvSpPr>
          <p:nvPr>
            <p:ph type="title"/>
          </p:nvPr>
        </p:nvSpPr>
        <p:spPr>
          <a:xfrm>
            <a:off x="0" y="0"/>
            <a:ext cx="8846127" cy="6857999"/>
          </a:xfrm>
          <a:ln>
            <a:noFill/>
          </a:ln>
        </p:spPr>
        <p:txBody>
          <a:bodyPr lIns="457200" tIns="548640" rIns="457200" bIns="182880" anchor="t" anchorCtr="0">
            <a:noAutofit/>
          </a:bodyPr>
          <a:lstStyle>
            <a:lvl1pPr algn="ctr">
              <a:defRPr sz="3200" b="1" i="0">
                <a:solidFill>
                  <a:srgbClr val="636466"/>
                </a:solidFill>
                <a:latin typeface="+mj-lt"/>
              </a:defRPr>
            </a:lvl1pPr>
          </a:lstStyle>
          <a:p>
            <a:r>
              <a:rPr lang="en-US"/>
              <a:t>Click to edit Master title style</a:t>
            </a:r>
          </a:p>
        </p:txBody>
      </p:sp>
      <p:sp>
        <p:nvSpPr>
          <p:cNvPr id="3" name="Rectangle 2">
            <a:extLst>
              <a:ext uri="{FF2B5EF4-FFF2-40B4-BE49-F238E27FC236}">
                <a16:creationId xmlns:a16="http://schemas.microsoft.com/office/drawing/2014/main" id="{9B30F6CC-35BA-B04C-A1B9-BB1897CD1EC6}"/>
              </a:ext>
            </a:extLst>
          </p:cNvPr>
          <p:cNvSpPr/>
          <p:nvPr userDrawn="1"/>
        </p:nvSpPr>
        <p:spPr>
          <a:xfrm>
            <a:off x="8846127" y="0"/>
            <a:ext cx="3345873" cy="6858000"/>
          </a:xfrm>
          <a:prstGeom prst="rect">
            <a:avLst/>
          </a:prstGeom>
          <a:solidFill>
            <a:srgbClr val="63646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6" name="Picture 5">
            <a:extLst>
              <a:ext uri="{FF2B5EF4-FFF2-40B4-BE49-F238E27FC236}">
                <a16:creationId xmlns:a16="http://schemas.microsoft.com/office/drawing/2014/main" id="{88DB7553-1D94-094C-979F-38AE5E8D0053}"/>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70397" t="20724" r="4787" b="20724"/>
          <a:stretch/>
        </p:blipFill>
        <p:spPr>
          <a:xfrm rot="10800000" flipH="1">
            <a:off x="8846126" y="-8"/>
            <a:ext cx="3345873" cy="6858001"/>
          </a:xfrm>
          <a:prstGeom prst="rect">
            <a:avLst/>
          </a:prstGeom>
        </p:spPr>
      </p:pic>
      <p:pic>
        <p:nvPicPr>
          <p:cNvPr id="8" name="Picture 7">
            <a:extLst>
              <a:ext uri="{FF2B5EF4-FFF2-40B4-BE49-F238E27FC236}">
                <a16:creationId xmlns:a16="http://schemas.microsoft.com/office/drawing/2014/main" id="{83E2214B-948D-3B5E-F6EF-8E2F41B0D292}"/>
              </a:ext>
            </a:extLst>
          </p:cNvPr>
          <p:cNvPicPr>
            <a:picLocks noChangeAspect="1"/>
          </p:cNvPicPr>
          <p:nvPr userDrawn="1"/>
        </p:nvPicPr>
        <p:blipFill>
          <a:blip r:embed="rId3"/>
          <a:stretch>
            <a:fillRect/>
          </a:stretch>
        </p:blipFill>
        <p:spPr>
          <a:xfrm>
            <a:off x="2066756" y="6068100"/>
            <a:ext cx="4712611" cy="613735"/>
          </a:xfrm>
          <a:prstGeom prst="rect">
            <a:avLst/>
          </a:prstGeom>
        </p:spPr>
      </p:pic>
      <p:sp>
        <p:nvSpPr>
          <p:cNvPr id="7" name="Content Placeholder 5">
            <a:extLst>
              <a:ext uri="{FF2B5EF4-FFF2-40B4-BE49-F238E27FC236}">
                <a16:creationId xmlns:a16="http://schemas.microsoft.com/office/drawing/2014/main" id="{B1859238-0A9F-7E5C-99C6-C1DA04FB69D0}"/>
              </a:ext>
            </a:extLst>
          </p:cNvPr>
          <p:cNvSpPr>
            <a:spLocks noGrp="1"/>
          </p:cNvSpPr>
          <p:nvPr>
            <p:ph sz="quarter" idx="10"/>
          </p:nvPr>
        </p:nvSpPr>
        <p:spPr>
          <a:xfrm>
            <a:off x="1136647" y="1665279"/>
            <a:ext cx="6755023" cy="3690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63AC5C7C-D83C-9447-F5DA-3939F2711CC2}"/>
              </a:ext>
            </a:extLst>
          </p:cNvPr>
          <p:cNvSpPr>
            <a:spLocks noGrp="1"/>
          </p:cNvSpPr>
          <p:nvPr>
            <p:ph sz="quarter" idx="11"/>
          </p:nvPr>
        </p:nvSpPr>
        <p:spPr>
          <a:xfrm>
            <a:off x="9066293" y="1665279"/>
            <a:ext cx="2905539" cy="3527425"/>
          </a:xfrm>
        </p:spPr>
        <p:txBody>
          <a:bodyPr/>
          <a:lstStyle>
            <a:lvl1pPr marL="0" indent="0">
              <a:buFontTx/>
              <a:buNone/>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08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C9BE6B-401F-7649-A4F2-4E256AD042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680FE-4EDB-6A4B-9958-F476BAECB7A8}"/>
              </a:ext>
            </a:extLst>
          </p:cNvPr>
          <p:cNvSpPr>
            <a:spLocks noGrp="1"/>
          </p:cNvSpPr>
          <p:nvPr>
            <p:ph type="body" idx="1"/>
          </p:nvPr>
        </p:nvSpPr>
        <p:spPr>
          <a:xfrm>
            <a:off x="838200" y="1825625"/>
            <a:ext cx="10515600" cy="37877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938539"/>
      </p:ext>
    </p:extLst>
  </p:cSld>
  <p:clrMap bg1="lt1" tx1="dk1" bg2="lt2" tx2="dk2" accent1="accent1" accent2="accent2" accent3="accent3" accent4="accent4" accent5="accent5" accent6="accent6" hlink="hlink" folHlink="folHlink"/>
  <p:sldLayoutIdLst>
    <p:sldLayoutId id="2147483651" r:id="rId1"/>
    <p:sldLayoutId id="2147483666" r:id="rId2"/>
    <p:sldLayoutId id="2147483662" r:id="rId3"/>
    <p:sldLayoutId id="2147483661" r:id="rId4"/>
    <p:sldLayoutId id="2147483668" r:id="rId5"/>
    <p:sldLayoutId id="2147483663"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32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27.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33.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18.xml"/><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3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3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0.xml"/><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image" Target="../media/image4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6.m4a"/><Relationship Id="rId7" Type="http://schemas.openxmlformats.org/officeDocument/2006/relationships/hyperlink" Target="http://learningrqi.com/" TargetMode="External"/><Relationship Id="rId2" Type="http://schemas.microsoft.com/office/2007/relationships/media" Target="../media/media26.m4a"/><Relationship Id="rId1" Type="http://schemas.openxmlformats.org/officeDocument/2006/relationships/tags" Target="../tags/tag2.xml"/><Relationship Id="rId6" Type="http://schemas.openxmlformats.org/officeDocument/2006/relationships/image" Target="../media/image43.png"/><Relationship Id="rId5" Type="http://schemas.openxmlformats.org/officeDocument/2006/relationships/notesSlide" Target="../notesSlides/notesSlide26.xml"/><Relationship Id="rId4"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6.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29.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6.png"/><Relationship Id="rId3" Type="http://schemas.openxmlformats.org/officeDocument/2006/relationships/slideLayout" Target="../slideLayouts/slideLayout8.xml"/><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jpeg"/><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7.m4a"/><Relationship Id="rId7" Type="http://schemas.openxmlformats.org/officeDocument/2006/relationships/image" Target="../media/image18.jpe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hyperlink" Target="https://www.ahajournals.org/doi/10.1161/CIR.0000000000000583" TargetMode="Externa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www.ahajournals.org/reader/content/17b52dc8948/10.1161/CIR.0000000000000903/format/epub/EPUB/xhtml/index.xhtml#R4-6" TargetMode="External"/><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hyperlink" Target="https://www.ahajournals.org/reader/content/17b52dc8948/10.1161/CIR.0000000000000903/format/epub/EPUB/xhtml/index.xhtml#R4-2" TargetMode="External"/><Relationship Id="rId12" Type="http://schemas.openxmlformats.org/officeDocument/2006/relationships/image" Target="../media/image2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ahajournals.org/reader/content/17b52dc8948/10.1161/CIR.0000000000000903/format/epub/EPUB/xhtml/index.xhtml#R4-1" TargetMode="External"/><Relationship Id="rId11" Type="http://schemas.openxmlformats.org/officeDocument/2006/relationships/hyperlink" Target="https://www.ahajournals.org/reader/content/17b52dc8948/10.1161/CIR.0000000000000903/format/epub/EPUB/xhtml/index.xhtml#R4-18" TargetMode="External"/><Relationship Id="rId5" Type="http://schemas.openxmlformats.org/officeDocument/2006/relationships/image" Target="../media/image19.png"/><Relationship Id="rId10" Type="http://schemas.openxmlformats.org/officeDocument/2006/relationships/hyperlink" Target="https://www.ahajournals.org/reader/content/17b52dc8948/10.1161/CIR.0000000000000903/format/epub/EPUB/xhtml/index.xhtml#R4-16" TargetMode="External"/><Relationship Id="rId4" Type="http://schemas.openxmlformats.org/officeDocument/2006/relationships/notesSlide" Target="../notesSlides/notesSlide8.xml"/><Relationship Id="rId9" Type="http://schemas.openxmlformats.org/officeDocument/2006/relationships/hyperlink" Target="https://www.ahajournals.org/reader/content/17b52dc8948/10.1161/CIR.0000000000000903/format/epub/EPUB/xhtml/index.xhtml#R4-14"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156F32-38A0-904E-8D5E-32810583FFD4}"/>
              </a:ext>
            </a:extLst>
          </p:cNvPr>
          <p:cNvPicPr>
            <a:picLocks noChangeAspect="1"/>
          </p:cNvPicPr>
          <p:nvPr/>
        </p:nvPicPr>
        <p:blipFill>
          <a:blip r:embed="rId5" cstate="email">
            <a:alphaModFix amt="23000"/>
            <a:extLst>
              <a:ext uri="{28A0092B-C50C-407E-A947-70E740481C1C}">
                <a14:useLocalDpi xmlns:a14="http://schemas.microsoft.com/office/drawing/2010/main"/>
              </a:ext>
            </a:extLst>
          </a:blip>
          <a:stretch>
            <a:fillRect/>
          </a:stretch>
        </p:blipFill>
        <p:spPr>
          <a:xfrm rot="10800000">
            <a:off x="-645419" y="-2427445"/>
            <a:ext cx="13482837" cy="11712890"/>
          </a:xfrm>
          <a:prstGeom prst="rect">
            <a:avLst/>
          </a:prstGeom>
        </p:spPr>
      </p:pic>
      <p:pic>
        <p:nvPicPr>
          <p:cNvPr id="7" name="Picture 6">
            <a:extLst>
              <a:ext uri="{FF2B5EF4-FFF2-40B4-BE49-F238E27FC236}">
                <a16:creationId xmlns:a16="http://schemas.microsoft.com/office/drawing/2014/main" id="{09C4BFBB-F9C4-9940-B0A3-232767D26E22}"/>
              </a:ext>
            </a:extLst>
          </p:cNvPr>
          <p:cNvPicPr>
            <a:picLocks noChangeAspect="1"/>
          </p:cNvPicPr>
          <p:nvPr/>
        </p:nvPicPr>
        <p:blipFill>
          <a:blip r:embed="rId5" cstate="email">
            <a:alphaModFix amt="40000"/>
            <a:extLst>
              <a:ext uri="{28A0092B-C50C-407E-A947-70E740481C1C}">
                <a14:useLocalDpi xmlns:a14="http://schemas.microsoft.com/office/drawing/2010/main"/>
              </a:ext>
            </a:extLst>
          </a:blip>
          <a:stretch>
            <a:fillRect/>
          </a:stretch>
        </p:blipFill>
        <p:spPr>
          <a:xfrm rot="9698561">
            <a:off x="1263453" y="-783527"/>
            <a:ext cx="9639694" cy="8374252"/>
          </a:xfrm>
          <a:prstGeom prst="rect">
            <a:avLst/>
          </a:prstGeom>
        </p:spPr>
      </p:pic>
      <p:sp>
        <p:nvSpPr>
          <p:cNvPr id="4" name="Title 3">
            <a:extLst>
              <a:ext uri="{FF2B5EF4-FFF2-40B4-BE49-F238E27FC236}">
                <a16:creationId xmlns:a16="http://schemas.microsoft.com/office/drawing/2014/main" id="{6A290480-F5A5-8D40-9697-3F31EC3963EA}"/>
              </a:ext>
            </a:extLst>
          </p:cNvPr>
          <p:cNvSpPr>
            <a:spLocks noGrp="1"/>
          </p:cNvSpPr>
          <p:nvPr>
            <p:ph type="title"/>
          </p:nvPr>
        </p:nvSpPr>
        <p:spPr>
          <a:ln>
            <a:noFill/>
          </a:ln>
        </p:spPr>
        <p:txBody>
          <a:bodyPr tIns="91440" bIns="457200" anchor="ctr" anchorCtr="0"/>
          <a:lstStyle/>
          <a:p>
            <a:pPr>
              <a:lnSpc>
                <a:spcPct val="100000"/>
              </a:lnSpc>
              <a:spcBef>
                <a:spcPts val="1200"/>
              </a:spcBef>
            </a:pPr>
            <a:r>
              <a:rPr lang="en-US" sz="3600" b="1"/>
              <a:t>Transforming Resuscitation for Life</a:t>
            </a:r>
            <a:br>
              <a:rPr lang="en-US"/>
            </a:br>
            <a:r>
              <a:rPr lang="en-US">
                <a:solidFill>
                  <a:srgbClr val="CE242B"/>
                </a:solidFill>
              </a:rPr>
              <a:t>RQI</a:t>
            </a:r>
            <a:r>
              <a:rPr lang="en-US" baseline="30000">
                <a:solidFill>
                  <a:srgbClr val="CE242B"/>
                </a:solidFill>
              </a:rPr>
              <a:t>®</a:t>
            </a:r>
            <a:r>
              <a:rPr lang="en-US">
                <a:solidFill>
                  <a:srgbClr val="CE242B"/>
                </a:solidFill>
              </a:rPr>
              <a:t> Digital Resuscitation Education</a:t>
            </a:r>
          </a:p>
        </p:txBody>
      </p:sp>
      <p:pic>
        <p:nvPicPr>
          <p:cNvPr id="6" name="Picture 5">
            <a:extLst>
              <a:ext uri="{FF2B5EF4-FFF2-40B4-BE49-F238E27FC236}">
                <a16:creationId xmlns:a16="http://schemas.microsoft.com/office/drawing/2014/main" id="{858170FE-8BF8-3944-AC08-7BA31E3773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39694" y="5750493"/>
            <a:ext cx="4712611" cy="631690"/>
          </a:xfrm>
          <a:prstGeom prst="rect">
            <a:avLst/>
          </a:prstGeom>
        </p:spPr>
      </p:pic>
      <p:pic>
        <p:nvPicPr>
          <p:cNvPr id="10" name="Picture 9" descr="Logo&#10;&#10;Description automatically generated">
            <a:extLst>
              <a:ext uri="{FF2B5EF4-FFF2-40B4-BE49-F238E27FC236}">
                <a16:creationId xmlns:a16="http://schemas.microsoft.com/office/drawing/2014/main" id="{A45C18AD-14B9-0DFB-69A6-06948E10CB38}"/>
              </a:ext>
            </a:extLst>
          </p:cNvPr>
          <p:cNvPicPr>
            <a:picLocks noChangeAspect="1"/>
          </p:cNvPicPr>
          <p:nvPr/>
        </p:nvPicPr>
        <p:blipFill>
          <a:blip r:embed="rId7"/>
          <a:stretch>
            <a:fillRect/>
          </a:stretch>
        </p:blipFill>
        <p:spPr>
          <a:xfrm>
            <a:off x="10024494" y="143550"/>
            <a:ext cx="1947092" cy="631690"/>
          </a:xfrm>
          <a:prstGeom prst="rect">
            <a:avLst/>
          </a:prstGeom>
        </p:spPr>
      </p:pic>
      <p:pic>
        <p:nvPicPr>
          <p:cNvPr id="8" name="Audio 7">
            <a:hlinkClick r:id="" action="ppaction://media"/>
            <a:extLst>
              <a:ext uri="{FF2B5EF4-FFF2-40B4-BE49-F238E27FC236}">
                <a16:creationId xmlns:a16="http://schemas.microsoft.com/office/drawing/2014/main" id="{9613006B-06C4-485E-AC8C-BA200890CA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92436699"/>
      </p:ext>
    </p:extLst>
  </p:cSld>
  <p:clrMapOvr>
    <a:masterClrMapping/>
  </p:clrMapOvr>
  <mc:AlternateContent xmlns:mc="http://schemas.openxmlformats.org/markup-compatibility/2006" xmlns:p14="http://schemas.microsoft.com/office/powerpoint/2010/main">
    <mc:Choice Requires="p14">
      <p:transition spd="slow" p14:dur="2000" advTm="30726"/>
    </mc:Choice>
    <mc:Fallback xmlns="">
      <p:transition spd="slow" advTm="30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A08CF2-17F3-B74B-88E0-1FAEEA8E0D89}"/>
              </a:ext>
            </a:extLst>
          </p:cNvPr>
          <p:cNvSpPr/>
          <p:nvPr/>
        </p:nvSpPr>
        <p:spPr>
          <a:xfrm>
            <a:off x="4727865" y="1718435"/>
            <a:ext cx="7148578" cy="3421128"/>
          </a:xfrm>
          <a:prstGeom prst="rect">
            <a:avLst/>
          </a:prstGeom>
        </p:spPr>
        <p:txBody>
          <a:bodyPr wrap="square" lIns="91440" tIns="45720" rIns="91440" bIns="45720" anchor="ctr" anchorCtr="0">
            <a:noAutofit/>
          </a:bodyPr>
          <a:lstStyle/>
          <a:p>
            <a:pPr marL="228600" lvl="1" indent="-228600">
              <a:spcAft>
                <a:spcPts val="1600"/>
              </a:spcAft>
              <a:buFont typeface="Arial" panose="020B0604020202020204" pitchFamily="34" charset="0"/>
              <a:buChar char="•"/>
            </a:pPr>
            <a:endParaRPr lang="en-US" sz="2400">
              <a:solidFill>
                <a:srgbClr val="636466"/>
              </a:solidFill>
              <a:latin typeface="Arial" panose="020B0604020202020204" pitchFamily="34" charset="0"/>
              <a:ea typeface="Calibri" panose="020F0502020204030204" pitchFamily="34" charset="0"/>
              <a:cs typeface="Times New Roman"/>
            </a:endParaRPr>
          </a:p>
        </p:txBody>
      </p:sp>
      <p:sp>
        <p:nvSpPr>
          <p:cNvPr id="9" name="TextBox 8">
            <a:extLst>
              <a:ext uri="{FF2B5EF4-FFF2-40B4-BE49-F238E27FC236}">
                <a16:creationId xmlns:a16="http://schemas.microsoft.com/office/drawing/2014/main" id="{0F659DF0-685F-4E7D-B9C5-AF577DFDC81E}"/>
              </a:ext>
            </a:extLst>
          </p:cNvPr>
          <p:cNvSpPr txBox="1"/>
          <p:nvPr/>
        </p:nvSpPr>
        <p:spPr>
          <a:xfrm>
            <a:off x="4105836" y="932329"/>
            <a:ext cx="7040240" cy="1200329"/>
          </a:xfrm>
          <a:prstGeom prst="rect">
            <a:avLst/>
          </a:prstGeom>
          <a:noFill/>
        </p:spPr>
        <p:txBody>
          <a:bodyPr wrap="square" rtlCol="0">
            <a:spAutoFit/>
          </a:bodyPr>
          <a:lstStyle/>
          <a:p>
            <a:endParaRPr lang="en-US" b="0" i="0">
              <a:solidFill>
                <a:srgbClr val="000000"/>
              </a:solidFill>
              <a:effectLst/>
              <a:latin typeface="Arial" panose="020B0604020202020204" pitchFamily="34" charset="0"/>
            </a:endParaRPr>
          </a:p>
          <a:p>
            <a:endParaRPr lang="en-US">
              <a:solidFill>
                <a:srgbClr val="000000"/>
              </a:solidFill>
              <a:latin typeface="Arial" panose="020B0604020202020204" pitchFamily="34" charset="0"/>
            </a:endParaRPr>
          </a:p>
          <a:p>
            <a:pPr marL="285750" indent="-285750">
              <a:buFont typeface="Arial" panose="020B0604020202020204" pitchFamily="34" charset="0"/>
              <a:buChar char="•"/>
            </a:pPr>
            <a:endParaRPr lang="en-US" b="0" i="0">
              <a:solidFill>
                <a:srgbClr val="000000"/>
              </a:solidFill>
              <a:effectLst/>
              <a:latin typeface="Arial" panose="020B0604020202020204" pitchFamily="34" charset="0"/>
            </a:endParaRPr>
          </a:p>
          <a:p>
            <a:endParaRPr lang="en-US"/>
          </a:p>
        </p:txBody>
      </p:sp>
      <p:pic>
        <p:nvPicPr>
          <p:cNvPr id="8" name="Picture 7">
            <a:extLst>
              <a:ext uri="{FF2B5EF4-FFF2-40B4-BE49-F238E27FC236}">
                <a16:creationId xmlns:a16="http://schemas.microsoft.com/office/drawing/2014/main" id="{645AD43E-AC5C-43DD-93CC-175D1F1AD90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55462" y="2596536"/>
            <a:ext cx="8150962" cy="1901398"/>
          </a:xfrm>
          <a:prstGeom prst="rect">
            <a:avLst/>
          </a:prstGeom>
        </p:spPr>
      </p:pic>
      <p:sp>
        <p:nvSpPr>
          <p:cNvPr id="7" name="Title 6">
            <a:extLst>
              <a:ext uri="{FF2B5EF4-FFF2-40B4-BE49-F238E27FC236}">
                <a16:creationId xmlns:a16="http://schemas.microsoft.com/office/drawing/2014/main" id="{94512A58-11BF-E24D-A4CF-93C3D97578C8}"/>
              </a:ext>
            </a:extLst>
          </p:cNvPr>
          <p:cNvSpPr>
            <a:spLocks noGrp="1"/>
          </p:cNvSpPr>
          <p:nvPr>
            <p:ph type="title"/>
          </p:nvPr>
        </p:nvSpPr>
        <p:spPr/>
        <p:txBody>
          <a:bodyPr tIns="365760"/>
          <a:lstStyle/>
          <a:p>
            <a:r>
              <a:rPr lang="en-US"/>
              <a:t>Training Interventions that </a:t>
            </a:r>
            <a:br>
              <a:rPr lang="en-US"/>
            </a:br>
            <a:r>
              <a:rPr lang="en-US"/>
              <a:t>Improve CPR Skill Acquisition and Retention</a:t>
            </a:r>
          </a:p>
        </p:txBody>
      </p:sp>
      <p:pic>
        <p:nvPicPr>
          <p:cNvPr id="3" name="Picture 2" descr="Logo, company name&#10;&#10;Description automatically generated">
            <a:extLst>
              <a:ext uri="{FF2B5EF4-FFF2-40B4-BE49-F238E27FC236}">
                <a16:creationId xmlns:a16="http://schemas.microsoft.com/office/drawing/2014/main" id="{660E8369-F514-40D3-B612-E32A1668B45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0266" y="2296521"/>
            <a:ext cx="2359388" cy="2363320"/>
          </a:xfrm>
          <a:prstGeom prst="rect">
            <a:avLst/>
          </a:prstGeom>
        </p:spPr>
      </p:pic>
      <p:sp>
        <p:nvSpPr>
          <p:cNvPr id="5" name="TextBox 4">
            <a:extLst>
              <a:ext uri="{FF2B5EF4-FFF2-40B4-BE49-F238E27FC236}">
                <a16:creationId xmlns:a16="http://schemas.microsoft.com/office/drawing/2014/main" id="{AEAB79A7-15CB-E061-B281-F4BB24AE53BD}"/>
              </a:ext>
            </a:extLst>
          </p:cNvPr>
          <p:cNvSpPr txBox="1"/>
          <p:nvPr/>
        </p:nvSpPr>
        <p:spPr>
          <a:xfrm>
            <a:off x="1220924" y="5427576"/>
            <a:ext cx="9785500" cy="646331"/>
          </a:xfrm>
          <a:prstGeom prst="rect">
            <a:avLst/>
          </a:prstGeom>
          <a:noFill/>
        </p:spPr>
        <p:txBody>
          <a:bodyPr wrap="square">
            <a:spAutoFit/>
          </a:bodyPr>
          <a:lstStyle/>
          <a:p>
            <a:r>
              <a:rPr lang="en-US" sz="1200" dirty="0">
                <a:solidFill>
                  <a:srgbClr val="FF0000"/>
                </a:solidFill>
                <a:cs typeface="Arial" panose="020B0604020202020204" pitchFamily="34" charset="0"/>
              </a:rPr>
              <a:t>Source: </a:t>
            </a:r>
            <a:r>
              <a:rPr lang="en-US" altLang="en-US" sz="1200" dirty="0"/>
              <a:t>Adam Cheng. Circulation. Part 6: Resuscitation Education Science: 2020 American Heart Association Guidelines for Cardiopulmonary Resuscitation and Emergency Cardiovascular Care, Volume: 142, Issue: 16_suppl_2, Pages: S551-S579, DOI: (10.1161/CIR.0000000000000903)</a:t>
            </a:r>
            <a:endParaRPr lang="en-US" sz="1200" dirty="0"/>
          </a:p>
        </p:txBody>
      </p:sp>
      <p:pic>
        <p:nvPicPr>
          <p:cNvPr id="14" name="Audio 13">
            <a:hlinkClick r:id="" action="ppaction://media"/>
            <a:extLst>
              <a:ext uri="{FF2B5EF4-FFF2-40B4-BE49-F238E27FC236}">
                <a16:creationId xmlns:a16="http://schemas.microsoft.com/office/drawing/2014/main" id="{E8571A21-751B-4693-9A16-8558F23850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1654148"/>
      </p:ext>
    </p:extLst>
  </p:cSld>
  <p:clrMapOvr>
    <a:masterClrMapping/>
  </p:clrMapOvr>
  <mc:AlternateContent xmlns:mc="http://schemas.openxmlformats.org/markup-compatibility/2006" xmlns:p14="http://schemas.microsoft.com/office/powerpoint/2010/main">
    <mc:Choice Requires="p14">
      <p:transition spd="slow" p14:dur="2000" advTm="50331"/>
    </mc:Choice>
    <mc:Fallback xmlns="">
      <p:transition spd="slow" advTm="50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C4C1E00C-2E2F-4C72-867E-C986BFA68A5B}"/>
              </a:ext>
            </a:extLst>
          </p:cNvPr>
          <p:cNvSpPr txBox="1">
            <a:spLocks/>
          </p:cNvSpPr>
          <p:nvPr/>
        </p:nvSpPr>
        <p:spPr>
          <a:xfrm>
            <a:off x="0" y="0"/>
            <a:ext cx="12192000" cy="6857999"/>
          </a:xfrm>
          <a:prstGeom prst="rect">
            <a:avLst/>
          </a:prstGeom>
          <a:solidFill>
            <a:schemeClr val="tx1">
              <a:lumMod val="75000"/>
              <a:lumOff val="25000"/>
            </a:schemeClr>
          </a:solidFill>
        </p:spPr>
        <p:txBody>
          <a:bodyPr anchor="ctr"/>
          <a:lstStyle>
            <a:lvl1pPr algn="l" defTabSz="914400" rtl="0" eaLnBrk="1" latinLnBrk="0" hangingPunct="1">
              <a:lnSpc>
                <a:spcPct val="90000"/>
              </a:lnSpc>
              <a:spcBef>
                <a:spcPct val="0"/>
              </a:spcBef>
              <a:buNone/>
              <a:defRPr sz="3200" b="0" i="0" kern="1200">
                <a:solidFill>
                  <a:schemeClr val="tx1"/>
                </a:solidFill>
                <a:latin typeface="Arial" panose="020B0604020202020204" pitchFamily="34" charset="0"/>
                <a:ea typeface="+mj-ea"/>
                <a:cs typeface="+mj-cs"/>
              </a:defRPr>
            </a:lvl1pPr>
          </a:lstStyle>
          <a:p>
            <a:pPr algn="ctr"/>
            <a:r>
              <a:rPr lang="en-US" sz="7200" b="1">
                <a:solidFill>
                  <a:schemeClr val="bg1"/>
                </a:solidFill>
                <a:latin typeface="Arial"/>
                <a:cs typeface="Arial"/>
              </a:rPr>
              <a:t>The Solution</a:t>
            </a:r>
            <a:endParaRPr lang="en-US" sz="7200" b="1">
              <a:solidFill>
                <a:schemeClr val="bg1"/>
              </a:solidFill>
            </a:endParaRPr>
          </a:p>
        </p:txBody>
      </p:sp>
      <p:pic>
        <p:nvPicPr>
          <p:cNvPr id="3" name="Audio 2">
            <a:hlinkClick r:id="" action="ppaction://media"/>
            <a:extLst>
              <a:ext uri="{FF2B5EF4-FFF2-40B4-BE49-F238E27FC236}">
                <a16:creationId xmlns:a16="http://schemas.microsoft.com/office/drawing/2014/main" id="{7684B4F0-92AA-4DF8-8437-F5493EDA4F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73616388"/>
      </p:ext>
    </p:extLst>
  </p:cSld>
  <p:clrMapOvr>
    <a:masterClrMapping/>
  </p:clrMapOvr>
  <mc:AlternateContent xmlns:mc="http://schemas.openxmlformats.org/markup-compatibility/2006" xmlns:p14="http://schemas.microsoft.com/office/powerpoint/2010/main">
    <mc:Choice Requires="p14">
      <p:transition spd="slow" p14:dur="2000" advTm="5128"/>
    </mc:Choice>
    <mc:Fallback xmlns="">
      <p:transition spd="slow" advTm="5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8D313EE9-9F1A-4085-A2EA-5F11A05D2B2B}"/>
              </a:ext>
            </a:extLst>
          </p:cNvPr>
          <p:cNvPicPr>
            <a:picLocks noChangeAspect="1"/>
          </p:cNvPicPr>
          <p:nvPr/>
        </p:nvPicPr>
        <p:blipFill rotWithShape="1">
          <a:blip r:embed="rId5"/>
          <a:srcRect l="-3498" r="19232"/>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7040BA3-B417-4A73-9B74-CECA5DE4DDD5}"/>
              </a:ext>
            </a:extLst>
          </p:cNvPr>
          <p:cNvSpPr txBox="1"/>
          <p:nvPr/>
        </p:nvSpPr>
        <p:spPr>
          <a:xfrm>
            <a:off x="371094" y="2718054"/>
            <a:ext cx="3438906" cy="3207258"/>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RQI</a:t>
            </a:r>
            <a:b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Resuscitation Quality Improvement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30000" noProof="0">
              <a:ln>
                <a:noFill/>
              </a:ln>
              <a:solidFill>
                <a:prstClr val="black"/>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30000" noProof="0">
              <a:ln>
                <a:noFill/>
              </a:ln>
              <a:solidFill>
                <a:prstClr val="black"/>
              </a:solidFill>
              <a:effectLst/>
              <a:uLnTx/>
              <a:uFillTx/>
              <a:latin typeface="Arial" panose="020B06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Program enrollment course followed by quarterly curricula to prevent skills decay for high quality CPR</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Self-paced and self-directed eLearning and skills sessions that support safe, physically distant learning</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Skills assessment with real-time, corrective audiovisual feedback that’s available 24/7 and at the point of care</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18B6F14B-0CAB-4AFD-B7C9-F58B278FBEC9}"/>
              </a:ext>
            </a:extLst>
          </p:cNvPr>
          <p:cNvSpPr/>
          <p:nvPr/>
        </p:nvSpPr>
        <p:spPr>
          <a:xfrm>
            <a:off x="-1" y="1"/>
            <a:ext cx="3883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4460FAA-DC0E-4F6C-840A-AB2CD638CFF8}"/>
              </a:ext>
            </a:extLst>
          </p:cNvPr>
          <p:cNvSpPr txBox="1"/>
          <p:nvPr/>
        </p:nvSpPr>
        <p:spPr>
          <a:xfrm>
            <a:off x="711546" y="843533"/>
            <a:ext cx="10644025" cy="3778053"/>
          </a:xfrm>
          <a:prstGeom prst="rect">
            <a:avLst/>
          </a:prstGeom>
        </p:spPr>
        <p:txBody>
          <a:bodyPr vert="horz" lIns="91440" tIns="45720" rIns="91440" bIns="45720" rtlCol="0" anchor="t">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400" b="1" i="0" u="none" strike="noStrike" kern="1200" cap="none" spc="0" normalizeH="0" baseline="0" noProof="0">
                <a:ln>
                  <a:noFill/>
                </a:ln>
                <a:solidFill>
                  <a:srgbClr val="CE242B"/>
                </a:solidFill>
                <a:effectLst/>
                <a:uLnTx/>
                <a:uFillTx/>
                <a:latin typeface="Arial" panose="020B0604020202020204" pitchFamily="34" charset="0"/>
                <a:ea typeface="+mn-ea"/>
                <a:cs typeface="+mn-cs"/>
              </a:rPr>
              <a:t>RQI</a:t>
            </a:r>
            <a:br>
              <a:rPr kumimoji="0" lang="en-US" sz="2000" b="0" i="0" u="none" strike="noStrike" kern="1200" cap="none" spc="0" normalizeH="0" baseline="0" noProof="0">
                <a:ln>
                  <a:noFill/>
                </a:ln>
                <a:solidFill>
                  <a:srgbClr val="CE242B"/>
                </a:solidFill>
                <a:effectLst/>
                <a:uLnTx/>
                <a:uFillTx/>
                <a:latin typeface="Arial" panose="020B0604020202020204" pitchFamily="34" charset="0"/>
                <a:ea typeface="+mn-ea"/>
                <a:cs typeface="+mn-cs"/>
              </a:rPr>
            </a:br>
            <a:r>
              <a:rPr kumimoji="0" lang="en-US" sz="2000" b="0" i="0" u="none" strike="noStrike" kern="1200" cap="none" spc="0" normalizeH="0" baseline="0" noProof="0">
                <a:ln>
                  <a:noFill/>
                </a:ln>
                <a:solidFill>
                  <a:srgbClr val="CE242B"/>
                </a:solidFill>
                <a:effectLst/>
                <a:uLnTx/>
                <a:uFillTx/>
                <a:latin typeface="Arial" panose="020B0604020202020204" pitchFamily="34" charset="0"/>
                <a:ea typeface="+mn-ea"/>
                <a:cs typeface="+mn-cs"/>
              </a:rPr>
              <a:t>Digital Resuscitation Quality Improvement </a:t>
            </a:r>
            <a:r>
              <a:rPr kumimoji="0" lang="en-US" sz="2000" b="0" i="0" u="none" strike="noStrike" kern="1200" cap="none" spc="0" normalizeH="0" baseline="0" noProof="0" err="1">
                <a:ln>
                  <a:noFill/>
                </a:ln>
                <a:solidFill>
                  <a:srgbClr val="CE242B"/>
                </a:solidFill>
                <a:effectLst/>
                <a:uLnTx/>
                <a:uFillTx/>
                <a:latin typeface="Arial" panose="020B0604020202020204" pitchFamily="34" charset="0"/>
                <a:ea typeface="+mn-ea"/>
                <a:cs typeface="+mn-cs"/>
              </a:rPr>
              <a:t>Programme</a:t>
            </a:r>
            <a:endParaRPr kumimoji="0" lang="en-US" sz="2000" b="0" i="0" u="none" strike="noStrike" kern="1200" cap="none" spc="0" normalizeH="0" baseline="0" noProof="0">
              <a:ln>
                <a:noFill/>
              </a:ln>
              <a:solidFill>
                <a:srgbClr val="CE242B"/>
              </a:solidFill>
              <a:effectLst/>
              <a:uLnTx/>
              <a:uFillTx/>
              <a:latin typeface="Arial" panose="020B0604020202020204" pitchFamily="34" charset="0"/>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30000" noProof="0">
              <a:ln>
                <a:noFill/>
              </a:ln>
              <a:solidFill>
                <a:prstClr val="black"/>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30000" noProof="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simulation-based education </a:t>
            </a:r>
          </a:p>
          <a:p>
            <a:pPr marL="285750" marR="0" lvl="0" indent="-2857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low-dose, high-frequency model to prevent skill decay</a:t>
            </a:r>
          </a:p>
          <a:p>
            <a:pPr marL="285750" marR="0" lvl="0" indent="-2857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available at the point of care 24/7</a:t>
            </a:r>
          </a:p>
          <a:p>
            <a:pPr marL="285750" marR="0" lvl="0" indent="-2857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measures, improves, and verifies CPR competence </a:t>
            </a:r>
          </a:p>
          <a:p>
            <a:pPr marL="285750" marR="0" lvl="1" indent="-2857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incorporates real-time, audiovisual skills feedback</a:t>
            </a:r>
          </a:p>
          <a:p>
            <a:pPr marL="285750" marR="0" lvl="1" indent="-2857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in-depth analytics tools for performance and compliance data and trends</a:t>
            </a:r>
          </a:p>
        </p:txBody>
      </p:sp>
      <p:pic>
        <p:nvPicPr>
          <p:cNvPr id="13" name="Picture 12">
            <a:extLst>
              <a:ext uri="{FF2B5EF4-FFF2-40B4-BE49-F238E27FC236}">
                <a16:creationId xmlns:a16="http://schemas.microsoft.com/office/drawing/2014/main" id="{6B171C5E-01F0-4CBD-9A66-7745DA0B6FE3}"/>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2716" y="4862747"/>
            <a:ext cx="4522932" cy="1459815"/>
          </a:xfrm>
          <a:prstGeom prst="rect">
            <a:avLst/>
          </a:prstGeom>
        </p:spPr>
      </p:pic>
      <p:pic>
        <p:nvPicPr>
          <p:cNvPr id="2" name="Audio 1">
            <a:hlinkClick r:id="" action="ppaction://media"/>
            <a:extLst>
              <a:ext uri="{FF2B5EF4-FFF2-40B4-BE49-F238E27FC236}">
                <a16:creationId xmlns:a16="http://schemas.microsoft.com/office/drawing/2014/main" id="{4DD826B9-E547-4930-B135-2883CC2F51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55040505"/>
      </p:ext>
    </p:extLst>
  </p:cSld>
  <p:clrMapOvr>
    <a:masterClrMapping/>
  </p:clrMapOvr>
  <mc:AlternateContent xmlns:mc="http://schemas.openxmlformats.org/markup-compatibility/2006" xmlns:p14="http://schemas.microsoft.com/office/powerpoint/2010/main">
    <mc:Choice Requires="p14">
      <p:transition spd="slow" p14:dur="2000" advTm="49825"/>
    </mc:Choice>
    <mc:Fallback xmlns="">
      <p:transition spd="slow" advTm="49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B02BB1-4EC4-9142-A5BF-A77D833C0CB0}"/>
              </a:ext>
            </a:extLst>
          </p:cNvPr>
          <p:cNvSpPr>
            <a:spLocks noGrp="1"/>
          </p:cNvSpPr>
          <p:nvPr>
            <p:ph type="title"/>
          </p:nvPr>
        </p:nvSpPr>
        <p:spPr/>
        <p:txBody>
          <a:bodyPr tIns="365760"/>
          <a:lstStyle/>
          <a:p>
            <a:r>
              <a:rPr lang="en-US" sz="3600"/>
              <a:t>RQI Healthcare Provider</a:t>
            </a:r>
            <a:br>
              <a:rPr lang="en-US"/>
            </a:br>
            <a:r>
              <a:rPr lang="en-US" sz="2000" b="0">
                <a:solidFill>
                  <a:srgbClr val="CE242B"/>
                </a:solidFill>
              </a:rPr>
              <a:t>Verifies competence in high-quality CPR skills and basic life support</a:t>
            </a:r>
            <a:endParaRPr lang="en-US" b="0">
              <a:solidFill>
                <a:srgbClr val="CE242B"/>
              </a:solidFill>
            </a:endParaRPr>
          </a:p>
        </p:txBody>
      </p:sp>
      <p:graphicFrame>
        <p:nvGraphicFramePr>
          <p:cNvPr id="2" name="Table 3">
            <a:extLst>
              <a:ext uri="{FF2B5EF4-FFF2-40B4-BE49-F238E27FC236}">
                <a16:creationId xmlns:a16="http://schemas.microsoft.com/office/drawing/2014/main" id="{E061266F-68B8-469E-BEB7-8816E5DD746F}"/>
              </a:ext>
            </a:extLst>
          </p:cNvPr>
          <p:cNvGraphicFramePr>
            <a:graphicFrameLocks noGrp="1"/>
          </p:cNvGraphicFramePr>
          <p:nvPr/>
        </p:nvGraphicFramePr>
        <p:xfrm>
          <a:off x="714122" y="1828801"/>
          <a:ext cx="7096378" cy="4333239"/>
        </p:xfrm>
        <a:graphic>
          <a:graphicData uri="http://schemas.openxmlformats.org/drawingml/2006/table">
            <a:tbl>
              <a:tblPr firstRow="1" bandRow="1">
                <a:tableStyleId>{7DF18680-E054-41AD-8BC1-D1AEF772440D}</a:tableStyleId>
              </a:tblPr>
              <a:tblGrid>
                <a:gridCol w="2578099">
                  <a:extLst>
                    <a:ext uri="{9D8B030D-6E8A-4147-A177-3AD203B41FA5}">
                      <a16:colId xmlns:a16="http://schemas.microsoft.com/office/drawing/2014/main" val="2219951721"/>
                    </a:ext>
                  </a:extLst>
                </a:gridCol>
                <a:gridCol w="4518279">
                  <a:extLst>
                    <a:ext uri="{9D8B030D-6E8A-4147-A177-3AD203B41FA5}">
                      <a16:colId xmlns:a16="http://schemas.microsoft.com/office/drawing/2014/main" val="644582360"/>
                    </a:ext>
                  </a:extLst>
                </a:gridCol>
              </a:tblGrid>
              <a:tr h="457200">
                <a:tc>
                  <a:txBody>
                    <a:bodyPr/>
                    <a:lstStyle/>
                    <a:p>
                      <a:pPr>
                        <a:spcBef>
                          <a:spcPts val="300"/>
                        </a:spcBef>
                        <a:spcAft>
                          <a:spcPts val="300"/>
                        </a:spcAft>
                      </a:pPr>
                      <a:r>
                        <a:rPr lang="en-US"/>
                        <a:t>Entry</a:t>
                      </a:r>
                    </a:p>
                  </a:txBody>
                  <a:tcPr anchor="ctr">
                    <a:solidFill>
                      <a:srgbClr val="005D9F"/>
                    </a:solidFill>
                  </a:tcPr>
                </a:tc>
                <a:tc>
                  <a:txBody>
                    <a:bodyPr/>
                    <a:lstStyle/>
                    <a:p>
                      <a:pPr>
                        <a:spcBef>
                          <a:spcPts val="300"/>
                        </a:spcBef>
                        <a:spcAft>
                          <a:spcPts val="300"/>
                        </a:spcAft>
                      </a:pPr>
                      <a:r>
                        <a:rPr lang="en-US"/>
                        <a:t>Low-Dose, High-Frequency Sessions</a:t>
                      </a:r>
                    </a:p>
                  </a:txBody>
                  <a:tcPr anchor="ctr">
                    <a:solidFill>
                      <a:srgbClr val="005D9F"/>
                    </a:solidFill>
                  </a:tcPr>
                </a:tc>
                <a:extLst>
                  <a:ext uri="{0D108BD9-81ED-4DB2-BD59-A6C34878D82A}">
                    <a16:rowId xmlns:a16="http://schemas.microsoft.com/office/drawing/2014/main" val="3335475724"/>
                  </a:ext>
                </a:extLst>
              </a:tr>
              <a:tr h="3876039">
                <a:tc>
                  <a:txBody>
                    <a:bodyPr/>
                    <a:lstStyle/>
                    <a:p>
                      <a:endParaRPr lang="en-US" sz="1600" b="1" u="none" strike="noStrike" kern="1200" baseline="0"/>
                    </a:p>
                    <a:p>
                      <a:endParaRPr lang="en-US" sz="1600" b="1" u="none" strike="noStrike" kern="1200" baseline="0"/>
                    </a:p>
                    <a:p>
                      <a:endParaRPr lang="en-US" sz="1600" b="1" u="none" strike="noStrike" kern="1200" baseline="0"/>
                    </a:p>
                    <a:p>
                      <a:endParaRPr lang="en-US" sz="1600" b="1" u="none" strike="noStrike" kern="1200" baseline="0"/>
                    </a:p>
                    <a:p>
                      <a:r>
                        <a:rPr lang="en-US" sz="1600" b="1" u="none" strike="noStrike" kern="1200" baseline="0"/>
                        <a:t>Prep Assignment </a:t>
                      </a:r>
                      <a:br>
                        <a:rPr lang="en-US" sz="1600" b="1" u="none" strike="noStrike" kern="1200" baseline="0"/>
                      </a:br>
                      <a:r>
                        <a:rPr lang="en-US" sz="1600" u="none" strike="noStrike" kern="1200" baseline="0">
                          <a:solidFill>
                            <a:schemeClr val="dk1"/>
                          </a:solidFill>
                          <a:latin typeface="+mn-lt"/>
                          <a:ea typeface="+mn-ea"/>
                          <a:cs typeface="+mn-cs"/>
                        </a:rPr>
                        <a:t>eLearning </a:t>
                      </a:r>
                    </a:p>
                    <a:p>
                      <a:pPr marL="177800" indent="-171450" algn="l" defTabSz="914400" rtl="0" eaLnBrk="1" latinLnBrk="0" hangingPunct="1">
                        <a:spcBef>
                          <a:spcPts val="300"/>
                        </a:spcBef>
                        <a:spcAft>
                          <a:spcPts val="300"/>
                        </a:spcAft>
                        <a:buFont typeface="Arial" panose="020B0604020202020204" pitchFamily="34" charset="0"/>
                        <a:buChar char="•"/>
                      </a:pPr>
                      <a:r>
                        <a:rPr lang="en-US" sz="1600" u="none" strike="noStrike" kern="1200" baseline="0">
                          <a:solidFill>
                            <a:schemeClr val="dk1"/>
                          </a:solidFill>
                          <a:latin typeface="+mn-lt"/>
                          <a:ea typeface="+mn-ea"/>
                          <a:cs typeface="+mn-cs"/>
                        </a:rPr>
                        <a:t>Simulation Station Skills </a:t>
                      </a:r>
                    </a:p>
                    <a:p>
                      <a:pPr marL="177800" indent="-171450" algn="l" defTabSz="914400" rtl="0" eaLnBrk="1" latinLnBrk="0" hangingPunct="1">
                        <a:spcBef>
                          <a:spcPts val="300"/>
                        </a:spcBef>
                        <a:spcAft>
                          <a:spcPts val="300"/>
                        </a:spcAft>
                        <a:buFont typeface="Arial" panose="020B0604020202020204" pitchFamily="34" charset="0"/>
                        <a:buChar char="•"/>
                      </a:pPr>
                      <a:r>
                        <a:rPr lang="en-US" sz="1600" u="none" strike="noStrike" kern="1200" baseline="0">
                          <a:solidFill>
                            <a:schemeClr val="dk1"/>
                          </a:solidFill>
                          <a:latin typeface="+mn-lt"/>
                          <a:ea typeface="+mn-ea"/>
                          <a:cs typeface="+mn-cs"/>
                        </a:rPr>
                        <a:t>Baseline Skills Check </a:t>
                      </a:r>
                    </a:p>
                    <a:p>
                      <a:endParaRPr lang="en-US" sz="800" u="none" strike="noStrike" kern="1200" baseline="0"/>
                    </a:p>
                  </a:txBody>
                  <a:tcPr>
                    <a:solidFill>
                      <a:srgbClr val="E0E6F1"/>
                    </a:solidFill>
                  </a:tcPr>
                </a:tc>
                <a:tc>
                  <a:txBody>
                    <a:bodyPr/>
                    <a:lstStyle/>
                    <a:p>
                      <a:pPr marL="6350" indent="0" algn="l" defTabSz="914400" rtl="0" eaLnBrk="1" latinLnBrk="0" hangingPunct="1">
                        <a:spcBef>
                          <a:spcPts val="300"/>
                        </a:spcBef>
                        <a:spcAft>
                          <a:spcPts val="300"/>
                        </a:spcAft>
                        <a:buFont typeface="Arial" panose="020B0604020202020204" pitchFamily="34" charset="0"/>
                        <a:buNone/>
                      </a:pPr>
                      <a:r>
                        <a:rPr lang="en-US" sz="1600" u="none" strike="noStrike" kern="1200" baseline="0">
                          <a:solidFill>
                            <a:schemeClr val="dk1"/>
                          </a:solidFill>
                          <a:latin typeface="+mn-lt"/>
                          <a:ea typeface="+mn-ea"/>
                          <a:cs typeface="+mn-cs"/>
                        </a:rPr>
                        <a:t>Continuous Learning to Verify Competence and Build Confidence </a:t>
                      </a:r>
                    </a:p>
                    <a:p>
                      <a:pPr marL="6350" indent="0" algn="l" defTabSz="914400" rtl="0" eaLnBrk="1" latinLnBrk="0" hangingPunct="1">
                        <a:spcBef>
                          <a:spcPts val="0"/>
                        </a:spcBef>
                        <a:spcAft>
                          <a:spcPts val="0"/>
                        </a:spcAft>
                        <a:buFont typeface="Arial" panose="020B0604020202020204" pitchFamily="34" charset="0"/>
                        <a:buNone/>
                      </a:pPr>
                      <a:endParaRPr lang="en-US" sz="1600" u="none" strike="noStrike" kern="1200" baseline="0">
                        <a:solidFill>
                          <a:schemeClr val="dk1"/>
                        </a:solidFill>
                        <a:latin typeface="+mn-lt"/>
                        <a:ea typeface="+mn-ea"/>
                        <a:cs typeface="+mn-cs"/>
                      </a:endParaRPr>
                    </a:p>
                  </a:txBody>
                  <a:tcPr>
                    <a:solidFill>
                      <a:srgbClr val="E0E6F1"/>
                    </a:solidFill>
                  </a:tcPr>
                </a:tc>
                <a:extLst>
                  <a:ext uri="{0D108BD9-81ED-4DB2-BD59-A6C34878D82A}">
                    <a16:rowId xmlns:a16="http://schemas.microsoft.com/office/drawing/2014/main" val="3437148334"/>
                  </a:ext>
                </a:extLst>
              </a:tr>
            </a:tbl>
          </a:graphicData>
        </a:graphic>
      </p:graphicFrame>
      <p:graphicFrame>
        <p:nvGraphicFramePr>
          <p:cNvPr id="10" name="Table 3">
            <a:extLst>
              <a:ext uri="{FF2B5EF4-FFF2-40B4-BE49-F238E27FC236}">
                <a16:creationId xmlns:a16="http://schemas.microsoft.com/office/drawing/2014/main" id="{3AB09C85-EDDF-41BD-80AD-5DB7A090F2E5}"/>
              </a:ext>
            </a:extLst>
          </p:cNvPr>
          <p:cNvGraphicFramePr>
            <a:graphicFrameLocks noGrp="1"/>
          </p:cNvGraphicFramePr>
          <p:nvPr>
            <p:extLst>
              <p:ext uri="{D42A27DB-BD31-4B8C-83A1-F6EECF244321}">
                <p14:modId xmlns:p14="http://schemas.microsoft.com/office/powerpoint/2010/main" val="1436103435"/>
              </p:ext>
            </p:extLst>
          </p:nvPr>
        </p:nvGraphicFramePr>
        <p:xfrm>
          <a:off x="8058658" y="1828801"/>
          <a:ext cx="3392424" cy="4312920"/>
        </p:xfrm>
        <a:graphic>
          <a:graphicData uri="http://schemas.openxmlformats.org/drawingml/2006/table">
            <a:tbl>
              <a:tblPr firstRow="1" bandRow="1">
                <a:tableStyleId>{7DF18680-E054-41AD-8BC1-D1AEF772440D}</a:tableStyleId>
              </a:tblPr>
              <a:tblGrid>
                <a:gridCol w="3392424">
                  <a:extLst>
                    <a:ext uri="{9D8B030D-6E8A-4147-A177-3AD203B41FA5}">
                      <a16:colId xmlns:a16="http://schemas.microsoft.com/office/drawing/2014/main" val="2952896255"/>
                    </a:ext>
                  </a:extLst>
                </a:gridCol>
              </a:tblGrid>
              <a:tr h="457200">
                <a:tc>
                  <a:txBody>
                    <a:bodyPr/>
                    <a:lstStyle/>
                    <a:p>
                      <a:pPr>
                        <a:spcBef>
                          <a:spcPts val="300"/>
                        </a:spcBef>
                        <a:spcAft>
                          <a:spcPts val="300"/>
                        </a:spcAft>
                      </a:pPr>
                      <a:r>
                        <a:rPr lang="en-US"/>
                        <a:t>eLearning</a:t>
                      </a:r>
                    </a:p>
                  </a:txBody>
                  <a:tcPr anchor="ctr">
                    <a:solidFill>
                      <a:srgbClr val="005D9F"/>
                    </a:solidFill>
                  </a:tcPr>
                </a:tc>
                <a:extLst>
                  <a:ext uri="{0D108BD9-81ED-4DB2-BD59-A6C34878D82A}">
                    <a16:rowId xmlns:a16="http://schemas.microsoft.com/office/drawing/2014/main" val="3335475724"/>
                  </a:ext>
                </a:extLst>
              </a:tr>
              <a:tr h="1432560">
                <a:tc>
                  <a:txBody>
                    <a:bodyPr/>
                    <a:lstStyle/>
                    <a:p>
                      <a:pPr marL="177800" indent="-171450" algn="l" defTabSz="914400" rtl="0" eaLnBrk="1" latinLnBrk="0" hangingPunct="1">
                        <a:spcBef>
                          <a:spcPts val="300"/>
                        </a:spcBef>
                        <a:spcAft>
                          <a:spcPts val="300"/>
                        </a:spcAft>
                        <a:buFont typeface="Arial" panose="020B0604020202020204" pitchFamily="34" charset="0"/>
                        <a:buChar char="•"/>
                      </a:pPr>
                      <a:r>
                        <a:rPr lang="en-US" sz="1600" u="none" strike="noStrike" kern="1200" baseline="0">
                          <a:solidFill>
                            <a:schemeClr val="dk1"/>
                          </a:solidFill>
                          <a:latin typeface="+mn-lt"/>
                          <a:ea typeface="+mn-ea"/>
                          <a:cs typeface="+mn-cs"/>
                        </a:rPr>
                        <a:t>Adult Cardiac Arrest Algorithm </a:t>
                      </a:r>
                    </a:p>
                    <a:p>
                      <a:pPr marL="177800" indent="-171450" algn="l" defTabSz="914400" rtl="0" eaLnBrk="1" latinLnBrk="0" hangingPunct="1">
                        <a:spcBef>
                          <a:spcPts val="300"/>
                        </a:spcBef>
                        <a:spcAft>
                          <a:spcPts val="300"/>
                        </a:spcAft>
                        <a:buFont typeface="Arial" panose="020B0604020202020204" pitchFamily="34" charset="0"/>
                        <a:buChar char="•"/>
                      </a:pPr>
                      <a:r>
                        <a:rPr lang="en-US" sz="1600" u="none" strike="noStrike" kern="1200" baseline="0">
                          <a:solidFill>
                            <a:schemeClr val="dk1"/>
                          </a:solidFill>
                          <a:latin typeface="+mn-lt"/>
                          <a:ea typeface="+mn-ea"/>
                          <a:cs typeface="+mn-cs"/>
                        </a:rPr>
                        <a:t>Paediatric Cardiac Arrest Algorithm for 1-Rescuer </a:t>
                      </a:r>
                    </a:p>
                    <a:p>
                      <a:pPr marL="177800" indent="-171450" algn="l" defTabSz="914400" rtl="0" eaLnBrk="1" latinLnBrk="0" hangingPunct="1">
                        <a:spcBef>
                          <a:spcPts val="300"/>
                        </a:spcBef>
                        <a:spcAft>
                          <a:spcPts val="300"/>
                        </a:spcAft>
                        <a:buFont typeface="Arial" panose="020B0604020202020204" pitchFamily="34" charset="0"/>
                        <a:buChar char="•"/>
                      </a:pPr>
                      <a:r>
                        <a:rPr lang="en-US" sz="1600" u="none" strike="noStrike" kern="1200" baseline="0">
                          <a:solidFill>
                            <a:schemeClr val="dk1"/>
                          </a:solidFill>
                          <a:latin typeface="+mn-lt"/>
                          <a:ea typeface="+mn-ea"/>
                          <a:cs typeface="+mn-cs"/>
                        </a:rPr>
                        <a:t>Team Dynamics </a:t>
                      </a:r>
                    </a:p>
                    <a:p>
                      <a:pPr marL="177800" indent="-171450" algn="l" defTabSz="914400" rtl="0" eaLnBrk="1" latinLnBrk="0" hangingPunct="1">
                        <a:spcBef>
                          <a:spcPts val="300"/>
                        </a:spcBef>
                        <a:spcAft>
                          <a:spcPts val="300"/>
                        </a:spcAft>
                        <a:buFont typeface="Arial" panose="020B0604020202020204" pitchFamily="34" charset="0"/>
                        <a:buChar char="•"/>
                      </a:pPr>
                      <a:r>
                        <a:rPr lang="en-US" sz="1600" u="none" strike="noStrike" kern="1200" baseline="0">
                          <a:solidFill>
                            <a:schemeClr val="dk1"/>
                          </a:solidFill>
                          <a:latin typeface="+mn-lt"/>
                          <a:ea typeface="+mn-ea"/>
                          <a:cs typeface="+mn-cs"/>
                        </a:rPr>
                        <a:t>Paediatric Cardiac Arrest Algorithm for 2 or More Rescuers</a:t>
                      </a:r>
                      <a:endParaRPr lang="en-US" sz="1600" u="none" strike="noStrike" kern="1200" baseline="0" dirty="0">
                        <a:solidFill>
                          <a:schemeClr val="dk1"/>
                        </a:solidFill>
                        <a:latin typeface="+mn-lt"/>
                        <a:ea typeface="+mn-ea"/>
                        <a:cs typeface="+mn-cs"/>
                      </a:endParaRPr>
                    </a:p>
                  </a:txBody>
                  <a:tcPr>
                    <a:solidFill>
                      <a:srgbClr val="E0E6F1"/>
                    </a:solidFill>
                  </a:tcPr>
                </a:tc>
                <a:extLst>
                  <a:ext uri="{0D108BD9-81ED-4DB2-BD59-A6C34878D82A}">
                    <a16:rowId xmlns:a16="http://schemas.microsoft.com/office/drawing/2014/main" val="3437148334"/>
                  </a:ext>
                </a:extLst>
              </a:tr>
              <a:tr h="457200">
                <a:tc>
                  <a:txBody>
                    <a:body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800" b="1" kern="1200">
                          <a:solidFill>
                            <a:schemeClr val="lt1"/>
                          </a:solidFill>
                          <a:latin typeface="+mn-lt"/>
                          <a:ea typeface="+mn-ea"/>
                          <a:cs typeface="+mn-cs"/>
                        </a:rPr>
                        <a:t>Simulation Station</a:t>
                      </a:r>
                    </a:p>
                  </a:txBody>
                  <a:tcPr anchor="ctr">
                    <a:solidFill>
                      <a:srgbClr val="005D9F"/>
                    </a:solidFill>
                  </a:tcPr>
                </a:tc>
                <a:extLst>
                  <a:ext uri="{0D108BD9-81ED-4DB2-BD59-A6C34878D82A}">
                    <a16:rowId xmlns:a16="http://schemas.microsoft.com/office/drawing/2014/main" val="555641783"/>
                  </a:ext>
                </a:extLst>
              </a:tr>
              <a:tr h="1173480">
                <a:tc>
                  <a:txBody>
                    <a:bodyPr/>
                    <a:lstStyle/>
                    <a:p>
                      <a:pPr marL="177800" indent="-171450" algn="l" defTabSz="914400" rtl="0" eaLnBrk="1" latinLnBrk="0" hangingPunct="1">
                        <a:spcBef>
                          <a:spcPts val="300"/>
                        </a:spcBef>
                        <a:spcAft>
                          <a:spcPts val="300"/>
                        </a:spcAft>
                        <a:buFont typeface="Arial" panose="020B0604020202020204" pitchFamily="34" charset="0"/>
                        <a:buChar char="•"/>
                      </a:pPr>
                      <a:r>
                        <a:rPr lang="en-US" sz="1600" u="none" strike="noStrike" kern="1200" baseline="0">
                          <a:solidFill>
                            <a:schemeClr val="dk1"/>
                          </a:solidFill>
                          <a:latin typeface="+mn-lt"/>
                          <a:ea typeface="+mn-ea"/>
                          <a:cs typeface="+mn-cs"/>
                        </a:rPr>
                        <a:t>Adult Child Compressions </a:t>
                      </a:r>
                    </a:p>
                    <a:p>
                      <a:pPr marL="177800" indent="-171450" algn="l" defTabSz="914400" rtl="0" eaLnBrk="1" latinLnBrk="0" hangingPunct="1">
                        <a:spcBef>
                          <a:spcPts val="300"/>
                        </a:spcBef>
                        <a:spcAft>
                          <a:spcPts val="300"/>
                        </a:spcAft>
                        <a:buFont typeface="Arial" panose="020B0604020202020204" pitchFamily="34" charset="0"/>
                        <a:buChar char="•"/>
                      </a:pPr>
                      <a:r>
                        <a:rPr lang="en-US" sz="1600" u="none" strike="noStrike" kern="1200" baseline="0">
                          <a:solidFill>
                            <a:schemeClr val="dk1"/>
                          </a:solidFill>
                          <a:latin typeface="+mn-lt"/>
                          <a:ea typeface="+mn-ea"/>
                          <a:cs typeface="+mn-cs"/>
                        </a:rPr>
                        <a:t>Adult/Child Ventilations </a:t>
                      </a:r>
                    </a:p>
                    <a:p>
                      <a:pPr marL="177800" indent="-171450" algn="l" defTabSz="914400" rtl="0" eaLnBrk="1" latinLnBrk="0" hangingPunct="1">
                        <a:spcBef>
                          <a:spcPts val="300"/>
                        </a:spcBef>
                        <a:spcAft>
                          <a:spcPts val="300"/>
                        </a:spcAft>
                        <a:buFont typeface="Arial" panose="020B0604020202020204" pitchFamily="34" charset="0"/>
                        <a:buChar char="•"/>
                      </a:pPr>
                      <a:r>
                        <a:rPr lang="en-US" sz="1600" u="none" strike="noStrike" kern="1200" baseline="0">
                          <a:solidFill>
                            <a:schemeClr val="dk1"/>
                          </a:solidFill>
                          <a:latin typeface="+mn-lt"/>
                          <a:ea typeface="+mn-ea"/>
                          <a:cs typeface="+mn-cs"/>
                        </a:rPr>
                        <a:t>Infant Compressions </a:t>
                      </a:r>
                    </a:p>
                    <a:p>
                      <a:pPr marL="177800" indent="-171450" algn="l" defTabSz="914400" rtl="0" eaLnBrk="1" latinLnBrk="0" hangingPunct="1">
                        <a:spcBef>
                          <a:spcPts val="300"/>
                        </a:spcBef>
                        <a:spcAft>
                          <a:spcPts val="300"/>
                        </a:spcAft>
                        <a:buFont typeface="Arial" panose="020B0604020202020204" pitchFamily="34" charset="0"/>
                        <a:buChar char="•"/>
                      </a:pPr>
                      <a:r>
                        <a:rPr lang="en-US" sz="1600" u="none" strike="noStrike" kern="1200" baseline="0">
                          <a:solidFill>
                            <a:schemeClr val="dk1"/>
                          </a:solidFill>
                          <a:latin typeface="+mn-lt"/>
                          <a:ea typeface="+mn-ea"/>
                          <a:cs typeface="+mn-cs"/>
                        </a:rPr>
                        <a:t>Infant Ventilations </a:t>
                      </a:r>
                    </a:p>
                    <a:p>
                      <a:pPr marL="177800" indent="-171450" algn="l" defTabSz="914400" rtl="0" eaLnBrk="1" latinLnBrk="0" hangingPunct="1">
                        <a:spcBef>
                          <a:spcPts val="300"/>
                        </a:spcBef>
                        <a:spcAft>
                          <a:spcPts val="300"/>
                        </a:spcAft>
                        <a:buFont typeface="Arial" panose="020B0604020202020204" pitchFamily="34" charset="0"/>
                        <a:buChar char="•"/>
                      </a:pPr>
                      <a:r>
                        <a:rPr lang="en-US" sz="1600" u="none" strike="noStrike" kern="1200" baseline="0">
                          <a:solidFill>
                            <a:schemeClr val="dk1"/>
                          </a:solidFill>
                          <a:latin typeface="+mn-lt"/>
                          <a:ea typeface="+mn-ea"/>
                          <a:cs typeface="+mn-cs"/>
                        </a:rPr>
                        <a:t>Yearly Baseline Skills Check</a:t>
                      </a:r>
                    </a:p>
                  </a:txBody>
                  <a:tcPr>
                    <a:solidFill>
                      <a:srgbClr val="E0E6F1"/>
                    </a:solidFill>
                  </a:tcPr>
                </a:tc>
                <a:extLst>
                  <a:ext uri="{0D108BD9-81ED-4DB2-BD59-A6C34878D82A}">
                    <a16:rowId xmlns:a16="http://schemas.microsoft.com/office/drawing/2014/main" val="3185382704"/>
                  </a:ext>
                </a:extLst>
              </a:tr>
            </a:tbl>
          </a:graphicData>
        </a:graphic>
      </p:graphicFrame>
      <p:pic>
        <p:nvPicPr>
          <p:cNvPr id="6" name="Picture 5">
            <a:extLst>
              <a:ext uri="{FF2B5EF4-FFF2-40B4-BE49-F238E27FC236}">
                <a16:creationId xmlns:a16="http://schemas.microsoft.com/office/drawing/2014/main" id="{D0CE8487-4C61-428F-AC02-500DD53090C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01072" y="2759405"/>
            <a:ext cx="4007168" cy="3095745"/>
          </a:xfrm>
          <a:prstGeom prst="rect">
            <a:avLst/>
          </a:prstGeom>
        </p:spPr>
      </p:pic>
      <p:pic>
        <p:nvPicPr>
          <p:cNvPr id="4" name="Audio 3">
            <a:hlinkClick r:id="" action="ppaction://media"/>
            <a:extLst>
              <a:ext uri="{FF2B5EF4-FFF2-40B4-BE49-F238E27FC236}">
                <a16:creationId xmlns:a16="http://schemas.microsoft.com/office/drawing/2014/main" id="{48BB1F55-6C63-4776-AECC-F216540C2D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66600308"/>
      </p:ext>
    </p:extLst>
  </p:cSld>
  <p:clrMapOvr>
    <a:masterClrMapping/>
  </p:clrMapOvr>
  <mc:AlternateContent xmlns:mc="http://schemas.openxmlformats.org/markup-compatibility/2006" xmlns:p14="http://schemas.microsoft.com/office/powerpoint/2010/main">
    <mc:Choice Requires="p14">
      <p:transition spd="slow" p14:dur="2000" advTm="28787"/>
    </mc:Choice>
    <mc:Fallback xmlns="">
      <p:transition spd="slow" advTm="28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B4BDB9A-6A11-43BB-97C9-C5D6F2BB9642}"/>
              </a:ext>
            </a:extLst>
          </p:cNvPr>
          <p:cNvSpPr txBox="1"/>
          <p:nvPr/>
        </p:nvSpPr>
        <p:spPr>
          <a:xfrm>
            <a:off x="6946900" y="810809"/>
            <a:ext cx="4368800" cy="4128566"/>
          </a:xfrm>
          <a:prstGeom prst="rect">
            <a:avLst/>
          </a:prstGeom>
          <a:noFill/>
        </p:spPr>
        <p:txBody>
          <a:bodyPr wrap="square">
            <a:spAutoFit/>
          </a:bodyPr>
          <a:lstStyle/>
          <a:p>
            <a:r>
              <a:rPr lang="en-US" sz="4400" b="1">
                <a:solidFill>
                  <a:srgbClr val="CE242B"/>
                </a:solidFill>
                <a:latin typeface="Arial" panose="020B0604020202020204" pitchFamily="34" charset="0"/>
              </a:rPr>
              <a:t>Cognitive eLearning</a:t>
            </a:r>
            <a:br>
              <a:rPr lang="en-US" sz="1800">
                <a:solidFill>
                  <a:srgbClr val="CE242B"/>
                </a:solidFill>
                <a:latin typeface="Arial" panose="020B0604020202020204" pitchFamily="34" charset="0"/>
              </a:rPr>
            </a:br>
            <a:r>
              <a:rPr lang="en-US" sz="2000">
                <a:solidFill>
                  <a:srgbClr val="CE242B"/>
                </a:solidFill>
                <a:latin typeface="Arial" panose="020B0604020202020204" pitchFamily="34" charset="0"/>
              </a:rPr>
              <a:t>Resuscitation Quality Improvement</a:t>
            </a:r>
          </a:p>
          <a:p>
            <a:endParaRPr lang="en-US" sz="2000" baseline="30000">
              <a:solidFill>
                <a:srgbClr val="CE242B"/>
              </a:solidFill>
              <a:latin typeface="Arial" panose="020B0604020202020204" pitchFamily="34" charset="0"/>
            </a:endParaRPr>
          </a:p>
          <a:p>
            <a:endParaRPr lang="en-US" sz="2000" baseline="30000">
              <a:solidFill>
                <a:srgbClr val="CE242B"/>
              </a:solidFill>
              <a:latin typeface="Arial" panose="020B0604020202020204" pitchFamily="34" charset="0"/>
            </a:endParaRPr>
          </a:p>
          <a:p>
            <a:pPr marL="285750" indent="-285750">
              <a:lnSpc>
                <a:spcPct val="120000"/>
              </a:lnSpc>
              <a:buFont typeface="Arial" panose="020B0604020202020204" pitchFamily="34" charset="0"/>
              <a:buChar char="•"/>
            </a:pPr>
            <a:r>
              <a:rPr lang="en-US">
                <a:latin typeface="Arial" panose="020B0604020202020204" pitchFamily="34" charset="0"/>
              </a:rPr>
              <a:t>True </a:t>
            </a:r>
            <a:r>
              <a:rPr lang="en-US" err="1">
                <a:latin typeface="Arial" panose="020B0604020202020204" pitchFamily="34" charset="0"/>
              </a:rPr>
              <a:t>Adaptive</a:t>
            </a:r>
            <a:r>
              <a:rPr lang="en-US" baseline="30000" err="1">
                <a:latin typeface="Arial" panose="020B0604020202020204" pitchFamily="34" charset="0"/>
              </a:rPr>
              <a:t>TM</a:t>
            </a:r>
            <a:r>
              <a:rPr lang="en-US">
                <a:latin typeface="Arial" panose="020B0604020202020204" pitchFamily="34" charset="0"/>
              </a:rPr>
              <a:t> personalized learning experience</a:t>
            </a:r>
          </a:p>
          <a:p>
            <a:pPr marL="285750" indent="-285750">
              <a:lnSpc>
                <a:spcPct val="120000"/>
              </a:lnSpc>
              <a:buFont typeface="Arial" panose="020B0604020202020204" pitchFamily="34" charset="0"/>
              <a:buChar char="•"/>
            </a:pPr>
            <a:r>
              <a:rPr lang="en-US">
                <a:latin typeface="Arial" panose="020B0604020202020204" pitchFamily="34" charset="0"/>
              </a:rPr>
              <a:t>Cognitive Assessment Activities</a:t>
            </a:r>
          </a:p>
          <a:p>
            <a:pPr marL="285750" indent="-285750">
              <a:lnSpc>
                <a:spcPct val="120000"/>
              </a:lnSpc>
              <a:buFont typeface="Arial" panose="020B0604020202020204" pitchFamily="34" charset="0"/>
              <a:buChar char="•"/>
            </a:pPr>
            <a:r>
              <a:rPr lang="en-US">
                <a:latin typeface="Arial" panose="020B0604020202020204" pitchFamily="34" charset="0"/>
              </a:rPr>
              <a:t>Mobile responsive design and web browser flexibility </a:t>
            </a:r>
          </a:p>
          <a:p>
            <a:pPr marL="285750" indent="-285750">
              <a:lnSpc>
                <a:spcPct val="120000"/>
              </a:lnSpc>
              <a:buFont typeface="Arial" panose="020B0604020202020204" pitchFamily="34" charset="0"/>
              <a:buChar char="•"/>
            </a:pPr>
            <a:r>
              <a:rPr lang="en-US">
                <a:latin typeface="Arial" panose="020B0604020202020204" pitchFamily="34" charset="0"/>
              </a:rPr>
              <a:t>Feedback and debriefing</a:t>
            </a:r>
          </a:p>
        </p:txBody>
      </p:sp>
      <p:pic>
        <p:nvPicPr>
          <p:cNvPr id="5" name="Picture 4">
            <a:extLst>
              <a:ext uri="{FF2B5EF4-FFF2-40B4-BE49-F238E27FC236}">
                <a16:creationId xmlns:a16="http://schemas.microsoft.com/office/drawing/2014/main" id="{7CF4CC0E-D2EA-4A09-98C8-91C348BE808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9308" r="20718"/>
          <a:stretch/>
        </p:blipFill>
        <p:spPr>
          <a:xfrm>
            <a:off x="0" y="-3624"/>
            <a:ext cx="6096000" cy="6861624"/>
          </a:xfrm>
          <a:prstGeom prst="rect">
            <a:avLst/>
          </a:prstGeom>
        </p:spPr>
      </p:pic>
      <p:pic>
        <p:nvPicPr>
          <p:cNvPr id="8" name="Audio 7">
            <a:hlinkClick r:id="" action="ppaction://media"/>
            <a:extLst>
              <a:ext uri="{FF2B5EF4-FFF2-40B4-BE49-F238E27FC236}">
                <a16:creationId xmlns:a16="http://schemas.microsoft.com/office/drawing/2014/main" id="{3CBF9A55-C04D-4495-B03D-4798825198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74140140"/>
      </p:ext>
    </p:extLst>
  </p:cSld>
  <p:clrMapOvr>
    <a:masterClrMapping/>
  </p:clrMapOvr>
  <mc:AlternateContent xmlns:mc="http://schemas.openxmlformats.org/markup-compatibility/2006" xmlns:p14="http://schemas.microsoft.com/office/powerpoint/2010/main">
    <mc:Choice Requires="p14">
      <p:transition spd="slow" p14:dur="2000" advTm="20464"/>
    </mc:Choice>
    <mc:Fallback xmlns="">
      <p:transition spd="slow" advTm="2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AD8B19-8CF5-284F-A1C7-FCAF9350B20E}"/>
              </a:ext>
            </a:extLst>
          </p:cNvPr>
          <p:cNvSpPr>
            <a:spLocks noGrp="1"/>
          </p:cNvSpPr>
          <p:nvPr>
            <p:ph type="title"/>
          </p:nvPr>
        </p:nvSpPr>
        <p:spPr/>
        <p:txBody>
          <a:bodyPr/>
          <a:lstStyle/>
          <a:p>
            <a:r>
              <a:rPr lang="en-US">
                <a:solidFill>
                  <a:srgbClr val="CE242B"/>
                </a:solidFill>
                <a:latin typeface="+mn-lt"/>
              </a:rPr>
              <a:t>True Adaptive Learning</a:t>
            </a:r>
          </a:p>
        </p:txBody>
      </p:sp>
      <p:sp>
        <p:nvSpPr>
          <p:cNvPr id="29" name="Content Placeholder 1">
            <a:extLst>
              <a:ext uri="{FF2B5EF4-FFF2-40B4-BE49-F238E27FC236}">
                <a16:creationId xmlns:a16="http://schemas.microsoft.com/office/drawing/2014/main" id="{E79D8DE5-C2D9-4408-A62C-8D07A776F61F}"/>
              </a:ext>
            </a:extLst>
          </p:cNvPr>
          <p:cNvSpPr txBox="1">
            <a:spLocks/>
          </p:cNvSpPr>
          <p:nvPr/>
        </p:nvSpPr>
        <p:spPr>
          <a:xfrm>
            <a:off x="800100" y="1907767"/>
            <a:ext cx="5295900" cy="30424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Lub Dub Medium" panose="020B06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ub Dub Medium"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lnSpc>
                <a:spcPct val="120000"/>
              </a:lnSpc>
              <a:spcBef>
                <a:spcPts val="0"/>
              </a:spcBef>
              <a:spcAft>
                <a:spcPts val="1000"/>
              </a:spcAft>
            </a:pPr>
            <a:r>
              <a:rPr lang="en-US" sz="1800">
                <a:solidFill>
                  <a:srgbClr val="636466"/>
                </a:solidFill>
                <a:latin typeface="+mn-lt"/>
              </a:rPr>
              <a:t>Artificial intelligence provides a </a:t>
            </a:r>
            <a:r>
              <a:rPr lang="en-US" sz="1800" b="1">
                <a:solidFill>
                  <a:srgbClr val="636466"/>
                </a:solidFill>
                <a:latin typeface="+mn-lt"/>
              </a:rPr>
              <a:t>truly personalized learning at scale</a:t>
            </a:r>
          </a:p>
          <a:p>
            <a:pPr marL="285750" lvl="1" indent="-285750">
              <a:lnSpc>
                <a:spcPct val="120000"/>
              </a:lnSpc>
              <a:spcBef>
                <a:spcPts val="0"/>
              </a:spcBef>
              <a:spcAft>
                <a:spcPts val="1000"/>
              </a:spcAft>
            </a:pPr>
            <a:r>
              <a:rPr lang="en-US" sz="1800">
                <a:solidFill>
                  <a:srgbClr val="636466"/>
                </a:solidFill>
                <a:latin typeface="+mn-lt"/>
              </a:rPr>
              <a:t>Personalized algorithm </a:t>
            </a:r>
            <a:r>
              <a:rPr lang="en-US" sz="1800" b="1">
                <a:solidFill>
                  <a:srgbClr val="636466"/>
                </a:solidFill>
                <a:latin typeface="+mn-lt"/>
              </a:rPr>
              <a:t>adapts educational content in real time </a:t>
            </a:r>
            <a:r>
              <a:rPr lang="en-US" sz="1800">
                <a:solidFill>
                  <a:srgbClr val="636466"/>
                </a:solidFill>
                <a:latin typeface="+mn-lt"/>
              </a:rPr>
              <a:t>to the learner’s specific expertise</a:t>
            </a:r>
          </a:p>
          <a:p>
            <a:pPr marL="285750" lvl="1" indent="-285750">
              <a:lnSpc>
                <a:spcPct val="120000"/>
              </a:lnSpc>
              <a:spcBef>
                <a:spcPts val="0"/>
              </a:spcBef>
              <a:spcAft>
                <a:spcPts val="1000"/>
              </a:spcAft>
            </a:pPr>
            <a:r>
              <a:rPr lang="en-US" sz="1800">
                <a:solidFill>
                  <a:srgbClr val="636466"/>
                </a:solidFill>
                <a:latin typeface="+mn-lt"/>
              </a:rPr>
              <a:t>Learning algorithm </a:t>
            </a:r>
            <a:r>
              <a:rPr lang="en-US" sz="1800" b="1">
                <a:solidFill>
                  <a:srgbClr val="636466"/>
                </a:solidFill>
                <a:latin typeface="+mn-lt"/>
              </a:rPr>
              <a:t>continuously adapts content </a:t>
            </a:r>
            <a:r>
              <a:rPr lang="en-US" sz="1800">
                <a:solidFill>
                  <a:srgbClr val="636466"/>
                </a:solidFill>
                <a:latin typeface="+mn-lt"/>
              </a:rPr>
              <a:t>as the learner is progressing through the course</a:t>
            </a:r>
          </a:p>
        </p:txBody>
      </p:sp>
      <p:pic>
        <p:nvPicPr>
          <p:cNvPr id="10" name="Picture 9" descr="Graphical user interface, text, application, website&#10;&#10;Description automatically generated">
            <a:extLst>
              <a:ext uri="{FF2B5EF4-FFF2-40B4-BE49-F238E27FC236}">
                <a16:creationId xmlns:a16="http://schemas.microsoft.com/office/drawing/2014/main" id="{730AE8EB-BC13-40B7-B6B6-1C8FFED1E05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36280" y="1729560"/>
            <a:ext cx="4819693" cy="3398880"/>
          </a:xfrm>
          <a:prstGeom prst="rect">
            <a:avLst/>
          </a:prstGeom>
          <a:ln>
            <a:noFill/>
          </a:ln>
          <a:effectLst>
            <a:outerShdw blurRad="292100" dist="139700" dir="2700000" algn="tl" rotWithShape="0">
              <a:srgbClr val="333333">
                <a:alpha val="65000"/>
              </a:srgbClr>
            </a:outerShdw>
          </a:effectLst>
        </p:spPr>
      </p:pic>
      <p:pic>
        <p:nvPicPr>
          <p:cNvPr id="11" name="Audio 10">
            <a:hlinkClick r:id="" action="ppaction://media"/>
            <a:extLst>
              <a:ext uri="{FF2B5EF4-FFF2-40B4-BE49-F238E27FC236}">
                <a16:creationId xmlns:a16="http://schemas.microsoft.com/office/drawing/2014/main" id="{35277246-3DAA-4BC3-B76F-15E119987E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82841242"/>
      </p:ext>
    </p:extLst>
  </p:cSld>
  <p:clrMapOvr>
    <a:masterClrMapping/>
  </p:clrMapOvr>
  <mc:AlternateContent xmlns:mc="http://schemas.openxmlformats.org/markup-compatibility/2006" xmlns:p14="http://schemas.microsoft.com/office/powerpoint/2010/main">
    <mc:Choice Requires="p14">
      <p:transition spd="slow" p14:dur="2000" advTm="24873"/>
    </mc:Choice>
    <mc:Fallback xmlns="">
      <p:transition spd="slow" advTm="24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7B60D340-E681-4506-BB21-E9DA2CDA6EF1}"/>
              </a:ext>
            </a:extLst>
          </p:cNvPr>
          <p:cNvSpPr txBox="1">
            <a:spLocks/>
          </p:cNvSpPr>
          <p:nvPr/>
        </p:nvSpPr>
        <p:spPr>
          <a:xfrm>
            <a:off x="2360500" y="2191296"/>
            <a:ext cx="3505494"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Lub Dub Medium" panose="020B06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ub Dub Medium"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20000"/>
              </a:lnSpc>
              <a:spcBef>
                <a:spcPts val="0"/>
              </a:spcBef>
              <a:spcAft>
                <a:spcPts val="1000"/>
              </a:spcAft>
            </a:pPr>
            <a:r>
              <a:rPr lang="en-US" sz="1800">
                <a:solidFill>
                  <a:srgbClr val="636466"/>
                </a:solidFill>
                <a:latin typeface="+mn-lt"/>
              </a:rPr>
              <a:t>When answering questions, learners are asked to also rate their confidence level.</a:t>
            </a:r>
          </a:p>
          <a:p>
            <a:pPr marL="228600" lvl="1">
              <a:lnSpc>
                <a:spcPct val="120000"/>
              </a:lnSpc>
              <a:spcBef>
                <a:spcPts val="0"/>
              </a:spcBef>
              <a:spcAft>
                <a:spcPts val="1000"/>
              </a:spcAft>
            </a:pPr>
            <a:r>
              <a:rPr lang="en-US" sz="1800">
                <a:solidFill>
                  <a:srgbClr val="636466"/>
                </a:solidFill>
                <a:latin typeface="+mn-lt"/>
              </a:rPr>
              <a:t>This rating influences the </a:t>
            </a:r>
            <a:r>
              <a:rPr lang="en-US" sz="1800" err="1">
                <a:solidFill>
                  <a:srgbClr val="636466"/>
                </a:solidFill>
                <a:latin typeface="+mn-lt"/>
              </a:rPr>
              <a:t>programme’s</a:t>
            </a:r>
            <a:r>
              <a:rPr lang="en-US" sz="1800">
                <a:solidFill>
                  <a:srgbClr val="636466"/>
                </a:solidFill>
                <a:latin typeface="+mn-lt"/>
              </a:rPr>
              <a:t> progression. </a:t>
            </a:r>
          </a:p>
        </p:txBody>
      </p:sp>
      <p:sp>
        <p:nvSpPr>
          <p:cNvPr id="2" name="Title 1">
            <a:extLst>
              <a:ext uri="{FF2B5EF4-FFF2-40B4-BE49-F238E27FC236}">
                <a16:creationId xmlns:a16="http://schemas.microsoft.com/office/drawing/2014/main" id="{74DEE916-4D58-491F-A6EF-90B3090DB4BD}"/>
              </a:ext>
            </a:extLst>
          </p:cNvPr>
          <p:cNvSpPr>
            <a:spLocks noGrp="1"/>
          </p:cNvSpPr>
          <p:nvPr>
            <p:ph type="title"/>
          </p:nvPr>
        </p:nvSpPr>
        <p:spPr/>
        <p:txBody>
          <a:bodyPr/>
          <a:lstStyle/>
          <a:p>
            <a:r>
              <a:rPr lang="en-US">
                <a:solidFill>
                  <a:srgbClr val="CE242B"/>
                </a:solidFill>
              </a:rPr>
              <a:t>Level of Confidence</a:t>
            </a:r>
          </a:p>
        </p:txBody>
      </p:sp>
      <p:pic>
        <p:nvPicPr>
          <p:cNvPr id="6" name="Picture 5">
            <a:extLst>
              <a:ext uri="{FF2B5EF4-FFF2-40B4-BE49-F238E27FC236}">
                <a16:creationId xmlns:a16="http://schemas.microsoft.com/office/drawing/2014/main" id="{54823FBB-313C-4DF2-A188-9E57EF1A3488}"/>
              </a:ext>
            </a:extLst>
          </p:cNvPr>
          <p:cNvPicPr>
            <a:picLocks noChangeAspect="1"/>
          </p:cNvPicPr>
          <p:nvPr/>
        </p:nvPicPr>
        <p:blipFill>
          <a:blip r:embed="rId5"/>
          <a:stretch>
            <a:fillRect/>
          </a:stretch>
        </p:blipFill>
        <p:spPr>
          <a:xfrm>
            <a:off x="6096001" y="1828801"/>
            <a:ext cx="4760326" cy="4296195"/>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a:extLst>
              <a:ext uri="{FF2B5EF4-FFF2-40B4-BE49-F238E27FC236}">
                <a16:creationId xmlns:a16="http://schemas.microsoft.com/office/drawing/2014/main" id="{2F8B70DE-B407-41EE-803F-F90FF38AD0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8052808"/>
      </p:ext>
    </p:extLst>
  </p:cSld>
  <p:clrMapOvr>
    <a:masterClrMapping/>
  </p:clrMapOvr>
  <mc:AlternateContent xmlns:mc="http://schemas.openxmlformats.org/markup-compatibility/2006" xmlns:p14="http://schemas.microsoft.com/office/powerpoint/2010/main">
    <mc:Choice Requires="p14">
      <p:transition spd="slow" p14:dur="2000" advTm="26302"/>
    </mc:Choice>
    <mc:Fallback xmlns="">
      <p:transition spd="slow" advTm="2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7B60D340-E681-4506-BB21-E9DA2CDA6EF1}"/>
              </a:ext>
            </a:extLst>
          </p:cNvPr>
          <p:cNvSpPr txBox="1">
            <a:spLocks/>
          </p:cNvSpPr>
          <p:nvPr/>
        </p:nvSpPr>
        <p:spPr>
          <a:xfrm>
            <a:off x="2360500" y="2191296"/>
            <a:ext cx="3505494"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Lub Dub Medium" panose="020B06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ub Dub Medium"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20000"/>
              </a:lnSpc>
              <a:spcBef>
                <a:spcPts val="0"/>
              </a:spcBef>
              <a:spcAft>
                <a:spcPts val="1000"/>
              </a:spcAft>
            </a:pPr>
            <a:r>
              <a:rPr lang="en-US" sz="1800">
                <a:solidFill>
                  <a:srgbClr val="636466"/>
                </a:solidFill>
                <a:latin typeface="+mn-lt"/>
              </a:rPr>
              <a:t>When reviewing new content, learners rate their level of understanding. </a:t>
            </a:r>
          </a:p>
          <a:p>
            <a:pPr marL="228600" lvl="1">
              <a:lnSpc>
                <a:spcPct val="120000"/>
              </a:lnSpc>
              <a:spcBef>
                <a:spcPts val="0"/>
              </a:spcBef>
              <a:spcAft>
                <a:spcPts val="1000"/>
              </a:spcAft>
            </a:pPr>
            <a:r>
              <a:rPr lang="en-US" sz="1800">
                <a:solidFill>
                  <a:srgbClr val="636466"/>
                </a:solidFill>
                <a:latin typeface="+mn-lt"/>
              </a:rPr>
              <a:t>This rating influences the </a:t>
            </a:r>
            <a:r>
              <a:rPr lang="en-US" sz="1800" err="1">
                <a:solidFill>
                  <a:srgbClr val="636466"/>
                </a:solidFill>
                <a:latin typeface="+mn-lt"/>
              </a:rPr>
              <a:t>programme’s</a:t>
            </a:r>
            <a:r>
              <a:rPr lang="en-US" sz="1800">
                <a:solidFill>
                  <a:srgbClr val="636466"/>
                </a:solidFill>
                <a:latin typeface="+mn-lt"/>
              </a:rPr>
              <a:t> progression. </a:t>
            </a:r>
          </a:p>
        </p:txBody>
      </p:sp>
      <p:pic>
        <p:nvPicPr>
          <p:cNvPr id="3" name="Picture 2">
            <a:extLst>
              <a:ext uri="{FF2B5EF4-FFF2-40B4-BE49-F238E27FC236}">
                <a16:creationId xmlns:a16="http://schemas.microsoft.com/office/drawing/2014/main" id="{FF3EEE42-784A-42CF-913B-4D2E3FE0EBBB}"/>
              </a:ext>
            </a:extLst>
          </p:cNvPr>
          <p:cNvPicPr>
            <a:picLocks noChangeAspect="1"/>
          </p:cNvPicPr>
          <p:nvPr/>
        </p:nvPicPr>
        <p:blipFill>
          <a:blip r:embed="rId5"/>
          <a:stretch>
            <a:fillRect/>
          </a:stretch>
        </p:blipFill>
        <p:spPr>
          <a:xfrm>
            <a:off x="6096000" y="1828801"/>
            <a:ext cx="4760326" cy="451040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4DEE916-4D58-491F-A6EF-90B3090DB4BD}"/>
              </a:ext>
            </a:extLst>
          </p:cNvPr>
          <p:cNvSpPr>
            <a:spLocks noGrp="1"/>
          </p:cNvSpPr>
          <p:nvPr>
            <p:ph type="title"/>
          </p:nvPr>
        </p:nvSpPr>
        <p:spPr/>
        <p:txBody>
          <a:bodyPr/>
          <a:lstStyle/>
          <a:p>
            <a:r>
              <a:rPr lang="en-US">
                <a:solidFill>
                  <a:srgbClr val="CE242B"/>
                </a:solidFill>
              </a:rPr>
              <a:t>Level of Understanding</a:t>
            </a:r>
          </a:p>
        </p:txBody>
      </p:sp>
      <p:pic>
        <p:nvPicPr>
          <p:cNvPr id="4" name="Audio 3">
            <a:hlinkClick r:id="" action="ppaction://media"/>
            <a:extLst>
              <a:ext uri="{FF2B5EF4-FFF2-40B4-BE49-F238E27FC236}">
                <a16:creationId xmlns:a16="http://schemas.microsoft.com/office/drawing/2014/main" id="{CD098477-8679-4D14-87D8-E17CDC1CAF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04655948"/>
      </p:ext>
    </p:extLst>
  </p:cSld>
  <p:clrMapOvr>
    <a:masterClrMapping/>
  </p:clrMapOvr>
  <mc:AlternateContent xmlns:mc="http://schemas.openxmlformats.org/markup-compatibility/2006" xmlns:p14="http://schemas.microsoft.com/office/powerpoint/2010/main">
    <mc:Choice Requires="p14">
      <p:transition spd="slow" p14:dur="2000" advTm="23532"/>
    </mc:Choice>
    <mc:Fallback xmlns="">
      <p:transition spd="slow" advTm="23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FABBA8-50BD-F44D-8B2F-E283DC1265AB}"/>
              </a:ext>
            </a:extLst>
          </p:cNvPr>
          <p:cNvSpPr/>
          <p:nvPr/>
        </p:nvSpPr>
        <p:spPr>
          <a:xfrm>
            <a:off x="3345872" y="3429000"/>
            <a:ext cx="8846128" cy="3429000"/>
          </a:xfrm>
          <a:prstGeom prst="rect">
            <a:avLst/>
          </a:prstGeom>
        </p:spPr>
        <p:txBody>
          <a:bodyPr wrap="square" lIns="91440" tIns="45720" rIns="91440" bIns="45720" anchor="ctr" anchorCtr="0">
            <a:noAutofit/>
          </a:bodyPr>
          <a:lstStyle/>
          <a:p>
            <a:pPr fontAlgn="base"/>
            <a:r>
              <a:rPr lang="en-US"/>
              <a:t>	​</a:t>
            </a:r>
          </a:p>
          <a:p>
            <a:pPr algn="ctr"/>
            <a:endParaRPr lang="en-US">
              <a:solidFill>
                <a:srgbClr val="636466"/>
              </a:solidFill>
              <a:cs typeface="Arial" panose="020B0604020202020204"/>
            </a:endParaRPr>
          </a:p>
        </p:txBody>
      </p:sp>
      <p:grpSp>
        <p:nvGrpSpPr>
          <p:cNvPr id="10" name="Group 9">
            <a:extLst>
              <a:ext uri="{FF2B5EF4-FFF2-40B4-BE49-F238E27FC236}">
                <a16:creationId xmlns:a16="http://schemas.microsoft.com/office/drawing/2014/main" id="{503C42EC-E830-2146-B5FE-65EF44FCC474}"/>
              </a:ext>
            </a:extLst>
          </p:cNvPr>
          <p:cNvGrpSpPr/>
          <p:nvPr/>
        </p:nvGrpSpPr>
        <p:grpSpPr>
          <a:xfrm>
            <a:off x="8046755" y="483227"/>
            <a:ext cx="2856147" cy="2551792"/>
            <a:chOff x="8097555" y="581338"/>
            <a:chExt cx="2856147" cy="2551792"/>
          </a:xfrm>
        </p:grpSpPr>
        <p:sp>
          <p:nvSpPr>
            <p:cNvPr id="6" name="TextBox 5">
              <a:extLst>
                <a:ext uri="{FF2B5EF4-FFF2-40B4-BE49-F238E27FC236}">
                  <a16:creationId xmlns:a16="http://schemas.microsoft.com/office/drawing/2014/main" id="{0CC36B25-6CE6-4940-B3F1-B419A7827949}"/>
                </a:ext>
              </a:extLst>
            </p:cNvPr>
            <p:cNvSpPr txBox="1"/>
            <p:nvPr/>
          </p:nvSpPr>
          <p:spPr>
            <a:xfrm>
              <a:off x="8318023" y="2763798"/>
              <a:ext cx="2415209" cy="369332"/>
            </a:xfrm>
            <a:prstGeom prst="rect">
              <a:avLst/>
            </a:prstGeom>
            <a:noFill/>
          </p:spPr>
          <p:txBody>
            <a:bodyPr wrap="square" rtlCol="0">
              <a:spAutoFit/>
            </a:bodyPr>
            <a:lstStyle/>
            <a:p>
              <a:pPr algn="ctr"/>
              <a:r>
                <a:rPr lang="en-US"/>
                <a:t>Real-time feedback</a:t>
              </a:r>
            </a:p>
          </p:txBody>
        </p:sp>
        <p:pic>
          <p:nvPicPr>
            <p:cNvPr id="4098" name="Picture 2">
              <a:extLst>
                <a:ext uri="{FF2B5EF4-FFF2-40B4-BE49-F238E27FC236}">
                  <a16:creationId xmlns:a16="http://schemas.microsoft.com/office/drawing/2014/main" id="{096CFF4A-99AA-48FB-9AA3-7FCCAF39E07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97555" y="581338"/>
              <a:ext cx="2856147" cy="22183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33DCD015-2BD1-064A-B894-D25872E4CCE3}"/>
              </a:ext>
            </a:extLst>
          </p:cNvPr>
          <p:cNvGrpSpPr/>
          <p:nvPr/>
        </p:nvGrpSpPr>
        <p:grpSpPr>
          <a:xfrm>
            <a:off x="4521121" y="483227"/>
            <a:ext cx="2856147" cy="2538104"/>
            <a:chOff x="4138942" y="595521"/>
            <a:chExt cx="2856147" cy="2538104"/>
          </a:xfrm>
        </p:grpSpPr>
        <p:sp>
          <p:nvSpPr>
            <p:cNvPr id="4" name="TextBox 3">
              <a:extLst>
                <a:ext uri="{FF2B5EF4-FFF2-40B4-BE49-F238E27FC236}">
                  <a16:creationId xmlns:a16="http://schemas.microsoft.com/office/drawing/2014/main" id="{25126CF6-FFC0-4A27-9327-C2D30E996FA7}"/>
                </a:ext>
              </a:extLst>
            </p:cNvPr>
            <p:cNvSpPr txBox="1"/>
            <p:nvPr/>
          </p:nvSpPr>
          <p:spPr>
            <a:xfrm>
              <a:off x="4359410" y="2764293"/>
              <a:ext cx="2415209" cy="369332"/>
            </a:xfrm>
            <a:prstGeom prst="rect">
              <a:avLst/>
            </a:prstGeom>
            <a:noFill/>
          </p:spPr>
          <p:txBody>
            <a:bodyPr wrap="square" rtlCol="0">
              <a:spAutoFit/>
            </a:bodyPr>
            <a:lstStyle/>
            <a:p>
              <a:pPr algn="ctr"/>
              <a:r>
                <a:rPr lang="en-US"/>
                <a:t>Completion</a:t>
              </a:r>
            </a:p>
          </p:txBody>
        </p:sp>
        <p:pic>
          <p:nvPicPr>
            <p:cNvPr id="5" name="Picture 6">
              <a:extLst>
                <a:ext uri="{FF2B5EF4-FFF2-40B4-BE49-F238E27FC236}">
                  <a16:creationId xmlns:a16="http://schemas.microsoft.com/office/drawing/2014/main" id="{803611A8-CDBC-45B7-8E02-7889AFD98A5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38942" y="595521"/>
              <a:ext cx="2856147" cy="21651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57B73FAD-A0FE-294F-AF93-552D7DABFD18}"/>
              </a:ext>
            </a:extLst>
          </p:cNvPr>
          <p:cNvGrpSpPr/>
          <p:nvPr/>
        </p:nvGrpSpPr>
        <p:grpSpPr>
          <a:xfrm>
            <a:off x="6310797" y="3200400"/>
            <a:ext cx="2884002" cy="2585655"/>
            <a:chOff x="5993297" y="3468040"/>
            <a:chExt cx="2884002" cy="2585655"/>
          </a:xfrm>
        </p:grpSpPr>
        <p:pic>
          <p:nvPicPr>
            <p:cNvPr id="4100" name="Picture 4">
              <a:extLst>
                <a:ext uri="{FF2B5EF4-FFF2-40B4-BE49-F238E27FC236}">
                  <a16:creationId xmlns:a16="http://schemas.microsoft.com/office/drawing/2014/main" id="{4737D50E-F321-4247-A0D5-8246758BEEA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993297" y="3468040"/>
              <a:ext cx="2884002" cy="22163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485F704-F687-4B2A-A8D0-4A3B6912C0E0}"/>
                </a:ext>
              </a:extLst>
            </p:cNvPr>
            <p:cNvSpPr txBox="1"/>
            <p:nvPr/>
          </p:nvSpPr>
          <p:spPr>
            <a:xfrm>
              <a:off x="6227693" y="5684363"/>
              <a:ext cx="2415209" cy="369332"/>
            </a:xfrm>
            <a:prstGeom prst="rect">
              <a:avLst/>
            </a:prstGeom>
            <a:noFill/>
          </p:spPr>
          <p:txBody>
            <a:bodyPr wrap="square" rtlCol="0">
              <a:spAutoFit/>
            </a:bodyPr>
            <a:lstStyle/>
            <a:p>
              <a:pPr algn="ctr"/>
              <a:r>
                <a:rPr lang="en-US"/>
                <a:t>Algorithm-based</a:t>
              </a:r>
            </a:p>
          </p:txBody>
        </p:sp>
      </p:grpSp>
      <p:sp>
        <p:nvSpPr>
          <p:cNvPr id="12" name="TextBox 11">
            <a:extLst>
              <a:ext uri="{FF2B5EF4-FFF2-40B4-BE49-F238E27FC236}">
                <a16:creationId xmlns:a16="http://schemas.microsoft.com/office/drawing/2014/main" id="{53BE594A-CF37-FF44-9D13-42583B434219}"/>
              </a:ext>
            </a:extLst>
          </p:cNvPr>
          <p:cNvSpPr txBox="1"/>
          <p:nvPr/>
        </p:nvSpPr>
        <p:spPr>
          <a:xfrm>
            <a:off x="95224" y="1491884"/>
            <a:ext cx="3136899" cy="3883689"/>
          </a:xfrm>
          <a:prstGeom prst="rect">
            <a:avLst/>
          </a:prstGeom>
          <a:noFill/>
        </p:spPr>
        <p:txBody>
          <a:bodyPr wrap="square" rtlCol="0" anchor="ctr" anchorCtr="0">
            <a:noAutofit/>
          </a:bodyPr>
          <a:lstStyle/>
          <a:p>
            <a:r>
              <a:rPr lang="en-US" sz="2800" b="1">
                <a:solidFill>
                  <a:srgbClr val="636466"/>
                </a:solidFill>
                <a:latin typeface="Arial" panose="020B0604020202020204" pitchFamily="34" charset="0"/>
              </a:rPr>
              <a:t>Learner Journey:</a:t>
            </a:r>
          </a:p>
          <a:p>
            <a:pPr>
              <a:spcAft>
                <a:spcPts val="1000"/>
              </a:spcAft>
            </a:pPr>
            <a:r>
              <a:rPr lang="en-US" sz="2600">
                <a:solidFill>
                  <a:srgbClr val="CE242B"/>
                </a:solidFill>
                <a:latin typeface="Arial" panose="020B0604020202020204" pitchFamily="34" charset="0"/>
              </a:rPr>
              <a:t>Quarterly</a:t>
            </a:r>
          </a:p>
          <a:p>
            <a:pPr marL="685800" indent="-228600">
              <a:spcAft>
                <a:spcPts val="1000"/>
              </a:spcAft>
              <a:buFont typeface="Arial" panose="020B0604020202020204" pitchFamily="34" charset="0"/>
              <a:buChar char="•"/>
            </a:pPr>
            <a:r>
              <a:rPr lang="en-US" sz="2600">
                <a:solidFill>
                  <a:srgbClr val="636466"/>
                </a:solidFill>
                <a:latin typeface="Arial" panose="020B0604020202020204" pitchFamily="34" charset="0"/>
              </a:rPr>
              <a:t>eLearning</a:t>
            </a:r>
          </a:p>
          <a:p>
            <a:pPr marL="685800" indent="-228600">
              <a:spcAft>
                <a:spcPts val="1000"/>
              </a:spcAft>
              <a:buFont typeface="Arial" panose="020B0604020202020204" pitchFamily="34" charset="0"/>
              <a:buChar char="•"/>
            </a:pPr>
            <a:r>
              <a:rPr lang="en-US" sz="2600">
                <a:solidFill>
                  <a:srgbClr val="636466"/>
                </a:solidFill>
                <a:latin typeface="Arial" panose="020B0604020202020204" pitchFamily="34" charset="0"/>
              </a:rPr>
              <a:t>Cognitive Assessment Activities</a:t>
            </a:r>
          </a:p>
        </p:txBody>
      </p:sp>
      <p:pic>
        <p:nvPicPr>
          <p:cNvPr id="2" name="Picture 1" descr="Text&#10;&#10;Description automatically generated with low confidence">
            <a:extLst>
              <a:ext uri="{FF2B5EF4-FFF2-40B4-BE49-F238E27FC236}">
                <a16:creationId xmlns:a16="http://schemas.microsoft.com/office/drawing/2014/main" id="{B548C4E2-2144-BC14-4B68-95EF27CF5205}"/>
              </a:ext>
            </a:extLst>
          </p:cNvPr>
          <p:cNvPicPr>
            <a:picLocks noChangeAspect="1"/>
          </p:cNvPicPr>
          <p:nvPr/>
        </p:nvPicPr>
        <p:blipFill>
          <a:blip r:embed="rId8"/>
          <a:stretch>
            <a:fillRect/>
          </a:stretch>
        </p:blipFill>
        <p:spPr>
          <a:xfrm>
            <a:off x="702661" y="1045547"/>
            <a:ext cx="1922024" cy="873760"/>
          </a:xfrm>
          <a:prstGeom prst="rect">
            <a:avLst/>
          </a:prstGeom>
        </p:spPr>
      </p:pic>
      <p:pic>
        <p:nvPicPr>
          <p:cNvPr id="9" name="Audio 8">
            <a:hlinkClick r:id="" action="ppaction://media"/>
            <a:extLst>
              <a:ext uri="{FF2B5EF4-FFF2-40B4-BE49-F238E27FC236}">
                <a16:creationId xmlns:a16="http://schemas.microsoft.com/office/drawing/2014/main" id="{FA1E2890-830E-4B06-A32B-592D781985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51867004"/>
      </p:ext>
    </p:extLst>
  </p:cSld>
  <p:clrMapOvr>
    <a:masterClrMapping/>
  </p:clrMapOvr>
  <mc:AlternateContent xmlns:mc="http://schemas.openxmlformats.org/markup-compatibility/2006" xmlns:p14="http://schemas.microsoft.com/office/powerpoint/2010/main">
    <mc:Choice Requires="p14">
      <p:transition spd="slow" p14:dur="2000" advTm="45836"/>
    </mc:Choice>
    <mc:Fallback xmlns="">
      <p:transition spd="slow" advTm="45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56B451-6CBE-4D1A-A3F7-6DAC2B8937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1121" r="9651"/>
          <a:stretch/>
        </p:blipFill>
        <p:spPr>
          <a:xfrm>
            <a:off x="6083300" y="-3624"/>
            <a:ext cx="6096000" cy="6861624"/>
          </a:xfrm>
          <a:prstGeom prst="rect">
            <a:avLst/>
          </a:prstGeom>
        </p:spPr>
      </p:pic>
      <p:sp>
        <p:nvSpPr>
          <p:cNvPr id="7" name="TextBox 6">
            <a:extLst>
              <a:ext uri="{FF2B5EF4-FFF2-40B4-BE49-F238E27FC236}">
                <a16:creationId xmlns:a16="http://schemas.microsoft.com/office/drawing/2014/main" id="{AB4BDB9A-6A11-43BB-97C9-C5D6F2BB9642}"/>
              </a:ext>
            </a:extLst>
          </p:cNvPr>
          <p:cNvSpPr txBox="1"/>
          <p:nvPr/>
        </p:nvSpPr>
        <p:spPr>
          <a:xfrm>
            <a:off x="901700" y="810809"/>
            <a:ext cx="4368800" cy="5199629"/>
          </a:xfrm>
          <a:prstGeom prst="rect">
            <a:avLst/>
          </a:prstGeom>
          <a:noFill/>
        </p:spPr>
        <p:txBody>
          <a:bodyPr wrap="square">
            <a:spAutoFit/>
          </a:bodyPr>
          <a:lstStyle/>
          <a:p>
            <a:r>
              <a:rPr lang="en-US" sz="4400" b="1">
                <a:solidFill>
                  <a:srgbClr val="CE242B"/>
                </a:solidFill>
                <a:latin typeface="Arial" panose="020B0604020202020204" pitchFamily="34" charset="0"/>
              </a:rPr>
              <a:t>Skills Sessions</a:t>
            </a:r>
            <a:br>
              <a:rPr lang="en-US" sz="1800">
                <a:solidFill>
                  <a:srgbClr val="CE242B"/>
                </a:solidFill>
                <a:latin typeface="Arial" panose="020B0604020202020204" pitchFamily="34" charset="0"/>
              </a:rPr>
            </a:br>
            <a:r>
              <a:rPr lang="en-US" sz="2000">
                <a:solidFill>
                  <a:srgbClr val="CE242B"/>
                </a:solidFill>
                <a:latin typeface="Arial" panose="020B0604020202020204" pitchFamily="34" charset="0"/>
              </a:rPr>
              <a:t>Resuscitation Quality Improvement</a:t>
            </a:r>
          </a:p>
          <a:p>
            <a:endParaRPr lang="en-US" sz="2000" baseline="30000">
              <a:solidFill>
                <a:srgbClr val="CE242B"/>
              </a:solidFill>
              <a:latin typeface="Arial" panose="020B0604020202020204" pitchFamily="34" charset="0"/>
            </a:endParaRPr>
          </a:p>
          <a:p>
            <a:endParaRPr lang="en-US" sz="2000" baseline="30000">
              <a:solidFill>
                <a:srgbClr val="CE242B"/>
              </a:solidFill>
              <a:latin typeface="Arial" panose="020B0604020202020204" pitchFamily="34" charset="0"/>
            </a:endParaRPr>
          </a:p>
          <a:p>
            <a:pPr marL="285750" indent="-285750">
              <a:lnSpc>
                <a:spcPct val="120000"/>
              </a:lnSpc>
              <a:buFont typeface="Arial" panose="020B0604020202020204" pitchFamily="34" charset="0"/>
              <a:buChar char="•"/>
            </a:pPr>
            <a:r>
              <a:rPr lang="en-US">
                <a:latin typeface="Arial" panose="020B0604020202020204" pitchFamily="34" charset="0"/>
              </a:rPr>
              <a:t>Baseline skills check and skills assessment  </a:t>
            </a:r>
          </a:p>
          <a:p>
            <a:pPr marL="285750" indent="-285750">
              <a:lnSpc>
                <a:spcPct val="120000"/>
              </a:lnSpc>
              <a:buFont typeface="Arial" panose="020B0604020202020204" pitchFamily="34" charset="0"/>
              <a:buChar char="•"/>
            </a:pPr>
            <a:r>
              <a:rPr lang="en-US">
                <a:latin typeface="Arial" panose="020B0604020202020204" pitchFamily="34" charset="0"/>
              </a:rPr>
              <a:t>All-in-one RQI Simulation Station at the point of care</a:t>
            </a:r>
          </a:p>
          <a:p>
            <a:pPr marL="285750" indent="-285750">
              <a:lnSpc>
                <a:spcPct val="120000"/>
              </a:lnSpc>
              <a:buFont typeface="Arial" panose="020B0604020202020204" pitchFamily="34" charset="0"/>
              <a:buChar char="•"/>
            </a:pPr>
            <a:r>
              <a:rPr lang="en-US">
                <a:latin typeface="Arial" panose="020B0604020202020204" pitchFamily="34" charset="0"/>
              </a:rPr>
              <a:t>Skills Sessions: </a:t>
            </a:r>
          </a:p>
          <a:p>
            <a:pPr marL="800100" lvl="1" indent="-342900" fontAlgn="base">
              <a:spcAft>
                <a:spcPts val="600"/>
              </a:spcAft>
              <a:buFont typeface="Wingdings" pitchFamily="2" charset="2"/>
              <a:buChar char="ü"/>
            </a:pPr>
            <a:r>
              <a:rPr lang="en-US" sz="1800">
                <a:solidFill>
                  <a:srgbClr val="636466"/>
                </a:solidFill>
              </a:rPr>
              <a:t>Adult/Child Compressions​</a:t>
            </a:r>
          </a:p>
          <a:p>
            <a:pPr marL="800100" lvl="1" indent="-342900" fontAlgn="base">
              <a:spcAft>
                <a:spcPts val="600"/>
              </a:spcAft>
              <a:buFont typeface="Wingdings" pitchFamily="2" charset="2"/>
              <a:buChar char="ü"/>
            </a:pPr>
            <a:r>
              <a:rPr lang="en-US" sz="1800">
                <a:solidFill>
                  <a:srgbClr val="636466"/>
                </a:solidFill>
              </a:rPr>
              <a:t>Adult/Child Ventilations​</a:t>
            </a:r>
          </a:p>
          <a:p>
            <a:pPr marL="800100" lvl="1" indent="-342900" fontAlgn="base">
              <a:spcAft>
                <a:spcPts val="600"/>
              </a:spcAft>
              <a:buFont typeface="Wingdings" pitchFamily="2" charset="2"/>
              <a:buChar char="ü"/>
            </a:pPr>
            <a:r>
              <a:rPr lang="en-US" sz="1800">
                <a:solidFill>
                  <a:srgbClr val="636466"/>
                </a:solidFill>
              </a:rPr>
              <a:t>Infant Compressions​</a:t>
            </a:r>
          </a:p>
          <a:p>
            <a:pPr marL="800100" lvl="1" indent="-342900" fontAlgn="base">
              <a:spcAft>
                <a:spcPts val="600"/>
              </a:spcAft>
              <a:buFont typeface="Wingdings" pitchFamily="2" charset="2"/>
              <a:buChar char="ü"/>
            </a:pPr>
            <a:r>
              <a:rPr lang="en-US" sz="1800">
                <a:solidFill>
                  <a:srgbClr val="636466"/>
                </a:solidFill>
              </a:rPr>
              <a:t>Infant Ventilations​</a:t>
            </a:r>
            <a:endParaRPr lang="en-US">
              <a:latin typeface="Arial" panose="020B0604020202020204" pitchFamily="34" charset="0"/>
            </a:endParaRPr>
          </a:p>
          <a:p>
            <a:pPr marL="285750" indent="-285750">
              <a:lnSpc>
                <a:spcPct val="120000"/>
              </a:lnSpc>
              <a:buFont typeface="Arial" panose="020B0604020202020204" pitchFamily="34" charset="0"/>
              <a:buChar char="•"/>
            </a:pPr>
            <a:r>
              <a:rPr lang="en-US">
                <a:latin typeface="Arial" panose="020B0604020202020204" pitchFamily="34" charset="0"/>
              </a:rPr>
              <a:t>Corrective, real-time audiovisual feedback and performance debrief</a:t>
            </a:r>
          </a:p>
        </p:txBody>
      </p:sp>
      <p:pic>
        <p:nvPicPr>
          <p:cNvPr id="2" name="Audio 1">
            <a:hlinkClick r:id="" action="ppaction://media"/>
            <a:extLst>
              <a:ext uri="{FF2B5EF4-FFF2-40B4-BE49-F238E27FC236}">
                <a16:creationId xmlns:a16="http://schemas.microsoft.com/office/drawing/2014/main" id="{3D6DABCF-188F-41F6-AD4C-F4F9623404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92568578"/>
      </p:ext>
    </p:extLst>
  </p:cSld>
  <p:clrMapOvr>
    <a:masterClrMapping/>
  </p:clrMapOvr>
  <mc:AlternateContent xmlns:mc="http://schemas.openxmlformats.org/markup-compatibility/2006" xmlns:p14="http://schemas.microsoft.com/office/powerpoint/2010/main">
    <mc:Choice Requires="p14">
      <p:transition spd="slow" p14:dur="2000" advTm="63620"/>
    </mc:Choice>
    <mc:Fallback xmlns="">
      <p:transition spd="slow" advTm="63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56886-BC40-7C46-B559-A2FE7F9CE8CE}"/>
              </a:ext>
            </a:extLst>
          </p:cNvPr>
          <p:cNvSpPr>
            <a:spLocks noGrp="1"/>
          </p:cNvSpPr>
          <p:nvPr>
            <p:ph type="title"/>
          </p:nvPr>
        </p:nvSpPr>
        <p:spPr>
          <a:xfrm>
            <a:off x="0" y="0"/>
            <a:ext cx="12192000" cy="6858000"/>
          </a:xfrm>
        </p:spPr>
        <p:txBody>
          <a:bodyPr tIns="182880" anchor="ctr" anchorCtr="0"/>
          <a:lstStyle/>
          <a:p>
            <a:pPr lvl="0">
              <a:spcAft>
                <a:spcPts val="600"/>
              </a:spcAft>
            </a:pPr>
            <a:r>
              <a:rPr lang="en-US" sz="3600" b="1"/>
              <a:t>Saving More </a:t>
            </a:r>
            <a:br>
              <a:rPr lang="en-US" sz="3600" b="1"/>
            </a:br>
            <a:r>
              <a:rPr lang="en-US" sz="3600" b="1"/>
              <a:t>Lives Together</a:t>
            </a:r>
            <a:br>
              <a:rPr lang="en-US" b="1"/>
            </a:br>
            <a:r>
              <a:rPr lang="en-US" sz="3200" b="0">
                <a:solidFill>
                  <a:srgbClr val="C00000"/>
                </a:solidFill>
              </a:rPr>
              <a:t>The Science is Clear</a:t>
            </a:r>
          </a:p>
        </p:txBody>
      </p:sp>
      <p:pic>
        <p:nvPicPr>
          <p:cNvPr id="10" name="Picture 9">
            <a:extLst>
              <a:ext uri="{FF2B5EF4-FFF2-40B4-BE49-F238E27FC236}">
                <a16:creationId xmlns:a16="http://schemas.microsoft.com/office/drawing/2014/main" id="{1BFEAB45-5DBF-3D4A-A2B3-0982498C5E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2960" y="969429"/>
            <a:ext cx="6148928" cy="4919142"/>
          </a:xfrm>
          <a:prstGeom prst="rect">
            <a:avLst/>
          </a:prstGeom>
          <a:effectLst>
            <a:softEdge rad="50800"/>
          </a:effectLst>
        </p:spPr>
      </p:pic>
      <p:pic>
        <p:nvPicPr>
          <p:cNvPr id="5" name="Picture 4" descr="Text&#10;&#10;Description automatically generated with low confidence">
            <a:extLst>
              <a:ext uri="{FF2B5EF4-FFF2-40B4-BE49-F238E27FC236}">
                <a16:creationId xmlns:a16="http://schemas.microsoft.com/office/drawing/2014/main" id="{B1BCB732-089A-6358-CD42-7ED9CFEE59ED}"/>
              </a:ext>
            </a:extLst>
          </p:cNvPr>
          <p:cNvPicPr>
            <a:picLocks noChangeAspect="1"/>
          </p:cNvPicPr>
          <p:nvPr/>
        </p:nvPicPr>
        <p:blipFill>
          <a:blip r:embed="rId6"/>
          <a:stretch>
            <a:fillRect/>
          </a:stretch>
        </p:blipFill>
        <p:spPr>
          <a:xfrm>
            <a:off x="8269106" y="1564640"/>
            <a:ext cx="1922024" cy="873760"/>
          </a:xfrm>
          <a:prstGeom prst="rect">
            <a:avLst/>
          </a:prstGeom>
        </p:spPr>
      </p:pic>
      <p:pic>
        <p:nvPicPr>
          <p:cNvPr id="4" name="Audio 3">
            <a:hlinkClick r:id="" action="ppaction://media"/>
            <a:extLst>
              <a:ext uri="{FF2B5EF4-FFF2-40B4-BE49-F238E27FC236}">
                <a16:creationId xmlns:a16="http://schemas.microsoft.com/office/drawing/2014/main" id="{6D16C42B-C2D4-4CA1-BEFA-8BC1C213B6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73973183"/>
      </p:ext>
    </p:extLst>
  </p:cSld>
  <p:clrMapOvr>
    <a:masterClrMapping/>
  </p:clrMapOvr>
  <mc:AlternateContent xmlns:mc="http://schemas.openxmlformats.org/markup-compatibility/2006" xmlns:p14="http://schemas.microsoft.com/office/powerpoint/2010/main">
    <mc:Choice Requires="p14">
      <p:transition spd="slow" p14:dur="2000" advTm="26394"/>
    </mc:Choice>
    <mc:Fallback xmlns="">
      <p:transition spd="slow" advTm="26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FABBA8-50BD-F44D-8B2F-E283DC1265AB}"/>
              </a:ext>
            </a:extLst>
          </p:cNvPr>
          <p:cNvSpPr/>
          <p:nvPr/>
        </p:nvSpPr>
        <p:spPr>
          <a:xfrm>
            <a:off x="3345872" y="3429000"/>
            <a:ext cx="8846128" cy="3429000"/>
          </a:xfrm>
          <a:prstGeom prst="rect">
            <a:avLst/>
          </a:prstGeom>
        </p:spPr>
        <p:txBody>
          <a:bodyPr wrap="square" lIns="91440" tIns="45720" rIns="91440" bIns="45720" anchor="ctr" anchorCtr="0">
            <a:noAutofit/>
          </a:bodyPr>
          <a:lstStyle/>
          <a:p>
            <a:pPr fontAlgn="base"/>
            <a:endParaRPr lang="en-US">
              <a:solidFill>
                <a:srgbClr val="636466"/>
              </a:solidFill>
              <a:cs typeface="Arial" panose="020B0604020202020204"/>
            </a:endParaRPr>
          </a:p>
        </p:txBody>
      </p:sp>
      <p:sp>
        <p:nvSpPr>
          <p:cNvPr id="8" name="TextBox 7">
            <a:extLst>
              <a:ext uri="{FF2B5EF4-FFF2-40B4-BE49-F238E27FC236}">
                <a16:creationId xmlns:a16="http://schemas.microsoft.com/office/drawing/2014/main" id="{056A5120-F059-4CA5-B4C0-AE45FC9BD77A}"/>
              </a:ext>
            </a:extLst>
          </p:cNvPr>
          <p:cNvSpPr txBox="1"/>
          <p:nvPr/>
        </p:nvSpPr>
        <p:spPr>
          <a:xfrm>
            <a:off x="3697653" y="6245466"/>
            <a:ext cx="3827929" cy="369332"/>
          </a:xfrm>
          <a:prstGeom prst="rect">
            <a:avLst/>
          </a:prstGeom>
          <a:noFill/>
        </p:spPr>
        <p:txBody>
          <a:bodyPr wrap="square" rtlCol="0">
            <a:spAutoFit/>
          </a:bodyPr>
          <a:lstStyle/>
          <a:p>
            <a:endParaRPr lang="en-US"/>
          </a:p>
        </p:txBody>
      </p:sp>
      <p:sp>
        <p:nvSpPr>
          <p:cNvPr id="11" name="TextBox 10">
            <a:extLst>
              <a:ext uri="{FF2B5EF4-FFF2-40B4-BE49-F238E27FC236}">
                <a16:creationId xmlns:a16="http://schemas.microsoft.com/office/drawing/2014/main" id="{C11EDFD8-680E-42F8-BB52-9EDCEF50C57B}"/>
              </a:ext>
            </a:extLst>
          </p:cNvPr>
          <p:cNvSpPr txBox="1"/>
          <p:nvPr/>
        </p:nvSpPr>
        <p:spPr>
          <a:xfrm>
            <a:off x="3882941" y="6245466"/>
            <a:ext cx="3827929" cy="369332"/>
          </a:xfrm>
          <a:prstGeom prst="rect">
            <a:avLst/>
          </a:prstGeom>
          <a:noFill/>
        </p:spPr>
        <p:txBody>
          <a:bodyPr wrap="square" rtlCol="0">
            <a:spAutoFit/>
          </a:bodyPr>
          <a:lstStyle/>
          <a:p>
            <a:endParaRPr lang="en-US"/>
          </a:p>
        </p:txBody>
      </p:sp>
      <p:sp>
        <p:nvSpPr>
          <p:cNvPr id="15" name="TextBox 14">
            <a:extLst>
              <a:ext uri="{FF2B5EF4-FFF2-40B4-BE49-F238E27FC236}">
                <a16:creationId xmlns:a16="http://schemas.microsoft.com/office/drawing/2014/main" id="{1D2A659C-9077-494C-B588-53FA006A273C}"/>
              </a:ext>
            </a:extLst>
          </p:cNvPr>
          <p:cNvSpPr txBox="1"/>
          <p:nvPr/>
        </p:nvSpPr>
        <p:spPr>
          <a:xfrm>
            <a:off x="95224" y="1838868"/>
            <a:ext cx="3136899" cy="4357448"/>
          </a:xfrm>
          <a:prstGeom prst="rect">
            <a:avLst/>
          </a:prstGeom>
          <a:noFill/>
        </p:spPr>
        <p:txBody>
          <a:bodyPr wrap="square" rtlCol="0" anchor="t" anchorCtr="0">
            <a:noAutofit/>
          </a:bodyPr>
          <a:lstStyle/>
          <a:p>
            <a:r>
              <a:rPr lang="en-US" sz="2800" b="1">
                <a:solidFill>
                  <a:srgbClr val="636466"/>
                </a:solidFill>
                <a:latin typeface="Arial" panose="020B0604020202020204" pitchFamily="34" charset="0"/>
              </a:rPr>
              <a:t>Learner Journey:</a:t>
            </a:r>
          </a:p>
          <a:p>
            <a:pPr>
              <a:spcAft>
                <a:spcPts val="1000"/>
              </a:spcAft>
            </a:pPr>
            <a:r>
              <a:rPr lang="en-US" sz="2600">
                <a:solidFill>
                  <a:srgbClr val="CE242B"/>
                </a:solidFill>
                <a:latin typeface="Arial" panose="020B0604020202020204" pitchFamily="34" charset="0"/>
              </a:rPr>
              <a:t>Quarterly</a:t>
            </a:r>
          </a:p>
          <a:p>
            <a:pPr marL="457200" indent="-228600">
              <a:spcAft>
                <a:spcPts val="1000"/>
              </a:spcAft>
              <a:buFont typeface="Arial" panose="020B0604020202020204" pitchFamily="34" charset="0"/>
              <a:buChar char="•"/>
            </a:pPr>
            <a:r>
              <a:rPr lang="en-US" sz="2600">
                <a:solidFill>
                  <a:srgbClr val="636466"/>
                </a:solidFill>
                <a:latin typeface="Arial" panose="020B0604020202020204" pitchFamily="34" charset="0"/>
              </a:rPr>
              <a:t>Skills Sessions</a:t>
            </a:r>
          </a:p>
          <a:p>
            <a:pPr marL="800100" lvl="1" indent="-342900" fontAlgn="base">
              <a:spcAft>
                <a:spcPts val="600"/>
              </a:spcAft>
              <a:buFont typeface="Wingdings" pitchFamily="2" charset="2"/>
              <a:buChar char="ü"/>
            </a:pPr>
            <a:r>
              <a:rPr lang="en-US" sz="2000">
                <a:solidFill>
                  <a:srgbClr val="636466"/>
                </a:solidFill>
              </a:rPr>
              <a:t>Adult/Child Compressions​</a:t>
            </a:r>
          </a:p>
          <a:p>
            <a:pPr marL="800100" lvl="1" indent="-342900" fontAlgn="base">
              <a:spcAft>
                <a:spcPts val="600"/>
              </a:spcAft>
              <a:buFont typeface="Wingdings" pitchFamily="2" charset="2"/>
              <a:buChar char="ü"/>
            </a:pPr>
            <a:r>
              <a:rPr lang="en-US" sz="2000">
                <a:solidFill>
                  <a:srgbClr val="636466"/>
                </a:solidFill>
              </a:rPr>
              <a:t>Adult/Child Ventilations​</a:t>
            </a:r>
          </a:p>
          <a:p>
            <a:pPr marL="800100" lvl="1" indent="-342900" fontAlgn="base">
              <a:spcAft>
                <a:spcPts val="600"/>
              </a:spcAft>
              <a:buFont typeface="Wingdings" pitchFamily="2" charset="2"/>
              <a:buChar char="ü"/>
            </a:pPr>
            <a:r>
              <a:rPr lang="en-US" sz="2000">
                <a:solidFill>
                  <a:srgbClr val="636466"/>
                </a:solidFill>
              </a:rPr>
              <a:t>Infant Compressions​</a:t>
            </a:r>
          </a:p>
          <a:p>
            <a:pPr marL="800100" lvl="1" indent="-342900" fontAlgn="base">
              <a:spcAft>
                <a:spcPts val="600"/>
              </a:spcAft>
              <a:buFont typeface="Wingdings" pitchFamily="2" charset="2"/>
              <a:buChar char="ü"/>
            </a:pPr>
            <a:r>
              <a:rPr lang="en-US" sz="2000">
                <a:solidFill>
                  <a:srgbClr val="636466"/>
                </a:solidFill>
              </a:rPr>
              <a:t>Infant Ventilations​</a:t>
            </a:r>
          </a:p>
          <a:p>
            <a:pPr marL="685800" indent="-228600">
              <a:spcAft>
                <a:spcPts val="1000"/>
              </a:spcAft>
              <a:buFont typeface="Arial" panose="020B0604020202020204" pitchFamily="34" charset="0"/>
              <a:buChar char="•"/>
            </a:pPr>
            <a:endParaRPr lang="en-US" sz="2600">
              <a:solidFill>
                <a:srgbClr val="636466"/>
              </a:solidFill>
              <a:latin typeface="Arial" panose="020B0604020202020204" pitchFamily="34" charset="0"/>
            </a:endParaRPr>
          </a:p>
        </p:txBody>
      </p:sp>
      <p:sp>
        <p:nvSpPr>
          <p:cNvPr id="16" name="TextBox 15">
            <a:extLst>
              <a:ext uri="{FF2B5EF4-FFF2-40B4-BE49-F238E27FC236}">
                <a16:creationId xmlns:a16="http://schemas.microsoft.com/office/drawing/2014/main" id="{78B5A9B1-FFBA-4DAD-8E86-B6928CD79FB8}"/>
              </a:ext>
            </a:extLst>
          </p:cNvPr>
          <p:cNvSpPr txBox="1"/>
          <p:nvPr/>
        </p:nvSpPr>
        <p:spPr>
          <a:xfrm>
            <a:off x="3623481" y="119967"/>
            <a:ext cx="4852668" cy="369332"/>
          </a:xfrm>
          <a:prstGeom prst="rect">
            <a:avLst/>
          </a:prstGeom>
          <a:noFill/>
        </p:spPr>
        <p:txBody>
          <a:bodyPr wrap="square" rtlCol="0">
            <a:spAutoFit/>
          </a:bodyPr>
          <a:lstStyle/>
          <a:p>
            <a:pPr algn="ctr"/>
            <a:r>
              <a:rPr lang="en-US">
                <a:latin typeface="Arial" panose="020B0604020202020204" pitchFamily="34" charset="0"/>
              </a:rPr>
              <a:t>Audiovisual Feedback</a:t>
            </a:r>
          </a:p>
        </p:txBody>
      </p:sp>
      <p:sp>
        <p:nvSpPr>
          <p:cNvPr id="17" name="Rectangle 16">
            <a:extLst>
              <a:ext uri="{FF2B5EF4-FFF2-40B4-BE49-F238E27FC236}">
                <a16:creationId xmlns:a16="http://schemas.microsoft.com/office/drawing/2014/main" id="{1BF8B4E1-AA97-4646-BF24-5B48E892555E}"/>
              </a:ext>
            </a:extLst>
          </p:cNvPr>
          <p:cNvSpPr/>
          <p:nvPr/>
        </p:nvSpPr>
        <p:spPr>
          <a:xfrm>
            <a:off x="4762192" y="5782250"/>
            <a:ext cx="6036437" cy="926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A9AC0C9-9D36-4B35-BA6F-0B30FF5A27E9}"/>
              </a:ext>
            </a:extLst>
          </p:cNvPr>
          <p:cNvSpPr txBox="1"/>
          <p:nvPr/>
        </p:nvSpPr>
        <p:spPr>
          <a:xfrm>
            <a:off x="4908956" y="2159057"/>
            <a:ext cx="2455887" cy="369332"/>
          </a:xfrm>
          <a:prstGeom prst="rect">
            <a:avLst/>
          </a:prstGeom>
          <a:noFill/>
        </p:spPr>
        <p:txBody>
          <a:bodyPr wrap="square" rtlCol="0">
            <a:spAutoFit/>
          </a:bodyPr>
          <a:lstStyle/>
          <a:p>
            <a:pPr algn="ctr"/>
            <a:r>
              <a:rPr lang="en-US">
                <a:latin typeface="Arial" panose="020B0604020202020204" pitchFamily="34" charset="0"/>
              </a:rPr>
              <a:t>Post-Activity Debrief</a:t>
            </a:r>
          </a:p>
        </p:txBody>
      </p:sp>
      <p:sp>
        <p:nvSpPr>
          <p:cNvPr id="19" name="TextBox 18">
            <a:extLst>
              <a:ext uri="{FF2B5EF4-FFF2-40B4-BE49-F238E27FC236}">
                <a16:creationId xmlns:a16="http://schemas.microsoft.com/office/drawing/2014/main" id="{35736669-87A5-436A-97F9-CE5FB890E642}"/>
              </a:ext>
            </a:extLst>
          </p:cNvPr>
          <p:cNvSpPr txBox="1"/>
          <p:nvPr/>
        </p:nvSpPr>
        <p:spPr>
          <a:xfrm>
            <a:off x="4821871" y="4201224"/>
            <a:ext cx="2455887" cy="369332"/>
          </a:xfrm>
          <a:prstGeom prst="rect">
            <a:avLst/>
          </a:prstGeom>
          <a:noFill/>
        </p:spPr>
        <p:txBody>
          <a:bodyPr wrap="square" rtlCol="0">
            <a:spAutoFit/>
          </a:bodyPr>
          <a:lstStyle/>
          <a:p>
            <a:pPr algn="ctr"/>
            <a:r>
              <a:rPr lang="en-US">
                <a:latin typeface="Arial" panose="020B0604020202020204" pitchFamily="34" charset="0"/>
              </a:rPr>
              <a:t>Detailed Analysis</a:t>
            </a:r>
          </a:p>
        </p:txBody>
      </p:sp>
      <p:pic>
        <p:nvPicPr>
          <p:cNvPr id="20" name="Picture 19" descr="Diagram&#10;&#10;Description automatically generated">
            <a:extLst>
              <a:ext uri="{FF2B5EF4-FFF2-40B4-BE49-F238E27FC236}">
                <a16:creationId xmlns:a16="http://schemas.microsoft.com/office/drawing/2014/main" id="{B375EA29-D241-4C91-8468-B3496DF5E02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5204" t="26266" r="14943" b="22973"/>
          <a:stretch/>
        </p:blipFill>
        <p:spPr>
          <a:xfrm>
            <a:off x="3929276" y="484882"/>
            <a:ext cx="4241076" cy="1518079"/>
          </a:xfrm>
          <a:prstGeom prst="rect">
            <a:avLst/>
          </a:prstGeom>
          <a:ln>
            <a:solidFill>
              <a:schemeClr val="bg1">
                <a:lumMod val="85000"/>
              </a:schemeClr>
            </a:solidFill>
          </a:ln>
        </p:spPr>
      </p:pic>
      <p:pic>
        <p:nvPicPr>
          <p:cNvPr id="21" name="Picture 20" descr="Graphical user interface, application&#10;&#10;Description automatically generated">
            <a:extLst>
              <a:ext uri="{FF2B5EF4-FFF2-40B4-BE49-F238E27FC236}">
                <a16:creationId xmlns:a16="http://schemas.microsoft.com/office/drawing/2014/main" id="{6841792A-2A31-4311-B7D7-E18D9F14C06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3512" t="23339" r="16319" b="26506"/>
          <a:stretch/>
        </p:blipFill>
        <p:spPr>
          <a:xfrm>
            <a:off x="3929276" y="2553538"/>
            <a:ext cx="4241076" cy="1491409"/>
          </a:xfrm>
          <a:prstGeom prst="rect">
            <a:avLst/>
          </a:prstGeom>
          <a:solidFill>
            <a:schemeClr val="accent3"/>
          </a:solidFill>
          <a:ln>
            <a:solidFill>
              <a:schemeClr val="bg1">
                <a:lumMod val="85000"/>
              </a:schemeClr>
            </a:solidFill>
          </a:ln>
        </p:spPr>
      </p:pic>
      <p:pic>
        <p:nvPicPr>
          <p:cNvPr id="22" name="Picture 21" descr="Text&#10;&#10;Description automatically generated">
            <a:extLst>
              <a:ext uri="{FF2B5EF4-FFF2-40B4-BE49-F238E27FC236}">
                <a16:creationId xmlns:a16="http://schemas.microsoft.com/office/drawing/2014/main" id="{0BDD99B0-2622-4635-8F91-F1FBF0B8EB5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439" t="3045" r="2281" b="2850"/>
          <a:stretch/>
        </p:blipFill>
        <p:spPr>
          <a:xfrm>
            <a:off x="3929276" y="4570556"/>
            <a:ext cx="4241076" cy="2044242"/>
          </a:xfrm>
          <a:prstGeom prst="rect">
            <a:avLst/>
          </a:prstGeom>
          <a:solidFill>
            <a:schemeClr val="accent3"/>
          </a:solidFill>
          <a:ln>
            <a:solidFill>
              <a:schemeClr val="bg1">
                <a:lumMod val="85000"/>
              </a:schemeClr>
            </a:solidFill>
          </a:ln>
        </p:spPr>
      </p:pic>
      <p:sp>
        <p:nvSpPr>
          <p:cNvPr id="23" name="TextBox 22">
            <a:extLst>
              <a:ext uri="{FF2B5EF4-FFF2-40B4-BE49-F238E27FC236}">
                <a16:creationId xmlns:a16="http://schemas.microsoft.com/office/drawing/2014/main" id="{1744CEC5-1422-4501-9B6C-4F59D0EE4A8B}"/>
              </a:ext>
            </a:extLst>
          </p:cNvPr>
          <p:cNvSpPr txBox="1"/>
          <p:nvPr/>
        </p:nvSpPr>
        <p:spPr>
          <a:xfrm>
            <a:off x="8797230" y="1729859"/>
            <a:ext cx="2793214" cy="4052391"/>
          </a:xfrm>
          <a:prstGeom prst="rect">
            <a:avLst/>
          </a:prstGeom>
          <a:noFill/>
        </p:spPr>
        <p:txBody>
          <a:bodyPr wrap="square">
            <a:spAutoFit/>
          </a:bodyPr>
          <a:lstStyle/>
          <a:p>
            <a:pPr>
              <a:spcAft>
                <a:spcPts val="1000"/>
              </a:spcAft>
            </a:pPr>
            <a:r>
              <a:rPr lang="en-US" sz="2000" b="1">
                <a:solidFill>
                  <a:srgbClr val="636466"/>
                </a:solidFill>
                <a:latin typeface="Arial" panose="020B0604020202020204" pitchFamily="34" charset="0"/>
              </a:rPr>
              <a:t>Real-time, audiovisual feedback and performance summary of:</a:t>
            </a:r>
          </a:p>
          <a:p>
            <a:pPr marL="461963" lvl="1" indent="-285750" fontAlgn="base">
              <a:spcAft>
                <a:spcPts val="600"/>
              </a:spcAft>
              <a:buFont typeface="Wingdings" pitchFamily="2" charset="2"/>
              <a:buChar char="ü"/>
            </a:pPr>
            <a:r>
              <a:rPr lang="en-US">
                <a:solidFill>
                  <a:srgbClr val="636466"/>
                </a:solidFill>
              </a:rPr>
              <a:t>compression rate </a:t>
            </a:r>
          </a:p>
          <a:p>
            <a:pPr marL="461963" lvl="1" indent="-285750" fontAlgn="base">
              <a:spcAft>
                <a:spcPts val="600"/>
              </a:spcAft>
              <a:buFont typeface="Wingdings" pitchFamily="2" charset="2"/>
              <a:buChar char="ü"/>
            </a:pPr>
            <a:r>
              <a:rPr lang="en-US">
                <a:solidFill>
                  <a:srgbClr val="636466"/>
                </a:solidFill>
              </a:rPr>
              <a:t>compression depth</a:t>
            </a:r>
          </a:p>
          <a:p>
            <a:pPr marL="461963" lvl="1" indent="-285750" fontAlgn="base">
              <a:spcAft>
                <a:spcPts val="600"/>
              </a:spcAft>
              <a:buFont typeface="Wingdings" pitchFamily="2" charset="2"/>
              <a:buChar char="ü"/>
            </a:pPr>
            <a:r>
              <a:rPr lang="en-US">
                <a:solidFill>
                  <a:srgbClr val="636466"/>
                </a:solidFill>
              </a:rPr>
              <a:t>recoil</a:t>
            </a:r>
          </a:p>
          <a:p>
            <a:pPr marL="461963" lvl="1" indent="-285750" fontAlgn="base">
              <a:spcAft>
                <a:spcPts val="600"/>
              </a:spcAft>
              <a:buFont typeface="Wingdings" pitchFamily="2" charset="2"/>
              <a:buChar char="ü"/>
            </a:pPr>
            <a:r>
              <a:rPr lang="en-US">
                <a:solidFill>
                  <a:srgbClr val="636466"/>
                </a:solidFill>
              </a:rPr>
              <a:t>hand placement</a:t>
            </a:r>
          </a:p>
          <a:p>
            <a:pPr marL="461963" lvl="1" indent="-285750" fontAlgn="base">
              <a:spcAft>
                <a:spcPts val="600"/>
              </a:spcAft>
              <a:buFont typeface="Wingdings" pitchFamily="2" charset="2"/>
              <a:buChar char="ü"/>
            </a:pPr>
            <a:r>
              <a:rPr lang="en-US">
                <a:solidFill>
                  <a:srgbClr val="636466"/>
                </a:solidFill>
              </a:rPr>
              <a:t>chest compression fraction (CCF)</a:t>
            </a:r>
          </a:p>
          <a:p>
            <a:pPr marL="461963" lvl="1" indent="-285750" fontAlgn="base">
              <a:spcAft>
                <a:spcPts val="600"/>
              </a:spcAft>
              <a:buFont typeface="Wingdings" pitchFamily="2" charset="2"/>
              <a:buChar char="ü"/>
            </a:pPr>
            <a:r>
              <a:rPr lang="en-US">
                <a:solidFill>
                  <a:srgbClr val="636466"/>
                </a:solidFill>
              </a:rPr>
              <a:t>ventilation rate and volume</a:t>
            </a:r>
          </a:p>
        </p:txBody>
      </p:sp>
      <p:pic>
        <p:nvPicPr>
          <p:cNvPr id="2" name="Picture 1" descr="Text&#10;&#10;Description automatically generated with low confidence">
            <a:extLst>
              <a:ext uri="{FF2B5EF4-FFF2-40B4-BE49-F238E27FC236}">
                <a16:creationId xmlns:a16="http://schemas.microsoft.com/office/drawing/2014/main" id="{E0FEBC40-C15C-E304-40B6-E41653758581}"/>
              </a:ext>
            </a:extLst>
          </p:cNvPr>
          <p:cNvPicPr>
            <a:picLocks noChangeAspect="1"/>
          </p:cNvPicPr>
          <p:nvPr/>
        </p:nvPicPr>
        <p:blipFill>
          <a:blip r:embed="rId8"/>
          <a:stretch>
            <a:fillRect/>
          </a:stretch>
        </p:blipFill>
        <p:spPr>
          <a:xfrm>
            <a:off x="702661" y="856099"/>
            <a:ext cx="1922024" cy="873760"/>
          </a:xfrm>
          <a:prstGeom prst="rect">
            <a:avLst/>
          </a:prstGeom>
        </p:spPr>
      </p:pic>
      <p:pic>
        <p:nvPicPr>
          <p:cNvPr id="6" name="Audio 5">
            <a:hlinkClick r:id="" action="ppaction://media"/>
            <a:extLst>
              <a:ext uri="{FF2B5EF4-FFF2-40B4-BE49-F238E27FC236}">
                <a16:creationId xmlns:a16="http://schemas.microsoft.com/office/drawing/2014/main" id="{9E53275B-814D-45AA-8DB6-FA32D2530B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58331786"/>
      </p:ext>
    </p:extLst>
  </p:cSld>
  <p:clrMapOvr>
    <a:masterClrMapping/>
  </p:clrMapOvr>
  <mc:AlternateContent xmlns:mc="http://schemas.openxmlformats.org/markup-compatibility/2006" xmlns:p14="http://schemas.microsoft.com/office/powerpoint/2010/main">
    <mc:Choice Requires="p14">
      <p:transition spd="slow" p14:dur="2000" advTm="47167"/>
    </mc:Choice>
    <mc:Fallback xmlns="">
      <p:transition spd="slow" advTm="47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FABBA8-50BD-F44D-8B2F-E283DC1265AB}"/>
              </a:ext>
            </a:extLst>
          </p:cNvPr>
          <p:cNvSpPr/>
          <p:nvPr/>
        </p:nvSpPr>
        <p:spPr>
          <a:xfrm>
            <a:off x="3345872" y="3429000"/>
            <a:ext cx="8846128" cy="3429000"/>
          </a:xfrm>
          <a:prstGeom prst="rect">
            <a:avLst/>
          </a:prstGeom>
        </p:spPr>
        <p:txBody>
          <a:bodyPr wrap="square" lIns="91440" tIns="45720" rIns="91440" bIns="45720" anchor="ctr" anchorCtr="0">
            <a:noAutofit/>
          </a:bodyPr>
          <a:lstStyle/>
          <a:p>
            <a:pPr fontAlgn="base"/>
            <a:endParaRPr lang="en-US">
              <a:solidFill>
                <a:srgbClr val="636466"/>
              </a:solidFill>
              <a:cs typeface="Arial" panose="020B0604020202020204"/>
            </a:endParaRPr>
          </a:p>
        </p:txBody>
      </p:sp>
      <p:sp>
        <p:nvSpPr>
          <p:cNvPr id="2" name="TextBox 1">
            <a:extLst>
              <a:ext uri="{FF2B5EF4-FFF2-40B4-BE49-F238E27FC236}">
                <a16:creationId xmlns:a16="http://schemas.microsoft.com/office/drawing/2014/main" id="{BC5D2CEE-9B05-4391-9836-ADE4ED6B7CF5}"/>
              </a:ext>
            </a:extLst>
          </p:cNvPr>
          <p:cNvSpPr txBox="1"/>
          <p:nvPr/>
        </p:nvSpPr>
        <p:spPr>
          <a:xfrm>
            <a:off x="134282" y="1657466"/>
            <a:ext cx="3058784" cy="4047262"/>
          </a:xfrm>
          <a:prstGeom prst="rect">
            <a:avLst/>
          </a:prstGeom>
          <a:noFill/>
        </p:spPr>
        <p:txBody>
          <a:bodyPr wrap="square" rtlCol="0">
            <a:spAutoFit/>
          </a:bodyPr>
          <a:lstStyle/>
          <a:p>
            <a:pPr>
              <a:spcAft>
                <a:spcPts val="1000"/>
              </a:spcAft>
            </a:pPr>
            <a:r>
              <a:rPr lang="en-US" sz="2600" b="1" err="1">
                <a:solidFill>
                  <a:srgbClr val="636466"/>
                </a:solidFill>
                <a:latin typeface="Arial" panose="020B0604020202020204" pitchFamily="34" charset="0"/>
              </a:rPr>
              <a:t>eCredential</a:t>
            </a:r>
            <a:endParaRPr lang="en-US" sz="2600" b="1">
              <a:solidFill>
                <a:srgbClr val="636466"/>
              </a:solidFill>
              <a:latin typeface="Arial" panose="020B0604020202020204" pitchFamily="34" charset="0"/>
            </a:endParaRPr>
          </a:p>
          <a:p>
            <a:pPr>
              <a:spcAft>
                <a:spcPts val="1000"/>
              </a:spcAft>
            </a:pPr>
            <a:r>
              <a:rPr lang="en-US">
                <a:solidFill>
                  <a:srgbClr val="636466"/>
                </a:solidFill>
                <a:latin typeface="Arial" panose="020B0604020202020204" pitchFamily="34" charset="0"/>
              </a:rPr>
              <a:t>Successful completion of the RQI Prep or Entry course, learners receive their AHA RQI </a:t>
            </a:r>
            <a:r>
              <a:rPr lang="en-US" err="1">
                <a:solidFill>
                  <a:srgbClr val="636466"/>
                </a:solidFill>
                <a:latin typeface="Arial" panose="020B0604020202020204" pitchFamily="34" charset="0"/>
              </a:rPr>
              <a:t>eCredential</a:t>
            </a:r>
            <a:r>
              <a:rPr lang="en-US">
                <a:solidFill>
                  <a:srgbClr val="636466"/>
                </a:solidFill>
                <a:latin typeface="Arial" panose="020B0604020202020204" pitchFamily="34" charset="0"/>
              </a:rPr>
              <a:t>.</a:t>
            </a:r>
          </a:p>
          <a:p>
            <a:pPr>
              <a:spcAft>
                <a:spcPts val="1000"/>
              </a:spcAft>
            </a:pPr>
            <a:r>
              <a:rPr lang="en-US">
                <a:solidFill>
                  <a:srgbClr val="636466"/>
                </a:solidFill>
                <a:latin typeface="Arial" panose="020B0604020202020204" pitchFamily="34" charset="0"/>
              </a:rPr>
              <a:t>As the learner advances through the </a:t>
            </a:r>
            <a:r>
              <a:rPr lang="en-US" err="1">
                <a:solidFill>
                  <a:srgbClr val="636466"/>
                </a:solidFill>
                <a:latin typeface="Arial" panose="020B0604020202020204" pitchFamily="34" charset="0"/>
              </a:rPr>
              <a:t>programme</a:t>
            </a:r>
            <a:r>
              <a:rPr lang="en-US">
                <a:solidFill>
                  <a:srgbClr val="636466"/>
                </a:solidFill>
                <a:latin typeface="Arial" panose="020B0604020202020204" pitchFamily="34" charset="0"/>
              </a:rPr>
              <a:t> quarter after quarter they will continue to advance their </a:t>
            </a:r>
            <a:r>
              <a:rPr lang="en-US" err="1">
                <a:solidFill>
                  <a:srgbClr val="636466"/>
                </a:solidFill>
                <a:latin typeface="Arial" panose="020B0604020202020204" pitchFamily="34" charset="0"/>
              </a:rPr>
              <a:t>eCredential</a:t>
            </a:r>
            <a:r>
              <a:rPr lang="en-US">
                <a:solidFill>
                  <a:srgbClr val="636466"/>
                </a:solidFill>
                <a:latin typeface="Arial" panose="020B0604020202020204" pitchFamily="34" charset="0"/>
              </a:rPr>
              <a:t> through the end of the next quarter.</a:t>
            </a:r>
            <a:endParaRPr lang="en-US" sz="2600">
              <a:solidFill>
                <a:srgbClr val="C00000"/>
              </a:solidFill>
              <a:latin typeface="Arial" panose="020B0604020202020204" pitchFamily="34" charset="0"/>
            </a:endParaRPr>
          </a:p>
          <a:p>
            <a:endParaRPr lang="en-US" sz="2600">
              <a:solidFill>
                <a:srgbClr val="C00000"/>
              </a:solidFill>
              <a:latin typeface="Arial" panose="020B0604020202020204" pitchFamily="34" charset="0"/>
            </a:endParaRPr>
          </a:p>
        </p:txBody>
      </p:sp>
      <p:sp>
        <p:nvSpPr>
          <p:cNvPr id="8" name="TextBox 7">
            <a:extLst>
              <a:ext uri="{FF2B5EF4-FFF2-40B4-BE49-F238E27FC236}">
                <a16:creationId xmlns:a16="http://schemas.microsoft.com/office/drawing/2014/main" id="{056A5120-F059-4CA5-B4C0-AE45FC9BD77A}"/>
              </a:ext>
            </a:extLst>
          </p:cNvPr>
          <p:cNvSpPr txBox="1"/>
          <p:nvPr/>
        </p:nvSpPr>
        <p:spPr>
          <a:xfrm>
            <a:off x="3697653" y="6245466"/>
            <a:ext cx="3827929" cy="369332"/>
          </a:xfrm>
          <a:prstGeom prst="rect">
            <a:avLst/>
          </a:prstGeom>
          <a:noFill/>
        </p:spPr>
        <p:txBody>
          <a:bodyPr wrap="square" rtlCol="0">
            <a:spAutoFit/>
          </a:bodyPr>
          <a:lstStyle/>
          <a:p>
            <a:endParaRPr lang="en-US"/>
          </a:p>
        </p:txBody>
      </p:sp>
      <p:sp>
        <p:nvSpPr>
          <p:cNvPr id="11" name="TextBox 10">
            <a:extLst>
              <a:ext uri="{FF2B5EF4-FFF2-40B4-BE49-F238E27FC236}">
                <a16:creationId xmlns:a16="http://schemas.microsoft.com/office/drawing/2014/main" id="{C11EDFD8-680E-42F8-BB52-9EDCEF50C57B}"/>
              </a:ext>
            </a:extLst>
          </p:cNvPr>
          <p:cNvSpPr txBox="1"/>
          <p:nvPr/>
        </p:nvSpPr>
        <p:spPr>
          <a:xfrm>
            <a:off x="3882941" y="6245466"/>
            <a:ext cx="3827929" cy="369332"/>
          </a:xfrm>
          <a:prstGeom prst="rect">
            <a:avLst/>
          </a:prstGeom>
          <a:noFill/>
        </p:spPr>
        <p:txBody>
          <a:bodyPr wrap="square" rtlCol="0">
            <a:spAutoFit/>
          </a:bodyPr>
          <a:lstStyle/>
          <a:p>
            <a:endParaRPr lang="en-US"/>
          </a:p>
        </p:txBody>
      </p:sp>
      <p:pic>
        <p:nvPicPr>
          <p:cNvPr id="4" name="Picture 3" descr="Text&#10;&#10;Description automatically generated with low confidence">
            <a:extLst>
              <a:ext uri="{FF2B5EF4-FFF2-40B4-BE49-F238E27FC236}">
                <a16:creationId xmlns:a16="http://schemas.microsoft.com/office/drawing/2014/main" id="{0440FDA6-2780-713A-8511-EE9EDA1F1652}"/>
              </a:ext>
            </a:extLst>
          </p:cNvPr>
          <p:cNvPicPr>
            <a:picLocks noChangeAspect="1"/>
          </p:cNvPicPr>
          <p:nvPr/>
        </p:nvPicPr>
        <p:blipFill>
          <a:blip r:embed="rId5"/>
          <a:stretch>
            <a:fillRect/>
          </a:stretch>
        </p:blipFill>
        <p:spPr>
          <a:xfrm>
            <a:off x="702662" y="609462"/>
            <a:ext cx="1922024" cy="873760"/>
          </a:xfrm>
          <a:prstGeom prst="rect">
            <a:avLst/>
          </a:prstGeom>
        </p:spPr>
      </p:pic>
      <p:pic>
        <p:nvPicPr>
          <p:cNvPr id="5" name="Picture 4" descr="Text&#10;&#10;Description automatically generated">
            <a:extLst>
              <a:ext uri="{FF2B5EF4-FFF2-40B4-BE49-F238E27FC236}">
                <a16:creationId xmlns:a16="http://schemas.microsoft.com/office/drawing/2014/main" id="{491DF4CD-4044-CC83-F796-0742BEF9CC9E}"/>
              </a:ext>
            </a:extLst>
          </p:cNvPr>
          <p:cNvPicPr>
            <a:picLocks noChangeAspect="1"/>
          </p:cNvPicPr>
          <p:nvPr/>
        </p:nvPicPr>
        <p:blipFill>
          <a:blip r:embed="rId6"/>
          <a:stretch>
            <a:fillRect/>
          </a:stretch>
        </p:blipFill>
        <p:spPr>
          <a:xfrm>
            <a:off x="5002771" y="777401"/>
            <a:ext cx="5416198" cy="4433986"/>
          </a:xfrm>
          <a:prstGeom prst="rect">
            <a:avLst/>
          </a:prstGeom>
        </p:spPr>
      </p:pic>
      <p:pic>
        <p:nvPicPr>
          <p:cNvPr id="6" name="Audio 5">
            <a:hlinkClick r:id="" action="ppaction://media"/>
            <a:extLst>
              <a:ext uri="{FF2B5EF4-FFF2-40B4-BE49-F238E27FC236}">
                <a16:creationId xmlns:a16="http://schemas.microsoft.com/office/drawing/2014/main" id="{38D629E6-0081-48EC-B1EF-E4CFE52C37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39793363"/>
      </p:ext>
    </p:extLst>
  </p:cSld>
  <p:clrMapOvr>
    <a:masterClrMapping/>
  </p:clrMapOvr>
  <mc:AlternateContent xmlns:mc="http://schemas.openxmlformats.org/markup-compatibility/2006" xmlns:p14="http://schemas.microsoft.com/office/powerpoint/2010/main">
    <mc:Choice Requires="p14">
      <p:transition spd="slow" p14:dur="2000" advTm="55076"/>
    </mc:Choice>
    <mc:Fallback xmlns="">
      <p:transition spd="slow" advTm="55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C4C1E00C-2E2F-4C72-867E-C986BFA68A5B}"/>
              </a:ext>
            </a:extLst>
          </p:cNvPr>
          <p:cNvSpPr txBox="1">
            <a:spLocks/>
          </p:cNvSpPr>
          <p:nvPr/>
        </p:nvSpPr>
        <p:spPr>
          <a:xfrm>
            <a:off x="0" y="0"/>
            <a:ext cx="12192000" cy="6857999"/>
          </a:xfrm>
          <a:prstGeom prst="rect">
            <a:avLst/>
          </a:prstGeom>
          <a:solidFill>
            <a:schemeClr val="tx1">
              <a:lumMod val="75000"/>
              <a:lumOff val="25000"/>
            </a:schemeClr>
          </a:solidFill>
        </p:spPr>
        <p:txBody>
          <a:bodyPr anchor="ctr"/>
          <a:lstStyle>
            <a:lvl1pPr algn="l" defTabSz="914400" rtl="0" eaLnBrk="1" latinLnBrk="0" hangingPunct="1">
              <a:lnSpc>
                <a:spcPct val="90000"/>
              </a:lnSpc>
              <a:spcBef>
                <a:spcPct val="0"/>
              </a:spcBef>
              <a:buNone/>
              <a:defRPr sz="3200" b="0" i="0" kern="1200">
                <a:solidFill>
                  <a:schemeClr val="tx1"/>
                </a:solidFill>
                <a:latin typeface="Arial" panose="020B0604020202020204" pitchFamily="34" charset="0"/>
                <a:ea typeface="+mj-ea"/>
                <a:cs typeface="+mj-cs"/>
              </a:defRPr>
            </a:lvl1pPr>
          </a:lstStyle>
          <a:p>
            <a:pPr algn="ctr"/>
            <a:r>
              <a:rPr lang="en-US" sz="7200" b="1">
                <a:solidFill>
                  <a:schemeClr val="bg1"/>
                </a:solidFill>
                <a:latin typeface="Arial"/>
                <a:cs typeface="Arial"/>
              </a:rPr>
              <a:t>The </a:t>
            </a:r>
            <a:r>
              <a:rPr lang="en-US" sz="7200" b="1">
                <a:solidFill>
                  <a:srgbClr val="CE242B"/>
                </a:solidFill>
                <a:latin typeface="Arial"/>
                <a:cs typeface="Arial"/>
              </a:rPr>
              <a:t>Impact</a:t>
            </a:r>
            <a:r>
              <a:rPr lang="en-US" sz="7200" b="1">
                <a:solidFill>
                  <a:schemeClr val="bg1"/>
                </a:solidFill>
                <a:latin typeface="Arial"/>
                <a:cs typeface="Arial"/>
              </a:rPr>
              <a:t> of RQI</a:t>
            </a:r>
            <a:endParaRPr lang="en-US" sz="7200" b="1">
              <a:solidFill>
                <a:schemeClr val="bg1"/>
              </a:solidFill>
            </a:endParaRPr>
          </a:p>
        </p:txBody>
      </p:sp>
      <p:pic>
        <p:nvPicPr>
          <p:cNvPr id="3" name="Audio 2">
            <a:hlinkClick r:id="" action="ppaction://media"/>
            <a:extLst>
              <a:ext uri="{FF2B5EF4-FFF2-40B4-BE49-F238E27FC236}">
                <a16:creationId xmlns:a16="http://schemas.microsoft.com/office/drawing/2014/main" id="{EEF954B2-DDA3-4054-9CF7-3E0CEE25DF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84850666"/>
      </p:ext>
    </p:extLst>
  </p:cSld>
  <p:clrMapOvr>
    <a:masterClrMapping/>
  </p:clrMapOvr>
  <mc:AlternateContent xmlns:mc="http://schemas.openxmlformats.org/markup-compatibility/2006" xmlns:p14="http://schemas.microsoft.com/office/powerpoint/2010/main">
    <mc:Choice Requires="p14">
      <p:transition spd="slow" p14:dur="2000" advTm="11276"/>
    </mc:Choice>
    <mc:Fallback xmlns="">
      <p:transition spd="slow" advTm="11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208F4-7E1B-8DE1-3181-186F9333E2DB}"/>
              </a:ext>
            </a:extLst>
          </p:cNvPr>
          <p:cNvSpPr>
            <a:spLocks noGrp="1"/>
          </p:cNvSpPr>
          <p:nvPr>
            <p:ph type="title"/>
          </p:nvPr>
        </p:nvSpPr>
        <p:spPr>
          <a:xfrm>
            <a:off x="0" y="-313150"/>
            <a:ext cx="12192000" cy="908075"/>
          </a:xfrm>
        </p:spPr>
        <p:txBody>
          <a:bodyPr/>
          <a:lstStyle/>
          <a:p>
            <a:r>
              <a:rPr lang="en-US" dirty="0"/>
              <a:t>In Hospital Impact - Canada</a:t>
            </a:r>
          </a:p>
        </p:txBody>
      </p:sp>
      <p:pic>
        <p:nvPicPr>
          <p:cNvPr id="1026" name="Picture 2" descr="Improve Overall High-Quality CPR Scores">
            <a:extLst>
              <a:ext uri="{FF2B5EF4-FFF2-40B4-BE49-F238E27FC236}">
                <a16:creationId xmlns:a16="http://schemas.microsoft.com/office/drawing/2014/main" id="{73E77C6A-8CCC-57F7-6B1B-863ABAF178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5578" y="1521683"/>
            <a:ext cx="3619500" cy="13906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70CFA12-B2CE-4A20-E4B7-C34777E88F58}"/>
              </a:ext>
            </a:extLst>
          </p:cNvPr>
          <p:cNvSpPr txBox="1"/>
          <p:nvPr/>
        </p:nvSpPr>
        <p:spPr>
          <a:xfrm>
            <a:off x="1521041" y="3675688"/>
            <a:ext cx="4737716" cy="1815882"/>
          </a:xfrm>
          <a:prstGeom prst="rect">
            <a:avLst/>
          </a:prstGeom>
          <a:noFill/>
        </p:spPr>
        <p:txBody>
          <a:bodyPr wrap="square" rtlCol="0">
            <a:spAutoFit/>
          </a:bodyPr>
          <a:lstStyle/>
          <a:p>
            <a:pPr marR="6200"/>
            <a:r>
              <a:rPr lang="en-US" sz="1600" b="0" i="1" u="none" strike="noStrike" baseline="0" dirty="0">
                <a:solidFill>
                  <a:srgbClr val="C00000"/>
                </a:solidFill>
                <a:latin typeface="Lato" panose="020F0502020204030203" pitchFamily="34" charset="0"/>
              </a:rPr>
              <a:t>“The one major impact that RQI has had on my facilities is compliance. We had a very low compliance rate and now in just 1 year we are </a:t>
            </a:r>
            <a:r>
              <a:rPr lang="en-US" sz="1600" b="1" i="1" u="none" strike="noStrike" baseline="0" dirty="0">
                <a:solidFill>
                  <a:srgbClr val="C00000"/>
                </a:solidFill>
                <a:latin typeface="Lato" panose="020F0502020204030203" pitchFamily="34" charset="0"/>
              </a:rPr>
              <a:t>over 90%</a:t>
            </a:r>
            <a:r>
              <a:rPr lang="en-US" sz="1600" b="0" i="1" u="none" strike="noStrike" baseline="0" dirty="0">
                <a:solidFill>
                  <a:srgbClr val="C00000"/>
                </a:solidFill>
                <a:latin typeface="Lato" panose="020F0502020204030203" pitchFamily="34" charset="0"/>
              </a:rPr>
              <a:t> which has never happened in my 12 years in this position.”</a:t>
            </a:r>
          </a:p>
          <a:p>
            <a:pPr marR="6200"/>
            <a:r>
              <a:rPr lang="en-US" sz="1600" b="0" i="1" u="none" strike="noStrike" baseline="0" dirty="0">
                <a:solidFill>
                  <a:srgbClr val="C00000"/>
                </a:solidFill>
                <a:latin typeface="Lato" panose="020F0502020204030203" pitchFamily="34" charset="0"/>
              </a:rPr>
              <a:t> </a:t>
            </a:r>
            <a:endParaRPr lang="en-US" sz="1600" b="0" i="0" u="none" strike="noStrike" baseline="0" dirty="0">
              <a:solidFill>
                <a:srgbClr val="C00000"/>
              </a:solidFill>
              <a:latin typeface="Lato" panose="020F0502020204030203" pitchFamily="34" charset="0"/>
            </a:endParaRPr>
          </a:p>
          <a:p>
            <a:pPr marR="6200" algn="r"/>
            <a:r>
              <a:rPr lang="en-US" sz="1600" b="0" i="1" u="none" strike="noStrike" baseline="0" dirty="0">
                <a:solidFill>
                  <a:srgbClr val="C00000"/>
                </a:solidFill>
                <a:latin typeface="Lato" panose="020F0502020204030203" pitchFamily="34" charset="0"/>
              </a:rPr>
              <a:t>~ Lesley Lambe, Education Consultant, Learning and Development, Eastern Health </a:t>
            </a:r>
            <a:endParaRPr lang="en-US" sz="1600" dirty="0">
              <a:solidFill>
                <a:srgbClr val="C00000"/>
              </a:solidFill>
            </a:endParaRPr>
          </a:p>
        </p:txBody>
      </p:sp>
      <p:pic>
        <p:nvPicPr>
          <p:cNvPr id="12" name="Picture 11" descr="A picture containing text, person&#10;&#10;Description automatically generated">
            <a:extLst>
              <a:ext uri="{FF2B5EF4-FFF2-40B4-BE49-F238E27FC236}">
                <a16:creationId xmlns:a16="http://schemas.microsoft.com/office/drawing/2014/main" id="{EFDCB1C4-E6AF-27AE-D5A1-D5AAB0615531}"/>
              </a:ext>
            </a:extLst>
          </p:cNvPr>
          <p:cNvPicPr>
            <a:picLocks noChangeAspect="1"/>
          </p:cNvPicPr>
          <p:nvPr/>
        </p:nvPicPr>
        <p:blipFill>
          <a:blip r:embed="rId6"/>
          <a:stretch>
            <a:fillRect/>
          </a:stretch>
        </p:blipFill>
        <p:spPr>
          <a:xfrm>
            <a:off x="7625918" y="3467343"/>
            <a:ext cx="3123092" cy="2449960"/>
          </a:xfrm>
          <a:prstGeom prst="rect">
            <a:avLst/>
          </a:prstGeom>
        </p:spPr>
      </p:pic>
      <p:pic>
        <p:nvPicPr>
          <p:cNvPr id="14" name="Picture 13">
            <a:extLst>
              <a:ext uri="{FF2B5EF4-FFF2-40B4-BE49-F238E27FC236}">
                <a16:creationId xmlns:a16="http://schemas.microsoft.com/office/drawing/2014/main" id="{FA2A5419-383A-B4AD-F75B-61808A99789A}"/>
              </a:ext>
            </a:extLst>
          </p:cNvPr>
          <p:cNvPicPr>
            <a:picLocks noChangeAspect="1"/>
          </p:cNvPicPr>
          <p:nvPr/>
        </p:nvPicPr>
        <p:blipFill>
          <a:blip r:embed="rId7"/>
          <a:stretch>
            <a:fillRect/>
          </a:stretch>
        </p:blipFill>
        <p:spPr>
          <a:xfrm>
            <a:off x="539918" y="1079099"/>
            <a:ext cx="6507923" cy="2194161"/>
          </a:xfrm>
          <a:prstGeom prst="rect">
            <a:avLst/>
          </a:prstGeom>
        </p:spPr>
      </p:pic>
      <p:pic>
        <p:nvPicPr>
          <p:cNvPr id="3" name="Audio 2">
            <a:hlinkClick r:id="" action="ppaction://media"/>
            <a:extLst>
              <a:ext uri="{FF2B5EF4-FFF2-40B4-BE49-F238E27FC236}">
                <a16:creationId xmlns:a16="http://schemas.microsoft.com/office/drawing/2014/main" id="{E5FC30DE-7619-4C9C-B279-BDADE00D48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96078258"/>
      </p:ext>
    </p:extLst>
  </p:cSld>
  <p:clrMapOvr>
    <a:masterClrMapping/>
  </p:clrMapOvr>
  <mc:AlternateContent xmlns:mc="http://schemas.openxmlformats.org/markup-compatibility/2006" xmlns:p14="http://schemas.microsoft.com/office/powerpoint/2010/main">
    <mc:Choice Requires="p14">
      <p:transition spd="slow" p14:dur="2000" advTm="21069"/>
    </mc:Choice>
    <mc:Fallback xmlns="">
      <p:transition spd="slow" advTm="21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24D389F-ACEF-4F50-A884-353C26682893}"/>
              </a:ext>
            </a:extLst>
          </p:cNvPr>
          <p:cNvSpPr>
            <a:spLocks noGrp="1"/>
          </p:cNvSpPr>
          <p:nvPr>
            <p:ph idx="1"/>
          </p:nvPr>
        </p:nvSpPr>
        <p:spPr/>
        <p:txBody>
          <a:bodyPr/>
          <a:lstStyle/>
          <a:p>
            <a:pPr marL="0" indent="0">
              <a:buNone/>
            </a:pPr>
            <a:r>
              <a:rPr lang="en-US" dirty="0"/>
              <a:t>In 2022, Nova Scotia Health Authority implemented the RQI programme in all of it’s healthcare </a:t>
            </a:r>
            <a:r>
              <a:rPr lang="en-US" dirty="0" err="1"/>
              <a:t>centres</a:t>
            </a:r>
            <a:r>
              <a:rPr lang="en-US" dirty="0"/>
              <a:t>.</a:t>
            </a:r>
          </a:p>
          <a:p>
            <a:pPr marL="0" indent="0">
              <a:buNone/>
            </a:pPr>
            <a:r>
              <a:rPr lang="en-US" dirty="0"/>
              <a:t>This included Approximately 50 different locations, plus Public Health, Primary Health and mobile Interprofessional simulation specialists</a:t>
            </a:r>
            <a:endParaRPr lang="en-IE" dirty="0"/>
          </a:p>
          <a:p>
            <a:pPr marL="0" indent="0">
              <a:buNone/>
            </a:pPr>
            <a:endParaRPr lang="en-US" dirty="0"/>
          </a:p>
          <a:p>
            <a:pPr lvl="0"/>
            <a:r>
              <a:rPr lang="en-US" dirty="0"/>
              <a:t>12,848 RQI BLS subscriptions and 1,800 RQI ALS subscriptions</a:t>
            </a:r>
            <a:endParaRPr lang="en-IE" dirty="0"/>
          </a:p>
          <a:p>
            <a:pPr lvl="1"/>
            <a:r>
              <a:rPr lang="en-US" dirty="0"/>
              <a:t>*PALS planned to be added soon</a:t>
            </a:r>
            <a:endParaRPr lang="en-IE" dirty="0"/>
          </a:p>
          <a:p>
            <a:pPr lvl="0"/>
            <a:r>
              <a:rPr lang="en-US" dirty="0"/>
              <a:t>64 stations (mix of RQIP Go and traditional stations)</a:t>
            </a:r>
            <a:endParaRPr lang="en-IE" dirty="0"/>
          </a:p>
          <a:p>
            <a:pPr marL="0" indent="0">
              <a:buNone/>
            </a:pPr>
            <a:endParaRPr lang="en-US" dirty="0"/>
          </a:p>
          <a:p>
            <a:pPr marL="0" indent="0">
              <a:buNone/>
            </a:pPr>
            <a:endParaRPr lang="en-IE" dirty="0"/>
          </a:p>
        </p:txBody>
      </p:sp>
      <p:sp>
        <p:nvSpPr>
          <p:cNvPr id="2" name="Title 1">
            <a:extLst>
              <a:ext uri="{FF2B5EF4-FFF2-40B4-BE49-F238E27FC236}">
                <a16:creationId xmlns:a16="http://schemas.microsoft.com/office/drawing/2014/main" id="{A84208F4-7E1B-8DE1-3181-186F9333E2DB}"/>
              </a:ext>
            </a:extLst>
          </p:cNvPr>
          <p:cNvSpPr>
            <a:spLocks noGrp="1"/>
          </p:cNvSpPr>
          <p:nvPr>
            <p:ph type="ctrTitle"/>
          </p:nvPr>
        </p:nvSpPr>
        <p:spPr/>
        <p:txBody>
          <a:bodyPr/>
          <a:lstStyle/>
          <a:p>
            <a:r>
              <a:rPr lang="en-US" dirty="0"/>
              <a:t>In Hospital Impact - Canada</a:t>
            </a:r>
          </a:p>
        </p:txBody>
      </p:sp>
      <p:sp>
        <p:nvSpPr>
          <p:cNvPr id="8" name="TextBox 7">
            <a:extLst>
              <a:ext uri="{FF2B5EF4-FFF2-40B4-BE49-F238E27FC236}">
                <a16:creationId xmlns:a16="http://schemas.microsoft.com/office/drawing/2014/main" id="{170CFA12-B2CE-4A20-E4B7-C34777E88F58}"/>
              </a:ext>
            </a:extLst>
          </p:cNvPr>
          <p:cNvSpPr txBox="1"/>
          <p:nvPr/>
        </p:nvSpPr>
        <p:spPr>
          <a:xfrm>
            <a:off x="1521041" y="3675688"/>
            <a:ext cx="4737716" cy="338554"/>
          </a:xfrm>
          <a:prstGeom prst="rect">
            <a:avLst/>
          </a:prstGeom>
          <a:noFill/>
        </p:spPr>
        <p:txBody>
          <a:bodyPr wrap="square" rtlCol="0">
            <a:spAutoFit/>
          </a:bodyPr>
          <a:lstStyle/>
          <a:p>
            <a:pPr marR="6200"/>
            <a:r>
              <a:rPr lang="en-US" sz="1600" b="0" i="1" u="none" strike="noStrike" baseline="0" dirty="0">
                <a:solidFill>
                  <a:srgbClr val="C00000"/>
                </a:solidFill>
                <a:latin typeface="Lato" panose="020F0502020204030203" pitchFamily="34" charset="0"/>
              </a:rPr>
              <a:t>“</a:t>
            </a:r>
            <a:endParaRPr lang="en-US" sz="1600" dirty="0">
              <a:solidFill>
                <a:srgbClr val="C00000"/>
              </a:solidFill>
            </a:endParaRPr>
          </a:p>
        </p:txBody>
      </p:sp>
      <p:pic>
        <p:nvPicPr>
          <p:cNvPr id="7" name="Audio 6">
            <a:hlinkClick r:id="" action="ppaction://media"/>
            <a:extLst>
              <a:ext uri="{FF2B5EF4-FFF2-40B4-BE49-F238E27FC236}">
                <a16:creationId xmlns:a16="http://schemas.microsoft.com/office/drawing/2014/main" id="{0FB22E0A-6514-41F5-AB2A-55B5B322C9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35603415"/>
      </p:ext>
    </p:extLst>
  </p:cSld>
  <p:clrMapOvr>
    <a:masterClrMapping/>
  </p:clrMapOvr>
  <mc:AlternateContent xmlns:mc="http://schemas.openxmlformats.org/markup-compatibility/2006" xmlns:p14="http://schemas.microsoft.com/office/powerpoint/2010/main">
    <mc:Choice Requires="p14">
      <p:transition spd="slow" p14:dur="2000" advTm="24198"/>
    </mc:Choice>
    <mc:Fallback xmlns="">
      <p:transition spd="slow" advTm="24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FF253-BAB0-4E53-90D7-2AA8EC12ED1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35605"/>
          <a:stretch/>
        </p:blipFill>
        <p:spPr>
          <a:xfrm>
            <a:off x="548163" y="561717"/>
            <a:ext cx="2844801" cy="16299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740187C6-56FA-4850-AA9C-9C4E567784F0}"/>
              </a:ext>
            </a:extLst>
          </p:cNvPr>
          <p:cNvSpPr txBox="1"/>
          <p:nvPr/>
        </p:nvSpPr>
        <p:spPr>
          <a:xfrm>
            <a:off x="3857447" y="790625"/>
            <a:ext cx="7769070" cy="646331"/>
          </a:xfrm>
          <a:prstGeom prst="rect">
            <a:avLst/>
          </a:prstGeom>
          <a:noFill/>
        </p:spPr>
        <p:txBody>
          <a:bodyPr wrap="square">
            <a:spAutoFit/>
          </a:bodyPr>
          <a:lstStyle/>
          <a:p>
            <a:r>
              <a:rPr lang="en-US" sz="1200"/>
              <a:t>Cole Edmonson, Alex </a:t>
            </a:r>
            <a:r>
              <a:rPr lang="en-US" sz="1200" err="1"/>
              <a:t>Klacman</a:t>
            </a:r>
            <a:r>
              <a:rPr lang="en-US" sz="1200"/>
              <a:t>, Josh Tippy, Nurse Leaders as Disruptive Innovators in Cardiopulmonary Resuscitation Competency, Nurse Leader, Volume 14, Issue 3, 2016, Pages 191-194, ISSN 1541-4612, https://doi.org/10.1016/j.mnl.2016.03.001.</a:t>
            </a:r>
          </a:p>
        </p:txBody>
      </p:sp>
      <p:pic>
        <p:nvPicPr>
          <p:cNvPr id="8" name="Picture 7" descr="Text&#10;&#10;Description automatically generated">
            <a:extLst>
              <a:ext uri="{FF2B5EF4-FFF2-40B4-BE49-F238E27FC236}">
                <a16:creationId xmlns:a16="http://schemas.microsoft.com/office/drawing/2014/main" id="{574B8D77-BF48-4137-A319-D6B9E079C0E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7517" y="2327723"/>
            <a:ext cx="10256966" cy="2724081"/>
          </a:xfrm>
          <a:prstGeom prst="rect">
            <a:avLst/>
          </a:prstGeom>
        </p:spPr>
      </p:pic>
      <p:pic>
        <p:nvPicPr>
          <p:cNvPr id="2" name="Audio 1">
            <a:hlinkClick r:id="" action="ppaction://media"/>
            <a:extLst>
              <a:ext uri="{FF2B5EF4-FFF2-40B4-BE49-F238E27FC236}">
                <a16:creationId xmlns:a16="http://schemas.microsoft.com/office/drawing/2014/main" id="{B1159AA8-F02C-40A6-BFF1-D50B75D216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26586054"/>
      </p:ext>
    </p:extLst>
  </p:cSld>
  <p:clrMapOvr>
    <a:masterClrMapping/>
  </p:clrMapOvr>
  <mc:AlternateContent xmlns:mc="http://schemas.openxmlformats.org/markup-compatibility/2006" xmlns:p14="http://schemas.microsoft.com/office/powerpoint/2010/main">
    <mc:Choice Requires="p14">
      <p:transition spd="slow" p14:dur="2000" advTm="24792"/>
    </mc:Choice>
    <mc:Fallback xmlns="">
      <p:transition spd="slow" advTm="24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397E65-4E44-A0D1-01CF-50A5182F39B2}"/>
              </a:ext>
            </a:extLst>
          </p:cNvPr>
          <p:cNvPicPr>
            <a:picLocks noChangeAspect="1"/>
          </p:cNvPicPr>
          <p:nvPr/>
        </p:nvPicPr>
        <p:blipFill>
          <a:blip r:embed="rId6"/>
          <a:stretch>
            <a:fillRect/>
          </a:stretch>
        </p:blipFill>
        <p:spPr>
          <a:xfrm>
            <a:off x="5053501" y="1747482"/>
            <a:ext cx="6332086" cy="3840773"/>
          </a:xfrm>
          <a:prstGeom prst="rect">
            <a:avLst/>
          </a:prstGeom>
        </p:spPr>
      </p:pic>
      <p:sp>
        <p:nvSpPr>
          <p:cNvPr id="3" name="Title 2">
            <a:extLst>
              <a:ext uri="{FF2B5EF4-FFF2-40B4-BE49-F238E27FC236}">
                <a16:creationId xmlns:a16="http://schemas.microsoft.com/office/drawing/2014/main" id="{1F08F879-CAFF-4F6E-AE1F-6B7B8620D10F}"/>
              </a:ext>
            </a:extLst>
          </p:cNvPr>
          <p:cNvSpPr>
            <a:spLocks noGrp="1"/>
          </p:cNvSpPr>
          <p:nvPr>
            <p:ph type="ctrTitle"/>
          </p:nvPr>
        </p:nvSpPr>
        <p:spPr>
          <a:xfrm>
            <a:off x="652525" y="577793"/>
            <a:ext cx="10381717" cy="492428"/>
          </a:xfrm>
        </p:spPr>
        <p:txBody>
          <a:bodyPr>
            <a:noAutofit/>
          </a:bodyPr>
          <a:lstStyle/>
          <a:p>
            <a:r>
              <a:rPr lang="en-US" sz="3600">
                <a:latin typeface="Segoe UI Semilight" panose="020B0402040204020203" pitchFamily="34" charset="0"/>
                <a:cs typeface="Segoe UI Semilight" panose="020B0402040204020203" pitchFamily="34" charset="0"/>
              </a:rPr>
              <a:t>RQI Evidence Library</a:t>
            </a:r>
          </a:p>
        </p:txBody>
      </p:sp>
      <p:sp>
        <p:nvSpPr>
          <p:cNvPr id="6" name="TextBox 5">
            <a:extLst>
              <a:ext uri="{FF2B5EF4-FFF2-40B4-BE49-F238E27FC236}">
                <a16:creationId xmlns:a16="http://schemas.microsoft.com/office/drawing/2014/main" id="{7B44E788-D05A-4303-BDF6-FC238D3D062D}"/>
              </a:ext>
            </a:extLst>
          </p:cNvPr>
          <p:cNvSpPr txBox="1"/>
          <p:nvPr/>
        </p:nvSpPr>
        <p:spPr>
          <a:xfrm>
            <a:off x="806413" y="2815361"/>
            <a:ext cx="4236612" cy="2031325"/>
          </a:xfrm>
          <a:prstGeom prst="rect">
            <a:avLst/>
          </a:prstGeom>
          <a:noFill/>
        </p:spPr>
        <p:txBody>
          <a:bodyPr wrap="square" rtlCol="0">
            <a:spAutoFit/>
          </a:bodyPr>
          <a:lstStyle/>
          <a:p>
            <a:r>
              <a:rPr lang="en-US">
                <a:latin typeface="Segoe UI Semilight" panose="020B0402040204020203" pitchFamily="34" charset="0"/>
                <a:cs typeface="Segoe UI Semilight" panose="020B0402040204020203" pitchFamily="34" charset="0"/>
              </a:rPr>
              <a:t>Subscribe feature for real-time updates</a:t>
            </a:r>
          </a:p>
          <a:p>
            <a:endParaRPr lang="en-US">
              <a:latin typeface="Segoe UI Semilight" panose="020B0402040204020203" pitchFamily="34" charset="0"/>
              <a:cs typeface="Segoe UI Semilight" panose="020B0402040204020203" pitchFamily="34" charset="0"/>
            </a:endParaRPr>
          </a:p>
          <a:p>
            <a:r>
              <a:rPr lang="en-US">
                <a:latin typeface="Segoe UI Semilight" panose="020B0402040204020203" pitchFamily="34" charset="0"/>
                <a:cs typeface="Segoe UI Semilight" panose="020B0402040204020203" pitchFamily="34" charset="0"/>
              </a:rPr>
              <a:t>Filter by clicking on each category</a:t>
            </a:r>
          </a:p>
          <a:p>
            <a:endParaRPr lang="en-US">
              <a:latin typeface="Segoe UI Semilight" panose="020B0402040204020203" pitchFamily="34" charset="0"/>
              <a:cs typeface="Segoe UI Semilight" panose="020B0402040204020203" pitchFamily="34" charset="0"/>
            </a:endParaRPr>
          </a:p>
          <a:p>
            <a:r>
              <a:rPr lang="en-US">
                <a:latin typeface="Segoe UI Semilight" panose="020B0402040204020203" pitchFamily="34" charset="0"/>
                <a:cs typeface="Segoe UI Semilight" panose="020B0402040204020203" pitchFamily="34" charset="0"/>
              </a:rPr>
              <a:t>RQI-based has the quality improvement model within the study design</a:t>
            </a:r>
          </a:p>
          <a:p>
            <a:endParaRPr lang="en-US">
              <a:latin typeface="Segoe UI Semilight" panose="020B0402040204020203" pitchFamily="34" charset="0"/>
              <a:cs typeface="Segoe UI Semilight" panose="020B0402040204020203" pitchFamily="34" charset="0"/>
            </a:endParaRPr>
          </a:p>
        </p:txBody>
      </p:sp>
      <p:sp>
        <p:nvSpPr>
          <p:cNvPr id="7" name="TextBox 6">
            <a:hlinkClick r:id="rId7"/>
            <a:extLst>
              <a:ext uri="{FF2B5EF4-FFF2-40B4-BE49-F238E27FC236}">
                <a16:creationId xmlns:a16="http://schemas.microsoft.com/office/drawing/2014/main" id="{DF152D43-F530-48FE-BDC8-87C254895672}"/>
              </a:ext>
            </a:extLst>
          </p:cNvPr>
          <p:cNvSpPr txBox="1"/>
          <p:nvPr/>
        </p:nvSpPr>
        <p:spPr>
          <a:xfrm>
            <a:off x="4645269" y="1070221"/>
            <a:ext cx="2901462" cy="369332"/>
          </a:xfrm>
          <a:prstGeom prst="rect">
            <a:avLst/>
          </a:prstGeom>
          <a:noFill/>
        </p:spPr>
        <p:txBody>
          <a:bodyPr wrap="square" rtlCol="0">
            <a:spAutoFit/>
          </a:bodyPr>
          <a:lstStyle/>
          <a:p>
            <a:r>
              <a:rPr lang="en-US">
                <a:solidFill>
                  <a:srgbClr val="C00000"/>
                </a:solidFill>
                <a:latin typeface="Segoe UI Semilight" panose="020B0402040204020203" pitchFamily="34" charset="0"/>
                <a:cs typeface="Segoe UI Semilight" panose="020B0402040204020203" pitchFamily="34" charset="0"/>
              </a:rPr>
              <a:t>www.learningrqi.com</a:t>
            </a:r>
          </a:p>
        </p:txBody>
      </p:sp>
      <p:sp>
        <p:nvSpPr>
          <p:cNvPr id="2" name="Oval 1">
            <a:extLst>
              <a:ext uri="{FF2B5EF4-FFF2-40B4-BE49-F238E27FC236}">
                <a16:creationId xmlns:a16="http://schemas.microsoft.com/office/drawing/2014/main" id="{6AB194D5-E9D3-4373-ACE6-E9165A2C761B}"/>
              </a:ext>
            </a:extLst>
          </p:cNvPr>
          <p:cNvSpPr/>
          <p:nvPr/>
        </p:nvSpPr>
        <p:spPr>
          <a:xfrm>
            <a:off x="9631921" y="4391525"/>
            <a:ext cx="967900" cy="21304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D5C1CED2-CE0F-4723-9EA8-A39007A2037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647435497"/>
      </p:ext>
    </p:extLst>
  </p:cSld>
  <p:clrMapOvr>
    <a:masterClrMapping/>
  </p:clrMapOvr>
  <mc:AlternateContent xmlns:mc="http://schemas.openxmlformats.org/markup-compatibility/2006" xmlns:p14="http://schemas.microsoft.com/office/powerpoint/2010/main">
    <mc:Choice Requires="p14">
      <p:transition spd="slow" p14:dur="2000" advTm="34836"/>
    </mc:Choice>
    <mc:Fallback xmlns="">
      <p:transition spd="slow" advTm="34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C0D235-6EC4-45DA-81B2-4190DB28D50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3125"/>
          <a:stretch/>
        </p:blipFill>
        <p:spPr>
          <a:xfrm>
            <a:off x="565484" y="571894"/>
            <a:ext cx="2844800" cy="15849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89330C09-E494-4B7F-AADA-D5926D84194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712404" y="2016915"/>
            <a:ext cx="8363607" cy="3709076"/>
          </a:xfrm>
          <a:prstGeom prst="rect">
            <a:avLst/>
          </a:prstGeom>
        </p:spPr>
      </p:pic>
      <p:sp>
        <p:nvSpPr>
          <p:cNvPr id="6" name="TextBox 5">
            <a:extLst>
              <a:ext uri="{FF2B5EF4-FFF2-40B4-BE49-F238E27FC236}">
                <a16:creationId xmlns:a16="http://schemas.microsoft.com/office/drawing/2014/main" id="{740187C6-56FA-4850-AA9C-9C4E567784F0}"/>
              </a:ext>
            </a:extLst>
          </p:cNvPr>
          <p:cNvSpPr txBox="1"/>
          <p:nvPr/>
        </p:nvSpPr>
        <p:spPr>
          <a:xfrm>
            <a:off x="3857447" y="790625"/>
            <a:ext cx="7769070" cy="830997"/>
          </a:xfrm>
          <a:prstGeom prst="rect">
            <a:avLst/>
          </a:prstGeom>
          <a:noFill/>
        </p:spPr>
        <p:txBody>
          <a:bodyPr wrap="square">
            <a:spAutoFit/>
          </a:bodyPr>
          <a:lstStyle/>
          <a:p>
            <a:r>
              <a:rPr lang="en-US" sz="1200" err="1"/>
              <a:t>Kardong</a:t>
            </a:r>
            <a:r>
              <a:rPr lang="en-US" sz="1200"/>
              <a:t>-Edgren: Baseline Cardiopulmonary Resuscitation Skill Performance of Nursing Students Is Improved After One Resuscitation Quality Improvement Skill Refresher, Journal for Nurses in Professional Development: 3/4 2020 - Volume 36 - Issue 2 - p 57-62</a:t>
            </a:r>
          </a:p>
          <a:p>
            <a:r>
              <a:rPr lang="en-US" sz="1200" err="1"/>
              <a:t>doi</a:t>
            </a:r>
            <a:r>
              <a:rPr lang="en-US" sz="1200"/>
              <a:t>: 10.1097/NND.0000000000000614</a:t>
            </a:r>
          </a:p>
        </p:txBody>
      </p:sp>
      <p:pic>
        <p:nvPicPr>
          <p:cNvPr id="7" name="Audio 6">
            <a:hlinkClick r:id="" action="ppaction://media"/>
            <a:extLst>
              <a:ext uri="{FF2B5EF4-FFF2-40B4-BE49-F238E27FC236}">
                <a16:creationId xmlns:a16="http://schemas.microsoft.com/office/drawing/2014/main" id="{4F1B2263-90DA-43EA-B3E1-E098D7CF5B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61951931"/>
      </p:ext>
    </p:extLst>
  </p:cSld>
  <p:clrMapOvr>
    <a:masterClrMapping/>
  </p:clrMapOvr>
  <mc:AlternateContent xmlns:mc="http://schemas.openxmlformats.org/markup-compatibility/2006" xmlns:p14="http://schemas.microsoft.com/office/powerpoint/2010/main">
    <mc:Choice Requires="p14">
      <p:transition spd="slow" p14:dur="2000" advTm="91243"/>
    </mc:Choice>
    <mc:Fallback xmlns="">
      <p:transition spd="slow" advTm="91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7AFA-B978-9FA0-89CE-A6D0DCF26B7D}"/>
              </a:ext>
            </a:extLst>
          </p:cNvPr>
          <p:cNvSpPr>
            <a:spLocks noGrp="1"/>
          </p:cNvSpPr>
          <p:nvPr>
            <p:ph type="title"/>
          </p:nvPr>
        </p:nvSpPr>
        <p:spPr/>
        <p:txBody>
          <a:bodyPr/>
          <a:lstStyle/>
          <a:p>
            <a:r>
              <a:rPr lang="en-US"/>
              <a:t>RQI Impact via Analytics</a:t>
            </a:r>
            <a:br>
              <a:rPr lang="en-US"/>
            </a:br>
            <a:r>
              <a:rPr lang="en-US" sz="2000">
                <a:latin typeface="Segoe UI Semilight" panose="020B0402040204020203" pitchFamily="34" charset="0"/>
                <a:cs typeface="Segoe UI Semilight" panose="020B0402040204020203" pitchFamily="34" charset="0"/>
              </a:rPr>
              <a:t>693,000 learners across 2,230 institutions from 2018-2021</a:t>
            </a:r>
            <a:br>
              <a:rPr lang="en-US">
                <a:latin typeface="Segoe UI Semilight" panose="020B0402040204020203" pitchFamily="34" charset="0"/>
                <a:cs typeface="Segoe UI Semilight" panose="020B0402040204020203" pitchFamily="34" charset="0"/>
              </a:rPr>
            </a:br>
            <a:endParaRPr lang="en-US"/>
          </a:p>
        </p:txBody>
      </p:sp>
      <p:cxnSp>
        <p:nvCxnSpPr>
          <p:cNvPr id="4" name="Straight Connector 3">
            <a:extLst>
              <a:ext uri="{FF2B5EF4-FFF2-40B4-BE49-F238E27FC236}">
                <a16:creationId xmlns:a16="http://schemas.microsoft.com/office/drawing/2014/main" id="{B1F1F85A-5C2A-1C29-15EF-247697F61CD4}"/>
              </a:ext>
            </a:extLst>
          </p:cNvPr>
          <p:cNvCxnSpPr>
            <a:cxnSpLocks/>
          </p:cNvCxnSpPr>
          <p:nvPr/>
        </p:nvCxnSpPr>
        <p:spPr>
          <a:xfrm>
            <a:off x="6551665" y="2228365"/>
            <a:ext cx="0" cy="3211540"/>
          </a:xfrm>
          <a:prstGeom prst="line">
            <a:avLst/>
          </a:prstGeom>
          <a:ln w="38100">
            <a:solidFill>
              <a:srgbClr val="D7D7D7"/>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3E63851-0D0D-9EC6-E1D3-2AE6C6F1969C}"/>
              </a:ext>
            </a:extLst>
          </p:cNvPr>
          <p:cNvSpPr txBox="1"/>
          <p:nvPr/>
        </p:nvSpPr>
        <p:spPr>
          <a:xfrm>
            <a:off x="372245" y="2012517"/>
            <a:ext cx="6096000" cy="984885"/>
          </a:xfrm>
          <a:prstGeom prst="rect">
            <a:avLst/>
          </a:prstGeom>
          <a:noFill/>
        </p:spPr>
        <p:txBody>
          <a:bodyPr wrap="square">
            <a:spAutoFit/>
          </a:bodyPr>
          <a:lstStyle/>
          <a:p>
            <a:pPr>
              <a:spcAft>
                <a:spcPts val="1200"/>
              </a:spcAft>
            </a:pPr>
            <a:r>
              <a:rPr lang="en-US" sz="1600">
                <a:latin typeface="Segoe UI Semilight" panose="020B0402040204020203" pitchFamily="34" charset="0"/>
                <a:cs typeface="Segoe UI Semilight" panose="020B0402040204020203" pitchFamily="34" charset="0"/>
              </a:rPr>
              <a:t>Learners enrolled in RQI improved their overall high-quality CPR scores on the baselines assessment (w/out feedback) from:</a:t>
            </a:r>
          </a:p>
          <a:p>
            <a:r>
              <a:rPr lang="en-US" sz="1600" b="1">
                <a:solidFill>
                  <a:srgbClr val="C00000"/>
                </a:solidFill>
                <a:latin typeface="Segoe UI Semilight" panose="020B0402040204020203" pitchFamily="34" charset="0"/>
                <a:cs typeface="Segoe UI Semilight" panose="020B0402040204020203" pitchFamily="34" charset="0"/>
              </a:rPr>
              <a:t>57%</a:t>
            </a:r>
            <a:r>
              <a:rPr lang="en-US" sz="1600">
                <a:solidFill>
                  <a:srgbClr val="C00000"/>
                </a:solidFill>
                <a:latin typeface="Segoe UI Semilight" panose="020B0402040204020203" pitchFamily="34" charset="0"/>
                <a:cs typeface="Segoe UI Semilight" panose="020B0402040204020203" pitchFamily="34" charset="0"/>
              </a:rPr>
              <a:t> </a:t>
            </a:r>
            <a:r>
              <a:rPr lang="en-US" sz="1600">
                <a:latin typeface="Segoe UI Semilight" panose="020B0402040204020203" pitchFamily="34" charset="0"/>
                <a:cs typeface="Segoe UI Semilight" panose="020B0402040204020203" pitchFamily="34" charset="0"/>
              </a:rPr>
              <a:t>in Prep to </a:t>
            </a:r>
            <a:r>
              <a:rPr lang="en-US" sz="1600" b="1">
                <a:solidFill>
                  <a:srgbClr val="C00000"/>
                </a:solidFill>
                <a:latin typeface="Segoe UI Semilight" panose="020B0402040204020203" pitchFamily="34" charset="0"/>
                <a:cs typeface="Segoe UI Semilight" panose="020B0402040204020203" pitchFamily="34" charset="0"/>
              </a:rPr>
              <a:t>74%</a:t>
            </a:r>
            <a:r>
              <a:rPr lang="en-US" sz="1600">
                <a:solidFill>
                  <a:srgbClr val="C00000"/>
                </a:solidFill>
                <a:latin typeface="Segoe UI Semilight" panose="020B0402040204020203" pitchFamily="34" charset="0"/>
                <a:cs typeface="Segoe UI Semilight" panose="020B0402040204020203" pitchFamily="34" charset="0"/>
              </a:rPr>
              <a:t> </a:t>
            </a:r>
            <a:r>
              <a:rPr lang="en-US" sz="1600">
                <a:latin typeface="Segoe UI Semilight" panose="020B0402040204020203" pitchFamily="34" charset="0"/>
                <a:cs typeface="Segoe UI Semilight" panose="020B0402040204020203" pitchFamily="34" charset="0"/>
              </a:rPr>
              <a:t>in Q4 to </a:t>
            </a:r>
            <a:r>
              <a:rPr lang="en-US" sz="1600" b="1">
                <a:solidFill>
                  <a:srgbClr val="C00000"/>
                </a:solidFill>
                <a:latin typeface="Segoe UI Semilight" panose="020B0402040204020203" pitchFamily="34" charset="0"/>
                <a:cs typeface="Segoe UI Semilight" panose="020B0402040204020203" pitchFamily="34" charset="0"/>
              </a:rPr>
              <a:t>81%</a:t>
            </a:r>
            <a:r>
              <a:rPr lang="en-US" sz="1600">
                <a:solidFill>
                  <a:srgbClr val="C00000"/>
                </a:solidFill>
                <a:latin typeface="Segoe UI Semilight" panose="020B0402040204020203" pitchFamily="34" charset="0"/>
                <a:cs typeface="Segoe UI Semilight" panose="020B0402040204020203" pitchFamily="34" charset="0"/>
              </a:rPr>
              <a:t> </a:t>
            </a:r>
            <a:r>
              <a:rPr lang="en-US" sz="1600">
                <a:latin typeface="Segoe UI Semilight" panose="020B0402040204020203" pitchFamily="34" charset="0"/>
                <a:cs typeface="Segoe UI Semilight" panose="020B0402040204020203" pitchFamily="34" charset="0"/>
              </a:rPr>
              <a:t>in Q8</a:t>
            </a:r>
          </a:p>
        </p:txBody>
      </p:sp>
      <p:sp>
        <p:nvSpPr>
          <p:cNvPr id="6" name="TextBox 5">
            <a:extLst>
              <a:ext uri="{FF2B5EF4-FFF2-40B4-BE49-F238E27FC236}">
                <a16:creationId xmlns:a16="http://schemas.microsoft.com/office/drawing/2014/main" id="{C3BE5AF3-4E2E-B6A7-64FB-5AC4A0658726}"/>
              </a:ext>
            </a:extLst>
          </p:cNvPr>
          <p:cNvSpPr txBox="1"/>
          <p:nvPr/>
        </p:nvSpPr>
        <p:spPr>
          <a:xfrm>
            <a:off x="372245" y="3296034"/>
            <a:ext cx="6096000" cy="984885"/>
          </a:xfrm>
          <a:prstGeom prst="rect">
            <a:avLst/>
          </a:prstGeom>
          <a:noFill/>
        </p:spPr>
        <p:txBody>
          <a:bodyPr wrap="square">
            <a:spAutoFit/>
          </a:bodyPr>
          <a:lstStyle/>
          <a:p>
            <a:pPr>
              <a:spcAft>
                <a:spcPts val="1200"/>
              </a:spcAft>
            </a:pPr>
            <a:r>
              <a:rPr lang="en-US" sz="1600">
                <a:latin typeface="Segoe UI Semilight" panose="020B0402040204020203" pitchFamily="34" charset="0"/>
                <a:cs typeface="Segoe UI Semilight" panose="020B0402040204020203" pitchFamily="34" charset="0"/>
              </a:rPr>
              <a:t>Learners enrolled in RQI improved their adult compressions scores on the baselines assessment (w/out feedback) from:</a:t>
            </a:r>
          </a:p>
          <a:p>
            <a:r>
              <a:rPr lang="en-US" sz="1600" b="1">
                <a:solidFill>
                  <a:srgbClr val="C00000"/>
                </a:solidFill>
                <a:latin typeface="Segoe UI Semilight" panose="020B0402040204020203" pitchFamily="34" charset="0"/>
                <a:cs typeface="Segoe UI Semilight" panose="020B0402040204020203" pitchFamily="34" charset="0"/>
              </a:rPr>
              <a:t>82%</a:t>
            </a:r>
            <a:r>
              <a:rPr lang="en-US" sz="1600">
                <a:solidFill>
                  <a:srgbClr val="C00000"/>
                </a:solidFill>
                <a:latin typeface="Segoe UI Semilight" panose="020B0402040204020203" pitchFamily="34" charset="0"/>
                <a:cs typeface="Segoe UI Semilight" panose="020B0402040204020203" pitchFamily="34" charset="0"/>
              </a:rPr>
              <a:t> </a:t>
            </a:r>
            <a:r>
              <a:rPr lang="en-US" sz="1600">
                <a:latin typeface="Segoe UI Semilight" panose="020B0402040204020203" pitchFamily="34" charset="0"/>
                <a:cs typeface="Segoe UI Semilight" panose="020B0402040204020203" pitchFamily="34" charset="0"/>
              </a:rPr>
              <a:t>in Prep to </a:t>
            </a:r>
            <a:r>
              <a:rPr lang="en-US" sz="1600" b="1">
                <a:solidFill>
                  <a:srgbClr val="C00000"/>
                </a:solidFill>
                <a:latin typeface="Segoe UI Semilight" panose="020B0402040204020203" pitchFamily="34" charset="0"/>
                <a:cs typeface="Segoe UI Semilight" panose="020B0402040204020203" pitchFamily="34" charset="0"/>
              </a:rPr>
              <a:t>87%</a:t>
            </a:r>
            <a:r>
              <a:rPr lang="en-US" sz="1600">
                <a:solidFill>
                  <a:srgbClr val="C00000"/>
                </a:solidFill>
                <a:latin typeface="Segoe UI Semilight" panose="020B0402040204020203" pitchFamily="34" charset="0"/>
                <a:cs typeface="Segoe UI Semilight" panose="020B0402040204020203" pitchFamily="34" charset="0"/>
              </a:rPr>
              <a:t> </a:t>
            </a:r>
            <a:r>
              <a:rPr lang="en-US" sz="1600">
                <a:latin typeface="Segoe UI Semilight" panose="020B0402040204020203" pitchFamily="34" charset="0"/>
                <a:cs typeface="Segoe UI Semilight" panose="020B0402040204020203" pitchFamily="34" charset="0"/>
              </a:rPr>
              <a:t>in Q4 to </a:t>
            </a:r>
            <a:r>
              <a:rPr lang="en-US" sz="1600" b="1">
                <a:solidFill>
                  <a:srgbClr val="C00000"/>
                </a:solidFill>
                <a:latin typeface="Segoe UI Semilight" panose="020B0402040204020203" pitchFamily="34" charset="0"/>
                <a:cs typeface="Segoe UI Semilight" panose="020B0402040204020203" pitchFamily="34" charset="0"/>
              </a:rPr>
              <a:t>93%</a:t>
            </a:r>
            <a:r>
              <a:rPr lang="en-US" sz="1600">
                <a:solidFill>
                  <a:srgbClr val="C00000"/>
                </a:solidFill>
                <a:latin typeface="Segoe UI Semilight" panose="020B0402040204020203" pitchFamily="34" charset="0"/>
                <a:cs typeface="Segoe UI Semilight" panose="020B0402040204020203" pitchFamily="34" charset="0"/>
              </a:rPr>
              <a:t> </a:t>
            </a:r>
            <a:r>
              <a:rPr lang="en-US" sz="1600">
                <a:latin typeface="Segoe UI Semilight" panose="020B0402040204020203" pitchFamily="34" charset="0"/>
                <a:cs typeface="Segoe UI Semilight" panose="020B0402040204020203" pitchFamily="34" charset="0"/>
              </a:rPr>
              <a:t>in Q8</a:t>
            </a:r>
          </a:p>
        </p:txBody>
      </p:sp>
      <p:sp>
        <p:nvSpPr>
          <p:cNvPr id="7" name="TextBox 6">
            <a:extLst>
              <a:ext uri="{FF2B5EF4-FFF2-40B4-BE49-F238E27FC236}">
                <a16:creationId xmlns:a16="http://schemas.microsoft.com/office/drawing/2014/main" id="{79073B11-7AC0-373B-ADE3-42EB622C1CD4}"/>
              </a:ext>
            </a:extLst>
          </p:cNvPr>
          <p:cNvSpPr txBox="1"/>
          <p:nvPr/>
        </p:nvSpPr>
        <p:spPr>
          <a:xfrm>
            <a:off x="372245" y="4664911"/>
            <a:ext cx="6096000" cy="984885"/>
          </a:xfrm>
          <a:prstGeom prst="rect">
            <a:avLst/>
          </a:prstGeom>
          <a:noFill/>
        </p:spPr>
        <p:txBody>
          <a:bodyPr wrap="square">
            <a:spAutoFit/>
          </a:bodyPr>
          <a:lstStyle/>
          <a:p>
            <a:pPr>
              <a:spcAft>
                <a:spcPts val="1200"/>
              </a:spcAft>
            </a:pPr>
            <a:r>
              <a:rPr lang="en-US" sz="1600">
                <a:latin typeface="Segoe UI Semilight" panose="020B0402040204020203" pitchFamily="34" charset="0"/>
                <a:cs typeface="Segoe UI Semilight" panose="020B0402040204020203" pitchFamily="34" charset="0"/>
              </a:rPr>
              <a:t>Learners enrolled in RQI improved their adult ventilation scores on the baselines assessment (w/out feedback) from:</a:t>
            </a:r>
          </a:p>
          <a:p>
            <a:r>
              <a:rPr lang="en-US" sz="1600" b="1">
                <a:solidFill>
                  <a:srgbClr val="C00000"/>
                </a:solidFill>
                <a:latin typeface="Segoe UI Semilight" panose="020B0402040204020203" pitchFamily="34" charset="0"/>
                <a:cs typeface="Segoe UI Semilight" panose="020B0402040204020203" pitchFamily="34" charset="0"/>
              </a:rPr>
              <a:t>66%</a:t>
            </a:r>
            <a:r>
              <a:rPr lang="en-US" sz="1600">
                <a:solidFill>
                  <a:srgbClr val="C00000"/>
                </a:solidFill>
                <a:latin typeface="Segoe UI Semilight" panose="020B0402040204020203" pitchFamily="34" charset="0"/>
                <a:cs typeface="Segoe UI Semilight" panose="020B0402040204020203" pitchFamily="34" charset="0"/>
              </a:rPr>
              <a:t> </a:t>
            </a:r>
            <a:r>
              <a:rPr lang="en-US" sz="1600">
                <a:latin typeface="Segoe UI Semilight" panose="020B0402040204020203" pitchFamily="34" charset="0"/>
                <a:cs typeface="Segoe UI Semilight" panose="020B0402040204020203" pitchFamily="34" charset="0"/>
              </a:rPr>
              <a:t>in Prep to </a:t>
            </a:r>
            <a:r>
              <a:rPr lang="en-US" sz="1600" b="1">
                <a:solidFill>
                  <a:srgbClr val="C00000"/>
                </a:solidFill>
                <a:latin typeface="Segoe UI Semilight" panose="020B0402040204020203" pitchFamily="34" charset="0"/>
                <a:cs typeface="Segoe UI Semilight" panose="020B0402040204020203" pitchFamily="34" charset="0"/>
              </a:rPr>
              <a:t>83%</a:t>
            </a:r>
            <a:r>
              <a:rPr lang="en-US" sz="1600">
                <a:solidFill>
                  <a:srgbClr val="C00000"/>
                </a:solidFill>
                <a:latin typeface="Segoe UI Semilight" panose="020B0402040204020203" pitchFamily="34" charset="0"/>
                <a:cs typeface="Segoe UI Semilight" panose="020B0402040204020203" pitchFamily="34" charset="0"/>
              </a:rPr>
              <a:t> </a:t>
            </a:r>
            <a:r>
              <a:rPr lang="en-US" sz="1600">
                <a:latin typeface="Segoe UI Semilight" panose="020B0402040204020203" pitchFamily="34" charset="0"/>
                <a:cs typeface="Segoe UI Semilight" panose="020B0402040204020203" pitchFamily="34" charset="0"/>
              </a:rPr>
              <a:t>in Q4 to </a:t>
            </a:r>
            <a:r>
              <a:rPr lang="en-US" sz="1600" b="1">
                <a:solidFill>
                  <a:srgbClr val="C00000"/>
                </a:solidFill>
                <a:latin typeface="Segoe UI Semilight" panose="020B0402040204020203" pitchFamily="34" charset="0"/>
                <a:cs typeface="Segoe UI Semilight" panose="020B0402040204020203" pitchFamily="34" charset="0"/>
              </a:rPr>
              <a:t>87%</a:t>
            </a:r>
            <a:r>
              <a:rPr lang="en-US" sz="1600">
                <a:solidFill>
                  <a:srgbClr val="C00000"/>
                </a:solidFill>
                <a:latin typeface="Segoe UI Semilight" panose="020B0402040204020203" pitchFamily="34" charset="0"/>
                <a:cs typeface="Segoe UI Semilight" panose="020B0402040204020203" pitchFamily="34" charset="0"/>
              </a:rPr>
              <a:t> </a:t>
            </a:r>
            <a:r>
              <a:rPr lang="en-US" sz="1600">
                <a:latin typeface="Segoe UI Semilight" panose="020B0402040204020203" pitchFamily="34" charset="0"/>
                <a:cs typeface="Segoe UI Semilight" panose="020B0402040204020203" pitchFamily="34" charset="0"/>
              </a:rPr>
              <a:t>in Q8</a:t>
            </a:r>
          </a:p>
        </p:txBody>
      </p:sp>
      <p:sp>
        <p:nvSpPr>
          <p:cNvPr id="8" name="TextBox 7">
            <a:extLst>
              <a:ext uri="{FF2B5EF4-FFF2-40B4-BE49-F238E27FC236}">
                <a16:creationId xmlns:a16="http://schemas.microsoft.com/office/drawing/2014/main" id="{AE4DA8CE-947A-C2DB-9D1F-7CAD622EDD51}"/>
              </a:ext>
            </a:extLst>
          </p:cNvPr>
          <p:cNvSpPr txBox="1"/>
          <p:nvPr/>
        </p:nvSpPr>
        <p:spPr>
          <a:xfrm>
            <a:off x="6925445" y="2496561"/>
            <a:ext cx="5032091" cy="2954655"/>
          </a:xfrm>
          <a:prstGeom prst="rect">
            <a:avLst/>
          </a:prstGeom>
          <a:noFill/>
        </p:spPr>
        <p:txBody>
          <a:bodyPr wrap="square">
            <a:spAutoFit/>
          </a:bodyPr>
          <a:lstStyle/>
          <a:p>
            <a:pPr>
              <a:spcAft>
                <a:spcPts val="1200"/>
              </a:spcAft>
            </a:pPr>
            <a:r>
              <a:rPr lang="en-US" sz="1600">
                <a:latin typeface="Segoe UI Semilight" panose="020B0402040204020203" pitchFamily="34" charset="0"/>
                <a:cs typeface="Segoe UI Semilight" panose="020B0402040204020203" pitchFamily="34" charset="0"/>
              </a:rPr>
              <a:t>Learners enrolled in RQI were able to achieve and maintain proficiency in their high-quality CPR scores on the skills assessment (w/feedback) over the course of 2 years:</a:t>
            </a:r>
          </a:p>
          <a:p>
            <a:r>
              <a:rPr lang="en-US" sz="1600">
                <a:latin typeface="Segoe UI Semilight" panose="020B0402040204020203" pitchFamily="34" charset="0"/>
                <a:cs typeface="Segoe UI Semilight" panose="020B0402040204020203" pitchFamily="34" charset="0"/>
              </a:rPr>
              <a:t>Infant Compressions</a:t>
            </a:r>
          </a:p>
          <a:p>
            <a:r>
              <a:rPr lang="en-US" sz="1600">
                <a:latin typeface="Segoe UI Semilight" panose="020B0402040204020203" pitchFamily="34" charset="0"/>
                <a:cs typeface="Segoe UI Semilight" panose="020B0402040204020203" pitchFamily="34" charset="0"/>
              </a:rPr>
              <a:t>Score of </a:t>
            </a:r>
            <a:r>
              <a:rPr lang="en-US" sz="1600" b="1">
                <a:solidFill>
                  <a:srgbClr val="C00000"/>
                </a:solidFill>
                <a:latin typeface="Segoe UI Semilight" panose="020B0402040204020203" pitchFamily="34" charset="0"/>
                <a:cs typeface="Segoe UI Semilight" panose="020B0402040204020203" pitchFamily="34" charset="0"/>
              </a:rPr>
              <a:t>92%</a:t>
            </a:r>
            <a:r>
              <a:rPr lang="en-US" sz="1600">
                <a:solidFill>
                  <a:srgbClr val="C00000"/>
                </a:solidFill>
                <a:latin typeface="Segoe UI Semilight" panose="020B0402040204020203" pitchFamily="34" charset="0"/>
                <a:cs typeface="Segoe UI Semilight" panose="020B0402040204020203" pitchFamily="34" charset="0"/>
              </a:rPr>
              <a:t> </a:t>
            </a:r>
            <a:r>
              <a:rPr lang="en-US" sz="1600">
                <a:latin typeface="Segoe UI Semilight" panose="020B0402040204020203" pitchFamily="34" charset="0"/>
                <a:cs typeface="Segoe UI Semilight" panose="020B0402040204020203" pitchFamily="34" charset="0"/>
              </a:rPr>
              <a:t>in Prep and </a:t>
            </a:r>
            <a:r>
              <a:rPr lang="en-US" sz="1600" b="1">
                <a:solidFill>
                  <a:srgbClr val="C00000"/>
                </a:solidFill>
                <a:latin typeface="Segoe UI Semilight" panose="020B0402040204020203" pitchFamily="34" charset="0"/>
                <a:cs typeface="Segoe UI Semilight" panose="020B0402040204020203" pitchFamily="34" charset="0"/>
              </a:rPr>
              <a:t>96%</a:t>
            </a:r>
            <a:r>
              <a:rPr lang="en-US" sz="1600">
                <a:solidFill>
                  <a:srgbClr val="C00000"/>
                </a:solidFill>
                <a:latin typeface="Segoe UI Semilight" panose="020B0402040204020203" pitchFamily="34" charset="0"/>
                <a:cs typeface="Segoe UI Semilight" panose="020B0402040204020203" pitchFamily="34" charset="0"/>
              </a:rPr>
              <a:t> </a:t>
            </a:r>
            <a:r>
              <a:rPr lang="en-US" sz="1600">
                <a:latin typeface="Segoe UI Semilight" panose="020B0402040204020203" pitchFamily="34" charset="0"/>
                <a:cs typeface="Segoe UI Semilight" panose="020B0402040204020203" pitchFamily="34" charset="0"/>
              </a:rPr>
              <a:t>in Q8</a:t>
            </a:r>
          </a:p>
          <a:p>
            <a:endParaRPr lang="en-US" sz="1600">
              <a:latin typeface="Segoe UI Semilight" panose="020B0402040204020203" pitchFamily="34" charset="0"/>
              <a:cs typeface="Segoe UI Semilight" panose="020B0402040204020203" pitchFamily="34" charset="0"/>
            </a:endParaRPr>
          </a:p>
          <a:p>
            <a:r>
              <a:rPr lang="en-US" sz="1600">
                <a:latin typeface="Segoe UI Semilight" panose="020B0402040204020203" pitchFamily="34" charset="0"/>
                <a:cs typeface="Segoe UI Semilight" panose="020B0402040204020203" pitchFamily="34" charset="0"/>
              </a:rPr>
              <a:t>Infant Ventilation</a:t>
            </a:r>
          </a:p>
          <a:p>
            <a:r>
              <a:rPr lang="en-US" sz="1600">
                <a:latin typeface="Segoe UI Semilight" panose="020B0402040204020203" pitchFamily="34" charset="0"/>
                <a:cs typeface="Segoe UI Semilight" panose="020B0402040204020203" pitchFamily="34" charset="0"/>
              </a:rPr>
              <a:t>Score of </a:t>
            </a:r>
            <a:r>
              <a:rPr lang="en-US" sz="1600" b="1">
                <a:solidFill>
                  <a:srgbClr val="C00000"/>
                </a:solidFill>
                <a:latin typeface="Segoe UI Semilight" panose="020B0402040204020203" pitchFamily="34" charset="0"/>
                <a:cs typeface="Segoe UI Semilight" panose="020B0402040204020203" pitchFamily="34" charset="0"/>
              </a:rPr>
              <a:t>90.5%</a:t>
            </a:r>
            <a:r>
              <a:rPr lang="en-US" sz="1600">
                <a:solidFill>
                  <a:srgbClr val="C00000"/>
                </a:solidFill>
                <a:latin typeface="Segoe UI Semilight" panose="020B0402040204020203" pitchFamily="34" charset="0"/>
                <a:cs typeface="Segoe UI Semilight" panose="020B0402040204020203" pitchFamily="34" charset="0"/>
              </a:rPr>
              <a:t> </a:t>
            </a:r>
            <a:r>
              <a:rPr lang="en-US" sz="1600">
                <a:latin typeface="Segoe UI Semilight" panose="020B0402040204020203" pitchFamily="34" charset="0"/>
                <a:cs typeface="Segoe UI Semilight" panose="020B0402040204020203" pitchFamily="34" charset="0"/>
              </a:rPr>
              <a:t>in Prep and </a:t>
            </a:r>
            <a:r>
              <a:rPr lang="en-US" sz="1600" b="1">
                <a:solidFill>
                  <a:srgbClr val="C00000"/>
                </a:solidFill>
                <a:latin typeface="Segoe UI Semilight" panose="020B0402040204020203" pitchFamily="34" charset="0"/>
                <a:cs typeface="Segoe UI Semilight" panose="020B0402040204020203" pitchFamily="34" charset="0"/>
              </a:rPr>
              <a:t>92%</a:t>
            </a:r>
            <a:r>
              <a:rPr lang="en-US" sz="1600">
                <a:solidFill>
                  <a:srgbClr val="C00000"/>
                </a:solidFill>
                <a:latin typeface="Segoe UI Semilight" panose="020B0402040204020203" pitchFamily="34" charset="0"/>
                <a:cs typeface="Segoe UI Semilight" panose="020B0402040204020203" pitchFamily="34" charset="0"/>
              </a:rPr>
              <a:t> </a:t>
            </a:r>
            <a:r>
              <a:rPr lang="en-US" sz="1600">
                <a:latin typeface="Segoe UI Semilight" panose="020B0402040204020203" pitchFamily="34" charset="0"/>
                <a:cs typeface="Segoe UI Semilight" panose="020B0402040204020203" pitchFamily="34" charset="0"/>
              </a:rPr>
              <a:t>in Q8</a:t>
            </a:r>
          </a:p>
          <a:p>
            <a:endParaRPr lang="en-US" sz="1600">
              <a:latin typeface="Segoe UI Semilight" panose="020B0402040204020203" pitchFamily="34" charset="0"/>
              <a:cs typeface="Segoe UI Semilight" panose="020B0402040204020203" pitchFamily="34" charset="0"/>
            </a:endParaRPr>
          </a:p>
          <a:p>
            <a:endParaRPr lang="en-US" sz="1600">
              <a:latin typeface="Segoe UI Semilight" panose="020B0402040204020203" pitchFamily="34" charset="0"/>
              <a:cs typeface="Segoe UI Semilight" panose="020B0402040204020203" pitchFamily="34" charset="0"/>
            </a:endParaRPr>
          </a:p>
        </p:txBody>
      </p:sp>
      <p:pic>
        <p:nvPicPr>
          <p:cNvPr id="3" name="Audio 2">
            <a:hlinkClick r:id="" action="ppaction://media"/>
            <a:extLst>
              <a:ext uri="{FF2B5EF4-FFF2-40B4-BE49-F238E27FC236}">
                <a16:creationId xmlns:a16="http://schemas.microsoft.com/office/drawing/2014/main" id="{057FBE56-D318-4F53-BC4D-3030055BEC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89210563"/>
      </p:ext>
    </p:extLst>
  </p:cSld>
  <p:clrMapOvr>
    <a:masterClrMapping/>
  </p:clrMapOvr>
  <mc:AlternateContent xmlns:mc="http://schemas.openxmlformats.org/markup-compatibility/2006" xmlns:p14="http://schemas.microsoft.com/office/powerpoint/2010/main">
    <mc:Choice Requires="p14">
      <p:transition spd="slow" p14:dur="2000" advTm="9740"/>
    </mc:Choice>
    <mc:Fallback xmlns="">
      <p:transition spd="slow" advTm="9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3E2F0-B241-554F-9462-F258CC883E4C}"/>
              </a:ext>
            </a:extLst>
          </p:cNvPr>
          <p:cNvSpPr/>
          <p:nvPr/>
        </p:nvSpPr>
        <p:spPr>
          <a:xfrm>
            <a:off x="0" y="0"/>
            <a:ext cx="3345871" cy="6858000"/>
          </a:xfrm>
          <a:prstGeom prst="rect">
            <a:avLst/>
          </a:prstGeom>
          <a:solidFill>
            <a:srgbClr val="63646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57E22B6-7072-3B4B-8BBC-EB70E67355E3}"/>
              </a:ext>
            </a:extLst>
          </p:cNvPr>
          <p:cNvSpPr>
            <a:spLocks noGrp="1"/>
          </p:cNvSpPr>
          <p:nvPr>
            <p:ph type="title"/>
          </p:nvPr>
        </p:nvSpPr>
        <p:spPr>
          <a:xfrm>
            <a:off x="3333494" y="0"/>
            <a:ext cx="8858505" cy="6857999"/>
          </a:xfrm>
        </p:spPr>
        <p:txBody>
          <a:bodyPr lIns="457200" rIns="457200"/>
          <a:lstStyle/>
          <a:p>
            <a:r>
              <a:rPr lang="en-US" dirty="0"/>
              <a:t>Together, We’re Transforming </a:t>
            </a:r>
            <a:br>
              <a:rPr lang="en-US" dirty="0">
                <a:solidFill>
                  <a:srgbClr val="C00000"/>
                </a:solidFill>
              </a:rPr>
            </a:br>
            <a:r>
              <a:rPr lang="en-US" dirty="0">
                <a:solidFill>
                  <a:srgbClr val="C00000"/>
                </a:solidFill>
              </a:rPr>
              <a:t>Resuscitation for Life</a:t>
            </a:r>
            <a:br>
              <a:rPr lang="en-US" dirty="0">
                <a:solidFill>
                  <a:srgbClr val="C00000"/>
                </a:solidFill>
              </a:rPr>
            </a:br>
            <a:br>
              <a:rPr lang="en-US" dirty="0">
                <a:solidFill>
                  <a:srgbClr val="C00000"/>
                </a:solidFill>
              </a:rPr>
            </a:br>
            <a:br>
              <a:rPr lang="en-US" dirty="0">
                <a:solidFill>
                  <a:srgbClr val="C00000"/>
                </a:solidFill>
              </a:rPr>
            </a:br>
            <a:r>
              <a:rPr lang="en-US" dirty="0">
                <a:solidFill>
                  <a:srgbClr val="C00000"/>
                </a:solidFill>
              </a:rPr>
              <a:t>Questions?</a:t>
            </a:r>
            <a:br>
              <a:rPr lang="en-US" dirty="0">
                <a:solidFill>
                  <a:srgbClr val="C00000"/>
                </a:solidFill>
              </a:rPr>
            </a:br>
            <a:br>
              <a:rPr lang="en-US" dirty="0">
                <a:solidFill>
                  <a:srgbClr val="C00000"/>
                </a:solidFill>
              </a:rPr>
            </a:br>
            <a:br>
              <a:rPr lang="en-US" dirty="0">
                <a:solidFill>
                  <a:srgbClr val="C00000"/>
                </a:solidFill>
              </a:rPr>
            </a:br>
            <a:r>
              <a:rPr lang="en-US" dirty="0"/>
              <a:t>For additional information, please contact: </a:t>
            </a:r>
            <a:r>
              <a:rPr lang="en-US" dirty="0">
                <a:solidFill>
                  <a:schemeClr val="accent1"/>
                </a:solidFill>
              </a:rPr>
              <a:t>gleete@irishheart.ie</a:t>
            </a:r>
          </a:p>
        </p:txBody>
      </p:sp>
      <p:pic>
        <p:nvPicPr>
          <p:cNvPr id="2" name="Picture 1">
            <a:extLst>
              <a:ext uri="{FF2B5EF4-FFF2-40B4-BE49-F238E27FC236}">
                <a16:creationId xmlns:a16="http://schemas.microsoft.com/office/drawing/2014/main" id="{6B94F992-F51D-42C3-BBE1-DFD5844110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12629" y="6001505"/>
            <a:ext cx="4712611" cy="631690"/>
          </a:xfrm>
          <a:prstGeom prst="rect">
            <a:avLst/>
          </a:prstGeom>
        </p:spPr>
      </p:pic>
      <p:pic>
        <p:nvPicPr>
          <p:cNvPr id="3" name="Picture 2" descr="Logo&#10;&#10;Description automatically generated">
            <a:extLst>
              <a:ext uri="{FF2B5EF4-FFF2-40B4-BE49-F238E27FC236}">
                <a16:creationId xmlns:a16="http://schemas.microsoft.com/office/drawing/2014/main" id="{4573FBD7-AE59-3E4C-2337-496356B94FF7}"/>
              </a:ext>
            </a:extLst>
          </p:cNvPr>
          <p:cNvPicPr>
            <a:picLocks noChangeAspect="1"/>
          </p:cNvPicPr>
          <p:nvPr/>
        </p:nvPicPr>
        <p:blipFill>
          <a:blip r:embed="rId6"/>
          <a:stretch>
            <a:fillRect/>
          </a:stretch>
        </p:blipFill>
        <p:spPr>
          <a:xfrm>
            <a:off x="10024494" y="143550"/>
            <a:ext cx="1947092" cy="631690"/>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C39A90F2-4299-9882-404F-18F006456AB0}"/>
              </a:ext>
            </a:extLst>
          </p:cNvPr>
          <p:cNvPicPr>
            <a:picLocks noChangeAspect="1"/>
          </p:cNvPicPr>
          <p:nvPr/>
        </p:nvPicPr>
        <p:blipFill>
          <a:blip r:embed="rId7"/>
          <a:stretch>
            <a:fillRect/>
          </a:stretch>
        </p:blipFill>
        <p:spPr>
          <a:xfrm>
            <a:off x="735335" y="2004633"/>
            <a:ext cx="1922024" cy="873760"/>
          </a:xfrm>
          <a:prstGeom prst="rect">
            <a:avLst/>
          </a:prstGeom>
        </p:spPr>
      </p:pic>
      <p:pic>
        <p:nvPicPr>
          <p:cNvPr id="9" name="Picture 8" descr="Logo&#10;&#10;Description automatically generated">
            <a:extLst>
              <a:ext uri="{FF2B5EF4-FFF2-40B4-BE49-F238E27FC236}">
                <a16:creationId xmlns:a16="http://schemas.microsoft.com/office/drawing/2014/main" id="{580E6D58-3E30-697C-22CC-199A6CB9AE75}"/>
              </a:ext>
            </a:extLst>
          </p:cNvPr>
          <p:cNvPicPr>
            <a:picLocks noChangeAspect="1"/>
          </p:cNvPicPr>
          <p:nvPr/>
        </p:nvPicPr>
        <p:blipFill>
          <a:blip r:embed="rId8"/>
          <a:stretch>
            <a:fillRect/>
          </a:stretch>
        </p:blipFill>
        <p:spPr>
          <a:xfrm>
            <a:off x="383366" y="2968219"/>
            <a:ext cx="2579137" cy="2084314"/>
          </a:xfrm>
          <a:prstGeom prst="rect">
            <a:avLst/>
          </a:prstGeom>
        </p:spPr>
      </p:pic>
      <p:pic>
        <p:nvPicPr>
          <p:cNvPr id="6" name="Audio 5">
            <a:hlinkClick r:id="" action="ppaction://media"/>
            <a:extLst>
              <a:ext uri="{FF2B5EF4-FFF2-40B4-BE49-F238E27FC236}">
                <a16:creationId xmlns:a16="http://schemas.microsoft.com/office/drawing/2014/main" id="{76362C18-0624-48B3-99B1-A8508301BD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81809994"/>
      </p:ext>
    </p:extLst>
  </p:cSld>
  <p:clrMapOvr>
    <a:masterClrMapping/>
  </p:clrMapOvr>
  <mc:AlternateContent xmlns:mc="http://schemas.openxmlformats.org/markup-compatibility/2006" xmlns:p14="http://schemas.microsoft.com/office/powerpoint/2010/main">
    <mc:Choice Requires="p14">
      <p:transition spd="slow" p14:dur="2000" advTm="25169"/>
    </mc:Choice>
    <mc:Fallback xmlns="">
      <p:transition spd="slow" advTm="25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2" name="Picture 28">
            <a:extLst>
              <a:ext uri="{FF2B5EF4-FFF2-40B4-BE49-F238E27FC236}">
                <a16:creationId xmlns:a16="http://schemas.microsoft.com/office/drawing/2014/main" id="{DC964BA3-9A98-42CE-9E84-4978C104A5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60122" y="1819639"/>
            <a:ext cx="8197722" cy="440307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7EC7B45F-A43A-4F93-B5D0-F2459DAFBFCD}"/>
              </a:ext>
            </a:extLst>
          </p:cNvPr>
          <p:cNvCxnSpPr>
            <a:cxnSpLocks/>
          </p:cNvCxnSpPr>
          <p:nvPr/>
        </p:nvCxnSpPr>
        <p:spPr>
          <a:xfrm>
            <a:off x="9065849" y="1348364"/>
            <a:ext cx="0" cy="3725041"/>
          </a:xfrm>
          <a:prstGeom prst="line">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B310080-B48A-44FB-A2A6-A7C5CBA51069}"/>
              </a:ext>
            </a:extLst>
          </p:cNvPr>
          <p:cNvCxnSpPr>
            <a:cxnSpLocks/>
          </p:cNvCxnSpPr>
          <p:nvPr/>
        </p:nvCxnSpPr>
        <p:spPr>
          <a:xfrm>
            <a:off x="9206445" y="1348364"/>
            <a:ext cx="0" cy="1865761"/>
          </a:xfrm>
          <a:prstGeom prst="line">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4767919-C37F-426C-B475-47E07FD87820}"/>
              </a:ext>
            </a:extLst>
          </p:cNvPr>
          <p:cNvCxnSpPr>
            <a:cxnSpLocks/>
          </p:cNvCxnSpPr>
          <p:nvPr/>
        </p:nvCxnSpPr>
        <p:spPr>
          <a:xfrm>
            <a:off x="3211895" y="1348364"/>
            <a:ext cx="0" cy="1812421"/>
          </a:xfrm>
          <a:prstGeom prst="line">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BCC1040-4B9E-49F0-A2CE-9CCC94FB01E2}"/>
              </a:ext>
            </a:extLst>
          </p:cNvPr>
          <p:cNvCxnSpPr>
            <a:cxnSpLocks/>
          </p:cNvCxnSpPr>
          <p:nvPr/>
        </p:nvCxnSpPr>
        <p:spPr>
          <a:xfrm>
            <a:off x="0" y="1348364"/>
            <a:ext cx="12192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732506A-2B7D-490C-A80C-954B34A6B942}"/>
              </a:ext>
            </a:extLst>
          </p:cNvPr>
          <p:cNvCxnSpPr>
            <a:cxnSpLocks/>
          </p:cNvCxnSpPr>
          <p:nvPr/>
        </p:nvCxnSpPr>
        <p:spPr>
          <a:xfrm>
            <a:off x="5700946" y="1348364"/>
            <a:ext cx="0" cy="1408561"/>
          </a:xfrm>
          <a:prstGeom prst="line">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8E38E27-6C44-4774-B8A3-4CA4A8836EDB}"/>
              </a:ext>
            </a:extLst>
          </p:cNvPr>
          <p:cNvCxnSpPr>
            <a:cxnSpLocks/>
          </p:cNvCxnSpPr>
          <p:nvPr/>
        </p:nvCxnSpPr>
        <p:spPr>
          <a:xfrm>
            <a:off x="6902276" y="1348364"/>
            <a:ext cx="0" cy="2292481"/>
          </a:xfrm>
          <a:prstGeom prst="line">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2CF48A-3279-42EA-AE67-09C4B2B2C0DA}"/>
              </a:ext>
            </a:extLst>
          </p:cNvPr>
          <p:cNvCxnSpPr>
            <a:cxnSpLocks/>
          </p:cNvCxnSpPr>
          <p:nvPr/>
        </p:nvCxnSpPr>
        <p:spPr>
          <a:xfrm>
            <a:off x="6009640" y="1348364"/>
            <a:ext cx="0" cy="1461901"/>
          </a:xfrm>
          <a:prstGeom prst="line">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E8A12F6-8522-4A30-9563-5D051C73B632}"/>
              </a:ext>
            </a:extLst>
          </p:cNvPr>
          <p:cNvCxnSpPr>
            <a:cxnSpLocks/>
          </p:cNvCxnSpPr>
          <p:nvPr/>
        </p:nvCxnSpPr>
        <p:spPr>
          <a:xfrm>
            <a:off x="6111920" y="1348364"/>
            <a:ext cx="0" cy="1198310"/>
          </a:xfrm>
          <a:prstGeom prst="line">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E6452ED-D404-438D-829F-89BEBDE874AE}"/>
              </a:ext>
            </a:extLst>
          </p:cNvPr>
          <p:cNvCxnSpPr>
            <a:cxnSpLocks/>
          </p:cNvCxnSpPr>
          <p:nvPr/>
        </p:nvCxnSpPr>
        <p:spPr>
          <a:xfrm>
            <a:off x="5883826" y="1348364"/>
            <a:ext cx="0" cy="1408561"/>
          </a:xfrm>
          <a:prstGeom prst="line">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7" name="Picture 16" descr="Logo&#10;&#10;Description automatically generated">
            <a:extLst>
              <a:ext uri="{FF2B5EF4-FFF2-40B4-BE49-F238E27FC236}">
                <a16:creationId xmlns:a16="http://schemas.microsoft.com/office/drawing/2014/main" id="{97B0B807-AFCF-4555-9969-0D232B657F65}"/>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33231" y="1838751"/>
            <a:ext cx="1226891" cy="664974"/>
          </a:xfrm>
          <a:prstGeom prst="rect">
            <a:avLst/>
          </a:prstGeom>
        </p:spPr>
      </p:pic>
      <p:pic>
        <p:nvPicPr>
          <p:cNvPr id="19" name="Picture 18" descr="Logo, icon&#10;&#10;Description automatically generated">
            <a:extLst>
              <a:ext uri="{FF2B5EF4-FFF2-40B4-BE49-F238E27FC236}">
                <a16:creationId xmlns:a16="http://schemas.microsoft.com/office/drawing/2014/main" id="{27EE0673-449A-4B02-BD47-4DBEAFAEDB6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7783" y="3116872"/>
            <a:ext cx="1294226" cy="565869"/>
          </a:xfrm>
          <a:prstGeom prst="rect">
            <a:avLst/>
          </a:prstGeom>
        </p:spPr>
      </p:pic>
      <p:pic>
        <p:nvPicPr>
          <p:cNvPr id="22" name="Picture 21">
            <a:extLst>
              <a:ext uri="{FF2B5EF4-FFF2-40B4-BE49-F238E27FC236}">
                <a16:creationId xmlns:a16="http://schemas.microsoft.com/office/drawing/2014/main" id="{8F644FDA-3C87-41BB-8E19-2C7AB05F934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74062"/>
          <a:stretch/>
        </p:blipFill>
        <p:spPr>
          <a:xfrm>
            <a:off x="9964107" y="1772680"/>
            <a:ext cx="1545971" cy="798938"/>
          </a:xfrm>
          <a:prstGeom prst="rect">
            <a:avLst/>
          </a:prstGeom>
        </p:spPr>
      </p:pic>
      <p:pic>
        <p:nvPicPr>
          <p:cNvPr id="24" name="Picture 23">
            <a:extLst>
              <a:ext uri="{FF2B5EF4-FFF2-40B4-BE49-F238E27FC236}">
                <a16:creationId xmlns:a16="http://schemas.microsoft.com/office/drawing/2014/main" id="{4CB2E273-0438-4E0F-8DC7-40ADC97FCF6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34434" r="34557"/>
          <a:stretch/>
        </p:blipFill>
        <p:spPr>
          <a:xfrm>
            <a:off x="5097428" y="5787725"/>
            <a:ext cx="1461318" cy="631690"/>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CFAC3A76-323D-4A5C-915D-DC94DA46258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3388" t="16799" r="4115" b="9939"/>
          <a:stretch/>
        </p:blipFill>
        <p:spPr>
          <a:xfrm>
            <a:off x="2385841" y="5297144"/>
            <a:ext cx="1111466" cy="411121"/>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92731039-D8C7-4E68-8AE4-F5238285774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803506" y="3178660"/>
            <a:ext cx="1502855" cy="442292"/>
          </a:xfrm>
          <a:prstGeom prst="rect">
            <a:avLst/>
          </a:prstGeom>
        </p:spPr>
      </p:pic>
      <p:pic>
        <p:nvPicPr>
          <p:cNvPr id="1026" name="Picture 2" descr="Swedish Resuscitation Council">
            <a:extLst>
              <a:ext uri="{FF2B5EF4-FFF2-40B4-BE49-F238E27FC236}">
                <a16:creationId xmlns:a16="http://schemas.microsoft.com/office/drawing/2014/main" id="{9A14E81F-08E4-4C67-BCC8-A34F403C414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346676" y="4356092"/>
            <a:ext cx="1933170" cy="361823"/>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24F4131A-D603-4F56-AF9F-D1FEFA33CB1C}"/>
              </a:ext>
            </a:extLst>
          </p:cNvPr>
          <p:cNvCxnSpPr>
            <a:cxnSpLocks/>
          </p:cNvCxnSpPr>
          <p:nvPr/>
        </p:nvCxnSpPr>
        <p:spPr>
          <a:xfrm>
            <a:off x="3497307" y="1348364"/>
            <a:ext cx="0" cy="1297559"/>
          </a:xfrm>
          <a:prstGeom prst="line">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427714-3871-4421-A4A1-756E9AEA6A14}"/>
              </a:ext>
            </a:extLst>
          </p:cNvPr>
          <p:cNvCxnSpPr>
            <a:cxnSpLocks/>
          </p:cNvCxnSpPr>
          <p:nvPr/>
        </p:nvCxnSpPr>
        <p:spPr>
          <a:xfrm>
            <a:off x="4432240" y="1348364"/>
            <a:ext cx="0" cy="3369551"/>
          </a:xfrm>
          <a:prstGeom prst="line">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D94CD46-FF1C-4BDE-89EE-02347FAF64A3}"/>
              </a:ext>
            </a:extLst>
          </p:cNvPr>
          <p:cNvCxnSpPr>
            <a:cxnSpLocks/>
          </p:cNvCxnSpPr>
          <p:nvPr/>
        </p:nvCxnSpPr>
        <p:spPr>
          <a:xfrm>
            <a:off x="8444445" y="1348364"/>
            <a:ext cx="0" cy="1949313"/>
          </a:xfrm>
          <a:prstGeom prst="line">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65B63E49-F33A-4B2E-A414-D19C1AC26AAE}"/>
              </a:ext>
            </a:extLst>
          </p:cNvPr>
          <p:cNvSpPr txBox="1">
            <a:spLocks/>
          </p:cNvSpPr>
          <p:nvPr/>
        </p:nvSpPr>
        <p:spPr>
          <a:xfrm>
            <a:off x="838200" y="365125"/>
            <a:ext cx="10515600" cy="828135"/>
          </a:xfrm>
          <a:prstGeom prst="rect">
            <a:avLst/>
          </a:prstGeom>
          <a:ln>
            <a:noFill/>
          </a:ln>
        </p:spPr>
        <p:txBody>
          <a:bodyPr vert="horz" lIns="91440" tIns="45720" rIns="91440" bIns="45720" rtlCol="0" anchor="ctr" anchorCtr="0">
            <a:normAutofit/>
          </a:bodyPr>
          <a:lstStyle>
            <a:lvl1pPr algn="ctr">
              <a:lnSpc>
                <a:spcPct val="90000"/>
              </a:lnSpc>
              <a:spcBef>
                <a:spcPct val="0"/>
              </a:spcBef>
              <a:buNone/>
              <a:defRPr sz="3200" b="1" i="0">
                <a:solidFill>
                  <a:srgbClr val="636466"/>
                </a:solidFill>
                <a:latin typeface="Arial" panose="020B0604020202020204" pitchFamily="34" charset="0"/>
                <a:ea typeface="Lato Light" panose="020F0502020204030203" pitchFamily="34" charset="0"/>
                <a:cs typeface="Lato Light" panose="020F0502020204030203" pitchFamily="34" charset="0"/>
              </a:defRPr>
            </a:lvl1pPr>
          </a:lstStyle>
          <a:p>
            <a:r>
              <a:rPr lang="en-US" sz="4400">
                <a:latin typeface="Lub Dub Bold" panose="020B0603030403020204"/>
              </a:rPr>
              <a:t>Partnering to Save More Lives … Globally</a:t>
            </a:r>
          </a:p>
        </p:txBody>
      </p:sp>
      <p:cxnSp>
        <p:nvCxnSpPr>
          <p:cNvPr id="27" name="Straight Connector 26">
            <a:extLst>
              <a:ext uri="{FF2B5EF4-FFF2-40B4-BE49-F238E27FC236}">
                <a16:creationId xmlns:a16="http://schemas.microsoft.com/office/drawing/2014/main" id="{00883BD6-EFEB-4CBA-8416-74F0A69E253C}"/>
              </a:ext>
            </a:extLst>
          </p:cNvPr>
          <p:cNvCxnSpPr>
            <a:cxnSpLocks/>
          </p:cNvCxnSpPr>
          <p:nvPr/>
        </p:nvCxnSpPr>
        <p:spPr>
          <a:xfrm>
            <a:off x="7763269" y="1348364"/>
            <a:ext cx="0" cy="2292481"/>
          </a:xfrm>
          <a:prstGeom prst="line">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 name="Picture 2" descr="MEDLERN HOMEPAGE - Medlern">
            <a:extLst>
              <a:ext uri="{FF2B5EF4-FFF2-40B4-BE49-F238E27FC236}">
                <a16:creationId xmlns:a16="http://schemas.microsoft.com/office/drawing/2014/main" id="{0DBA1C07-7909-43B0-A814-C2D8C1E32771}"/>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0385573" y="4356092"/>
            <a:ext cx="1094872" cy="52879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Logo&#10;&#10;Description automatically generated">
            <a:extLst>
              <a:ext uri="{FF2B5EF4-FFF2-40B4-BE49-F238E27FC236}">
                <a16:creationId xmlns:a16="http://schemas.microsoft.com/office/drawing/2014/main" id="{27917C67-1532-410B-B3DA-3B8B317A6C7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902276" y="5909530"/>
            <a:ext cx="1322685" cy="406682"/>
          </a:xfrm>
          <a:prstGeom prst="rect">
            <a:avLst/>
          </a:prstGeom>
        </p:spPr>
      </p:pic>
      <p:pic>
        <p:nvPicPr>
          <p:cNvPr id="4" name="Audio 3">
            <a:hlinkClick r:id="" action="ppaction://media"/>
            <a:extLst>
              <a:ext uri="{FF2B5EF4-FFF2-40B4-BE49-F238E27FC236}">
                <a16:creationId xmlns:a16="http://schemas.microsoft.com/office/drawing/2014/main" id="{93B66ACE-02E6-45D2-A35B-D8BCB02D0D6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56775128"/>
      </p:ext>
    </p:extLst>
  </p:cSld>
  <p:clrMapOvr>
    <a:masterClrMapping/>
  </p:clrMapOvr>
  <mc:AlternateContent xmlns:mc="http://schemas.openxmlformats.org/markup-compatibility/2006" xmlns:p14="http://schemas.microsoft.com/office/powerpoint/2010/main">
    <mc:Choice Requires="p14">
      <p:transition spd="slow" p14:dur="2000" advTm="36569"/>
    </mc:Choice>
    <mc:Fallback xmlns="">
      <p:transition spd="slow" advTm="36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C4C1E00C-2E2F-4C72-867E-C986BFA68A5B}"/>
              </a:ext>
            </a:extLst>
          </p:cNvPr>
          <p:cNvSpPr txBox="1">
            <a:spLocks/>
          </p:cNvSpPr>
          <p:nvPr/>
        </p:nvSpPr>
        <p:spPr>
          <a:xfrm>
            <a:off x="0" y="0"/>
            <a:ext cx="12192000" cy="6857999"/>
          </a:xfrm>
          <a:prstGeom prst="rect">
            <a:avLst/>
          </a:prstGeom>
          <a:solidFill>
            <a:schemeClr val="tx1">
              <a:lumMod val="75000"/>
              <a:lumOff val="25000"/>
            </a:schemeClr>
          </a:solidFill>
        </p:spPr>
        <p:txBody>
          <a:bodyPr anchor="ctr"/>
          <a:lstStyle>
            <a:lvl1pPr algn="l" defTabSz="914400" rtl="0" eaLnBrk="1" latinLnBrk="0" hangingPunct="1">
              <a:lnSpc>
                <a:spcPct val="90000"/>
              </a:lnSpc>
              <a:spcBef>
                <a:spcPct val="0"/>
              </a:spcBef>
              <a:buNone/>
              <a:defRPr sz="3200" b="0" i="0" kern="1200">
                <a:solidFill>
                  <a:schemeClr val="tx1"/>
                </a:solidFill>
                <a:latin typeface="Arial" panose="020B0604020202020204" pitchFamily="34" charset="0"/>
                <a:ea typeface="+mj-ea"/>
                <a:cs typeface="+mj-cs"/>
              </a:defRPr>
            </a:lvl1pPr>
          </a:lstStyle>
          <a:p>
            <a:pPr algn="ctr"/>
            <a:r>
              <a:rPr lang="en-US" sz="7200" b="1">
                <a:solidFill>
                  <a:schemeClr val="bg1"/>
                </a:solidFill>
                <a:latin typeface="Arial"/>
                <a:cs typeface="Arial"/>
              </a:rPr>
              <a:t>The Challenge</a:t>
            </a:r>
            <a:endParaRPr lang="en-US" sz="7200" b="1">
              <a:solidFill>
                <a:schemeClr val="bg1"/>
              </a:solidFill>
            </a:endParaRPr>
          </a:p>
        </p:txBody>
      </p:sp>
      <p:pic>
        <p:nvPicPr>
          <p:cNvPr id="4" name="Audio 3">
            <a:hlinkClick r:id="" action="ppaction://media"/>
            <a:extLst>
              <a:ext uri="{FF2B5EF4-FFF2-40B4-BE49-F238E27FC236}">
                <a16:creationId xmlns:a16="http://schemas.microsoft.com/office/drawing/2014/main" id="{03D6AF90-4BD3-43F2-B573-2947F0BE27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63404346"/>
      </p:ext>
    </p:extLst>
  </p:cSld>
  <p:clrMapOvr>
    <a:masterClrMapping/>
  </p:clrMapOvr>
  <mc:AlternateContent xmlns:mc="http://schemas.openxmlformats.org/markup-compatibility/2006" xmlns:p14="http://schemas.microsoft.com/office/powerpoint/2010/main">
    <mc:Choice Requires="p14">
      <p:transition spd="slow" p14:dur="2000" advTm="4817"/>
    </mc:Choice>
    <mc:Fallback xmlns="">
      <p:transition spd="slow" advTm="4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387E5B-97A0-B6B7-21E8-E73B772954B1}"/>
              </a:ext>
            </a:extLst>
          </p:cNvPr>
          <p:cNvSpPr>
            <a:spLocks noGrp="1"/>
          </p:cNvSpPr>
          <p:nvPr>
            <p:ph type="title"/>
          </p:nvPr>
        </p:nvSpPr>
        <p:spPr/>
        <p:txBody>
          <a:bodyPr/>
          <a:lstStyle/>
          <a:p>
            <a:r>
              <a:rPr lang="en-US"/>
              <a:t>Shifting from Training to </a:t>
            </a:r>
            <a:r>
              <a:rPr lang="en-US">
                <a:solidFill>
                  <a:srgbClr val="FF0000"/>
                </a:solidFill>
              </a:rPr>
              <a:t>Quality Improvement</a:t>
            </a:r>
          </a:p>
        </p:txBody>
      </p:sp>
      <p:sp>
        <p:nvSpPr>
          <p:cNvPr id="8" name="Content Placeholder 7">
            <a:extLst>
              <a:ext uri="{FF2B5EF4-FFF2-40B4-BE49-F238E27FC236}">
                <a16:creationId xmlns:a16="http://schemas.microsoft.com/office/drawing/2014/main" id="{1C4F97C5-3EC5-3A85-944E-6E7BE6935193}"/>
              </a:ext>
            </a:extLst>
          </p:cNvPr>
          <p:cNvSpPr>
            <a:spLocks noGrp="1"/>
          </p:cNvSpPr>
          <p:nvPr>
            <p:ph sz="quarter" idx="10"/>
          </p:nvPr>
        </p:nvSpPr>
        <p:spPr>
          <a:xfrm>
            <a:off x="344839" y="1583524"/>
            <a:ext cx="8156448" cy="3690947"/>
          </a:xfrm>
        </p:spPr>
        <p:txBody>
          <a:bodyPr>
            <a:normAutofit fontScale="92500" lnSpcReduction="10000"/>
          </a:bodyPr>
          <a:lstStyle/>
          <a:p>
            <a:pPr marL="0" indent="0">
              <a:buNone/>
            </a:pPr>
            <a:r>
              <a:rPr lang="en-US">
                <a:solidFill>
                  <a:srgbClr val="FF0000"/>
                </a:solidFill>
              </a:rPr>
              <a:t>Who is RQI Partners (RQIP)?</a:t>
            </a:r>
          </a:p>
          <a:p>
            <a:r>
              <a:rPr lang="en-US"/>
              <a:t>RQI Partners was created by the American Heart Association and Laerdal Medical in 2018 </a:t>
            </a:r>
          </a:p>
          <a:p>
            <a:r>
              <a:rPr lang="en-US"/>
              <a:t>American Heart Association’s Gold Standard of Care</a:t>
            </a:r>
          </a:p>
          <a:p>
            <a:endParaRPr lang="en-US"/>
          </a:p>
          <a:p>
            <a:pPr marL="0" indent="0">
              <a:buNone/>
            </a:pPr>
            <a:r>
              <a:rPr lang="en-US">
                <a:solidFill>
                  <a:srgbClr val="FF0000"/>
                </a:solidFill>
              </a:rPr>
              <a:t>Why?</a:t>
            </a:r>
          </a:p>
          <a:p>
            <a:r>
              <a:rPr lang="en-US"/>
              <a:t>CPR skills decay </a:t>
            </a:r>
            <a:r>
              <a:rPr lang="en-US">
                <a:solidFill>
                  <a:srgbClr val="FF0000"/>
                </a:solidFill>
              </a:rPr>
              <a:t>3-6 months </a:t>
            </a:r>
            <a:r>
              <a:rPr lang="en-US"/>
              <a:t>post training </a:t>
            </a:r>
            <a:r>
              <a:rPr lang="en-US" sz="1200"/>
              <a:t>(Sutton, 2012)</a:t>
            </a:r>
          </a:p>
          <a:p>
            <a:r>
              <a:rPr lang="en-US"/>
              <a:t>Major gaps existing in the delivery of optimal clinical care for cardiac arrest patients </a:t>
            </a:r>
            <a:r>
              <a:rPr lang="en-US" sz="1300"/>
              <a:t>(Cheng, 2018)</a:t>
            </a:r>
            <a:endParaRPr lang="en-US"/>
          </a:p>
        </p:txBody>
      </p:sp>
      <p:pic>
        <p:nvPicPr>
          <p:cNvPr id="10" name="Picture 9" descr="Text&#10;&#10;Description automatically generated">
            <a:extLst>
              <a:ext uri="{FF2B5EF4-FFF2-40B4-BE49-F238E27FC236}">
                <a16:creationId xmlns:a16="http://schemas.microsoft.com/office/drawing/2014/main" id="{BAA00043-1146-2398-A0D1-CAACBF74E753}"/>
              </a:ext>
            </a:extLst>
          </p:cNvPr>
          <p:cNvPicPr>
            <a:picLocks noChangeAspect="1"/>
          </p:cNvPicPr>
          <p:nvPr/>
        </p:nvPicPr>
        <p:blipFill>
          <a:blip r:embed="rId5"/>
          <a:stretch>
            <a:fillRect/>
          </a:stretch>
        </p:blipFill>
        <p:spPr>
          <a:xfrm>
            <a:off x="9066285" y="2255226"/>
            <a:ext cx="2867571" cy="2347545"/>
          </a:xfrm>
          <a:prstGeom prst="rect">
            <a:avLst/>
          </a:prstGeom>
        </p:spPr>
      </p:pic>
      <p:pic>
        <p:nvPicPr>
          <p:cNvPr id="5" name="Audio 4">
            <a:hlinkClick r:id="" action="ppaction://media"/>
            <a:extLst>
              <a:ext uri="{FF2B5EF4-FFF2-40B4-BE49-F238E27FC236}">
                <a16:creationId xmlns:a16="http://schemas.microsoft.com/office/drawing/2014/main" id="{BC4AAB0B-AA6F-462B-B0E0-623A1DBE6F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25851074"/>
      </p:ext>
    </p:extLst>
  </p:cSld>
  <p:clrMapOvr>
    <a:masterClrMapping/>
  </p:clrMapOvr>
  <mc:AlternateContent xmlns:mc="http://schemas.openxmlformats.org/markup-compatibility/2006" xmlns:p14="http://schemas.microsoft.com/office/powerpoint/2010/main">
    <mc:Choice Requires="p14">
      <p:transition spd="slow" p14:dur="2000" advTm="30119"/>
    </mc:Choice>
    <mc:Fallback xmlns="">
      <p:transition spd="slow" advTm="30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C4C1E00C-2E2F-4C72-867E-C986BFA68A5B}"/>
              </a:ext>
            </a:extLst>
          </p:cNvPr>
          <p:cNvSpPr txBox="1">
            <a:spLocks/>
          </p:cNvSpPr>
          <p:nvPr/>
        </p:nvSpPr>
        <p:spPr>
          <a:xfrm>
            <a:off x="0" y="0"/>
            <a:ext cx="12192000" cy="6857999"/>
          </a:xfrm>
          <a:prstGeom prst="rect">
            <a:avLst/>
          </a:prstGeom>
          <a:solidFill>
            <a:schemeClr val="tx1">
              <a:lumMod val="75000"/>
              <a:lumOff val="25000"/>
            </a:schemeClr>
          </a:solidFill>
        </p:spPr>
        <p:txBody>
          <a:bodyPr anchor="ctr"/>
          <a:lstStyle>
            <a:lvl1pPr algn="l" defTabSz="914400" rtl="0" eaLnBrk="1" latinLnBrk="0" hangingPunct="1">
              <a:lnSpc>
                <a:spcPct val="90000"/>
              </a:lnSpc>
              <a:spcBef>
                <a:spcPct val="0"/>
              </a:spcBef>
              <a:buNone/>
              <a:defRPr sz="3200" b="0" i="0" kern="1200">
                <a:solidFill>
                  <a:schemeClr val="tx1"/>
                </a:solidFill>
                <a:latin typeface="Arial" panose="020B0604020202020204" pitchFamily="34" charset="0"/>
                <a:ea typeface="+mj-ea"/>
                <a:cs typeface="+mj-cs"/>
              </a:defRPr>
            </a:lvl1pPr>
          </a:lstStyle>
          <a:p>
            <a:pPr algn="ctr"/>
            <a:r>
              <a:rPr lang="en-US" sz="7200" b="1">
                <a:solidFill>
                  <a:schemeClr val="bg1"/>
                </a:solidFill>
                <a:latin typeface="Arial"/>
                <a:cs typeface="Arial"/>
              </a:rPr>
              <a:t>The Science</a:t>
            </a:r>
            <a:endParaRPr lang="en-US" sz="7200" b="1">
              <a:solidFill>
                <a:schemeClr val="bg1"/>
              </a:solidFill>
            </a:endParaRPr>
          </a:p>
        </p:txBody>
      </p:sp>
      <p:pic>
        <p:nvPicPr>
          <p:cNvPr id="8" name="Audio 7">
            <a:hlinkClick r:id="" action="ppaction://media"/>
            <a:extLst>
              <a:ext uri="{FF2B5EF4-FFF2-40B4-BE49-F238E27FC236}">
                <a16:creationId xmlns:a16="http://schemas.microsoft.com/office/drawing/2014/main" id="{946042E3-9ACF-47A7-AABF-38EBDFB7DF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25443904"/>
      </p:ext>
    </p:extLst>
  </p:cSld>
  <p:clrMapOvr>
    <a:masterClrMapping/>
  </p:clrMapOvr>
  <mc:AlternateContent xmlns:mc="http://schemas.openxmlformats.org/markup-compatibility/2006" xmlns:p14="http://schemas.microsoft.com/office/powerpoint/2010/main">
    <mc:Choice Requires="p14">
      <p:transition spd="slow" p14:dur="2000" advTm="14567"/>
    </mc:Choice>
    <mc:Fallback xmlns="">
      <p:transition spd="slow" advTm="14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652149-60C5-49E6-B758-003DCDF68255}"/>
              </a:ext>
            </a:extLst>
          </p:cNvPr>
          <p:cNvSpPr txBox="1">
            <a:spLocks/>
          </p:cNvSpPr>
          <p:nvPr/>
        </p:nvSpPr>
        <p:spPr>
          <a:xfrm>
            <a:off x="354003" y="261303"/>
            <a:ext cx="11483994" cy="8345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28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sz="3700">
                <a:latin typeface="+mj-lt"/>
                <a:ea typeface="DengXian" panose="02010600030101010101" pitchFamily="2" charset="-122"/>
                <a:cs typeface="Segoe UI Semilight" panose="020B0402040204020203" pitchFamily="34" charset="0"/>
              </a:rPr>
              <a:t>Education Science </a:t>
            </a:r>
            <a:endParaRPr lang="en-US" sz="3700">
              <a:solidFill>
                <a:srgbClr val="C00000"/>
              </a:solidFill>
              <a:latin typeface="+mj-lt"/>
              <a:ea typeface="DengXian" panose="02010600030101010101" pitchFamily="2" charset="-122"/>
              <a:cs typeface="Segoe UI Semilight" panose="020B0402040204020203" pitchFamily="34" charset="0"/>
            </a:endParaRPr>
          </a:p>
        </p:txBody>
      </p:sp>
      <p:sp>
        <p:nvSpPr>
          <p:cNvPr id="19" name="Content Placeholder 2">
            <a:extLst>
              <a:ext uri="{FF2B5EF4-FFF2-40B4-BE49-F238E27FC236}">
                <a16:creationId xmlns:a16="http://schemas.microsoft.com/office/drawing/2014/main" id="{024553E1-2D29-4107-BDFB-D6000EFA4784}"/>
              </a:ext>
            </a:extLst>
          </p:cNvPr>
          <p:cNvSpPr>
            <a:spLocks noGrp="1"/>
          </p:cNvSpPr>
          <p:nvPr>
            <p:ph idx="4294967295"/>
          </p:nvPr>
        </p:nvSpPr>
        <p:spPr>
          <a:xfrm>
            <a:off x="673100" y="2335213"/>
            <a:ext cx="5422900" cy="3130550"/>
          </a:xfrm>
        </p:spPr>
        <p:txBody>
          <a:bodyPr>
            <a:normAutofit lnSpcReduction="10000"/>
          </a:bodyPr>
          <a:lstStyle/>
          <a:p>
            <a:pPr marL="0" indent="0">
              <a:buNone/>
            </a:pPr>
            <a:endParaRPr lang="en-US" sz="2400">
              <a:solidFill>
                <a:schemeClr val="bg2">
                  <a:lumMod val="25000"/>
                </a:schemeClr>
              </a:solidFill>
              <a:latin typeface="+mj-lt"/>
              <a:cs typeface="Segoe UI Semilight" panose="020B0402040204020203" pitchFamily="34" charset="0"/>
            </a:endParaRPr>
          </a:p>
          <a:p>
            <a:pPr marL="0" indent="0">
              <a:buNone/>
            </a:pPr>
            <a:endParaRPr lang="en-US" sz="2400">
              <a:solidFill>
                <a:schemeClr val="bg2">
                  <a:lumMod val="25000"/>
                </a:schemeClr>
              </a:solidFill>
              <a:latin typeface="+mj-lt"/>
            </a:endParaRPr>
          </a:p>
          <a:p>
            <a:pPr marL="0" indent="0">
              <a:buNone/>
            </a:pPr>
            <a:endParaRPr lang="en-US" sz="2400">
              <a:solidFill>
                <a:schemeClr val="bg2">
                  <a:lumMod val="25000"/>
                </a:schemeClr>
              </a:solidFill>
              <a:latin typeface="+mj-lt"/>
            </a:endParaRPr>
          </a:p>
          <a:p>
            <a:pPr marL="0" indent="0">
              <a:buNone/>
            </a:pPr>
            <a:r>
              <a:rPr lang="en-US" sz="2400">
                <a:latin typeface="+mj-lt"/>
                <a:cs typeface="Segoe UI Light" panose="020B0502040204020203" pitchFamily="34" charset="0"/>
              </a:rPr>
              <a:t>Education Guidelines</a:t>
            </a:r>
            <a:endParaRPr lang="en-US" sz="1600">
              <a:latin typeface="+mj-lt"/>
              <a:cs typeface="Segoe UI Light" panose="020B0502040204020203" pitchFamily="34" charset="0"/>
              <a:hlinkClick r:id="rId6">
                <a:extLst>
                  <a:ext uri="{A12FA001-AC4F-418D-AE19-62706E023703}">
                    <ahyp:hlinkClr xmlns:ahyp="http://schemas.microsoft.com/office/drawing/2018/hyperlinkcolor" val="tx"/>
                  </a:ext>
                </a:extLst>
              </a:hlinkClick>
            </a:endParaRPr>
          </a:p>
          <a:p>
            <a:pPr marL="0" indent="0">
              <a:buNone/>
            </a:pPr>
            <a:r>
              <a:rPr lang="en-US" sz="1600">
                <a:solidFill>
                  <a:srgbClr val="C00000"/>
                </a:solidFill>
                <a:latin typeface="+mj-lt"/>
                <a:cs typeface="Segoe UI Light" panose="020B0502040204020203" pitchFamily="34" charset="0"/>
                <a:hlinkClick r:id="rId6">
                  <a:extLst>
                    <a:ext uri="{A12FA001-AC4F-418D-AE19-62706E023703}">
                      <ahyp:hlinkClr xmlns:ahyp="http://schemas.microsoft.com/office/drawing/2018/hyperlinkcolor" val="tx"/>
                    </a:ext>
                  </a:extLst>
                </a:hlinkClick>
              </a:rPr>
              <a:t>American Heart Association’s Scientific Statement: Educational Strategies to Improve Outcomes from Cardiac Arrest </a:t>
            </a:r>
            <a:r>
              <a:rPr lang="en-US" sz="1600">
                <a:latin typeface="+mj-lt"/>
                <a:cs typeface="Segoe UI Light" panose="020B0502040204020203" pitchFamily="34" charset="0"/>
                <a:hlinkClick r:id="rId6">
                  <a:extLst>
                    <a:ext uri="{A12FA001-AC4F-418D-AE19-62706E023703}">
                      <ahyp:hlinkClr xmlns:ahyp="http://schemas.microsoft.com/office/drawing/2018/hyperlinkcolor" val="tx"/>
                    </a:ext>
                  </a:extLst>
                </a:hlinkClick>
              </a:rPr>
              <a:t>(2018)</a:t>
            </a:r>
            <a:endParaRPr lang="en-US" sz="1600">
              <a:latin typeface="+mj-lt"/>
              <a:cs typeface="Segoe UI Light" panose="020B0502040204020203" pitchFamily="34" charset="0"/>
              <a:hlinkClick r:id="" action="ppaction://noaction">
                <a:extLst>
                  <a:ext uri="{A12FA001-AC4F-418D-AE19-62706E023703}">
                    <ahyp:hlinkClr xmlns:ahyp="http://schemas.microsoft.com/office/drawing/2018/hyperlinkcolor" val="tx"/>
                  </a:ext>
                </a:extLst>
              </a:hlinkClick>
            </a:endParaRPr>
          </a:p>
          <a:p>
            <a:pPr marL="0" indent="0">
              <a:buNone/>
            </a:pPr>
            <a:r>
              <a:rPr lang="en-US" sz="1600">
                <a:solidFill>
                  <a:srgbClr val="C00000"/>
                </a:solidFill>
                <a:latin typeface="+mj-lt"/>
                <a:cs typeface="Segoe UI Light" panose="020B0502040204020203" pitchFamily="34" charset="0"/>
                <a:hlinkClick r:id="" action="ppaction://noaction">
                  <a:extLst>
                    <a:ext uri="{A12FA001-AC4F-418D-AE19-62706E023703}">
                      <ahyp:hlinkClr xmlns:ahyp="http://schemas.microsoft.com/office/drawing/2018/hyperlinkcolor" val="tx"/>
                    </a:ext>
                  </a:extLst>
                </a:hlinkClick>
              </a:rPr>
              <a:t>American Heart Association Guidelines for Cardiopulmonary Resuscitation and Emergency Cardiovascular Care </a:t>
            </a:r>
            <a:r>
              <a:rPr lang="en-US" sz="1600">
                <a:latin typeface="+mj-lt"/>
                <a:cs typeface="Segoe UI Light" panose="020B0502040204020203" pitchFamily="34" charset="0"/>
                <a:hlinkClick r:id="" action="ppaction://noaction">
                  <a:extLst>
                    <a:ext uri="{A12FA001-AC4F-418D-AE19-62706E023703}">
                      <ahyp:hlinkClr xmlns:ahyp="http://schemas.microsoft.com/office/drawing/2018/hyperlinkcolor" val="tx"/>
                    </a:ext>
                  </a:extLst>
                </a:hlinkClick>
              </a:rPr>
              <a:t>(2020)</a:t>
            </a:r>
            <a:endParaRPr lang="en-US" sz="1600">
              <a:latin typeface="+mj-lt"/>
              <a:cs typeface="Segoe UI Light" panose="020B0502040204020203" pitchFamily="34" charset="0"/>
            </a:endParaRPr>
          </a:p>
        </p:txBody>
      </p:sp>
      <p:pic>
        <p:nvPicPr>
          <p:cNvPr id="26" name="Picture 25">
            <a:extLst>
              <a:ext uri="{FF2B5EF4-FFF2-40B4-BE49-F238E27FC236}">
                <a16:creationId xmlns:a16="http://schemas.microsoft.com/office/drawing/2014/main" id="{C55460C4-D9B8-4603-8A47-7AC30DFB0B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4892" y="1129981"/>
            <a:ext cx="7031838" cy="2048224"/>
          </a:xfrm>
          <a:prstGeom prst="rect">
            <a:avLst/>
          </a:prstGeom>
        </p:spPr>
      </p:pic>
      <p:sp>
        <p:nvSpPr>
          <p:cNvPr id="31" name="TextBox 30">
            <a:extLst>
              <a:ext uri="{FF2B5EF4-FFF2-40B4-BE49-F238E27FC236}">
                <a16:creationId xmlns:a16="http://schemas.microsoft.com/office/drawing/2014/main" id="{3DFBDEC6-25AE-4020-ACE7-9F84219800DC}"/>
              </a:ext>
            </a:extLst>
          </p:cNvPr>
          <p:cNvSpPr txBox="1"/>
          <p:nvPr/>
        </p:nvSpPr>
        <p:spPr>
          <a:xfrm>
            <a:off x="8675703" y="2700576"/>
            <a:ext cx="2403629" cy="276999"/>
          </a:xfrm>
          <a:prstGeom prst="rect">
            <a:avLst/>
          </a:prstGeom>
          <a:noFill/>
        </p:spPr>
        <p:txBody>
          <a:bodyPr wrap="square">
            <a:spAutoFit/>
          </a:bodyPr>
          <a:lstStyle/>
          <a:p>
            <a:pPr marL="0" indent="0">
              <a:buNone/>
            </a:pPr>
            <a:r>
              <a:rPr lang="en-US" sz="1200" err="1">
                <a:solidFill>
                  <a:schemeClr val="bg2">
                    <a:lumMod val="25000"/>
                  </a:schemeClr>
                </a:solidFill>
                <a:latin typeface="+mj-lt"/>
                <a:cs typeface="Segoe UI Light" panose="020B0502040204020203" pitchFamily="34" charset="0"/>
              </a:rPr>
              <a:t>Utstein’s</a:t>
            </a:r>
            <a:r>
              <a:rPr lang="en-US" sz="1200">
                <a:solidFill>
                  <a:schemeClr val="bg2">
                    <a:lumMod val="25000"/>
                  </a:schemeClr>
                </a:solidFill>
                <a:latin typeface="+mj-lt"/>
                <a:cs typeface="Segoe UI Light" panose="020B0502040204020203" pitchFamily="34" charset="0"/>
              </a:rPr>
              <a:t> Formula of Survival (2006)</a:t>
            </a:r>
          </a:p>
        </p:txBody>
      </p:sp>
      <p:sp>
        <p:nvSpPr>
          <p:cNvPr id="33" name="TextBox 32">
            <a:extLst>
              <a:ext uri="{FF2B5EF4-FFF2-40B4-BE49-F238E27FC236}">
                <a16:creationId xmlns:a16="http://schemas.microsoft.com/office/drawing/2014/main" id="{8BBF35A1-A08C-4256-B04D-84939560E62F}"/>
              </a:ext>
            </a:extLst>
          </p:cNvPr>
          <p:cNvSpPr txBox="1"/>
          <p:nvPr/>
        </p:nvSpPr>
        <p:spPr>
          <a:xfrm>
            <a:off x="7371306" y="3880426"/>
            <a:ext cx="3787925" cy="1200329"/>
          </a:xfrm>
          <a:prstGeom prst="rect">
            <a:avLst/>
          </a:prstGeom>
          <a:noFill/>
        </p:spPr>
        <p:txBody>
          <a:bodyPr wrap="square">
            <a:spAutoFit/>
          </a:bodyPr>
          <a:lstStyle/>
          <a:p>
            <a:pPr marL="0" indent="0" algn="ctr">
              <a:buNone/>
            </a:pPr>
            <a:r>
              <a:rPr lang="en-US" sz="1800">
                <a:solidFill>
                  <a:schemeClr val="bg2">
                    <a:lumMod val="25000"/>
                  </a:schemeClr>
                </a:solidFill>
                <a:latin typeface="+mj-lt"/>
                <a:cs typeface="Segoe UI Light" panose="020B0502040204020203" pitchFamily="34" charset="0"/>
              </a:rPr>
              <a:t>“Instructional design elements that can improve educational outcomes, patient outcomes and survival after cardiac arrest.” </a:t>
            </a:r>
            <a:r>
              <a:rPr lang="en-US" sz="1200">
                <a:solidFill>
                  <a:schemeClr val="bg2">
                    <a:lumMod val="25000"/>
                  </a:schemeClr>
                </a:solidFill>
                <a:latin typeface="+mj-lt"/>
                <a:cs typeface="Segoe UI Light" panose="020B0502040204020203" pitchFamily="34" charset="0"/>
              </a:rPr>
              <a:t>(Cheng et al, 2018)</a:t>
            </a:r>
          </a:p>
        </p:txBody>
      </p:sp>
      <p:pic>
        <p:nvPicPr>
          <p:cNvPr id="5" name="Audio 4">
            <a:hlinkClick r:id="" action="ppaction://media"/>
            <a:extLst>
              <a:ext uri="{FF2B5EF4-FFF2-40B4-BE49-F238E27FC236}">
                <a16:creationId xmlns:a16="http://schemas.microsoft.com/office/drawing/2014/main" id="{9246D141-39B7-4B92-ABE8-CC78203A09A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38502441"/>
      </p:ext>
    </p:extLst>
  </p:cSld>
  <p:clrMapOvr>
    <a:masterClrMapping/>
  </p:clrMapOvr>
  <mc:AlternateContent xmlns:mc="http://schemas.openxmlformats.org/markup-compatibility/2006" xmlns:p14="http://schemas.microsoft.com/office/powerpoint/2010/main">
    <mc:Choice Requires="p14">
      <p:transition spd="slow" p14:dur="2000" advTm="91399"/>
    </mc:Choice>
    <mc:Fallback xmlns="">
      <p:transition spd="slow" advTm="91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E5B312-2EBF-4E10-B10B-DFB2512C3B89}"/>
              </a:ext>
            </a:extLst>
          </p:cNvPr>
          <p:cNvSpPr txBox="1"/>
          <p:nvPr/>
        </p:nvSpPr>
        <p:spPr>
          <a:xfrm>
            <a:off x="6235934" y="2254071"/>
            <a:ext cx="5410668" cy="1200329"/>
          </a:xfrm>
          <a:prstGeom prst="rect">
            <a:avLst/>
          </a:prstGeom>
          <a:noFill/>
        </p:spPr>
        <p:txBody>
          <a:bodyPr wrap="square">
            <a:spAutoFit/>
          </a:bodyPr>
          <a:lstStyle/>
          <a:p>
            <a:r>
              <a:rPr lang="en-US"/>
              <a:t>Resuscitation competencies are best maintained if training and retraining is distributed over time, and </a:t>
            </a:r>
            <a:r>
              <a:rPr lang="en-US" b="1"/>
              <a:t>frequent retraining is suggested between </a:t>
            </a:r>
            <a:r>
              <a:rPr lang="en-US" b="1">
                <a:solidFill>
                  <a:srgbClr val="CE242B"/>
                </a:solidFill>
              </a:rPr>
              <a:t>two and twelve months</a:t>
            </a:r>
          </a:p>
        </p:txBody>
      </p:sp>
      <p:pic>
        <p:nvPicPr>
          <p:cNvPr id="4" name="Picture 3">
            <a:extLst>
              <a:ext uri="{FF2B5EF4-FFF2-40B4-BE49-F238E27FC236}">
                <a16:creationId xmlns:a16="http://schemas.microsoft.com/office/drawing/2014/main" id="{309EB185-1566-AF65-C704-4BF1B608F297}"/>
              </a:ext>
            </a:extLst>
          </p:cNvPr>
          <p:cNvPicPr>
            <a:picLocks noChangeAspect="1"/>
          </p:cNvPicPr>
          <p:nvPr/>
        </p:nvPicPr>
        <p:blipFill>
          <a:blip r:embed="rId5"/>
          <a:stretch>
            <a:fillRect/>
          </a:stretch>
        </p:blipFill>
        <p:spPr>
          <a:xfrm>
            <a:off x="6235934" y="227950"/>
            <a:ext cx="5410669" cy="1928027"/>
          </a:xfrm>
          <a:prstGeom prst="rect">
            <a:avLst/>
          </a:prstGeom>
        </p:spPr>
      </p:pic>
      <p:sp>
        <p:nvSpPr>
          <p:cNvPr id="6" name="TextBox 5">
            <a:extLst>
              <a:ext uri="{FF2B5EF4-FFF2-40B4-BE49-F238E27FC236}">
                <a16:creationId xmlns:a16="http://schemas.microsoft.com/office/drawing/2014/main" id="{173A61C0-F8B4-E13A-0D9B-0695973375AD}"/>
              </a:ext>
            </a:extLst>
          </p:cNvPr>
          <p:cNvSpPr txBox="1"/>
          <p:nvPr/>
        </p:nvSpPr>
        <p:spPr>
          <a:xfrm>
            <a:off x="97509" y="1964248"/>
            <a:ext cx="5858558" cy="3539430"/>
          </a:xfrm>
          <a:prstGeom prst="rect">
            <a:avLst/>
          </a:prstGeom>
          <a:noFill/>
        </p:spPr>
        <p:txBody>
          <a:bodyPr wrap="square">
            <a:spAutoFit/>
          </a:bodyPr>
          <a:lstStyle/>
          <a:p>
            <a:pPr algn="l"/>
            <a:r>
              <a:rPr lang="en-US" sz="1600" b="1" i="0">
                <a:solidFill>
                  <a:srgbClr val="D93731"/>
                </a:solidFill>
                <a:effectLst/>
                <a:latin typeface="Arial" panose="020B0604020202020204" pitchFamily="34" charset="0"/>
              </a:rPr>
              <a:t>Booster Training and Spaced Learning</a:t>
            </a:r>
          </a:p>
          <a:p>
            <a:pPr algn="just"/>
            <a:r>
              <a:rPr lang="en-US" sz="1600" b="0" i="0">
                <a:solidFill>
                  <a:srgbClr val="000000"/>
                </a:solidFill>
                <a:effectLst/>
                <a:latin typeface="Arial" panose="020B0604020202020204" pitchFamily="34" charset="0"/>
              </a:rPr>
              <a:t>Most current resuscitation courses use a massed learning approach: a single training event lasting hours or days, with retraining every 1 to 2 years.</a:t>
            </a:r>
            <a:r>
              <a:rPr lang="en-US" sz="1600" b="0" i="0" u="none" strike="noStrike" baseline="30000">
                <a:solidFill>
                  <a:srgbClr val="2B7BB9"/>
                </a:solidFill>
                <a:effectLst/>
                <a:latin typeface="Arial" panose="020B0604020202020204" pitchFamily="34" charset="0"/>
                <a:hlinkClick r:id="rId6"/>
              </a:rPr>
              <a:t>1</a:t>
            </a:r>
            <a:r>
              <a:rPr lang="en-US" sz="1600" b="0" i="0">
                <a:solidFill>
                  <a:srgbClr val="000000"/>
                </a:solidFill>
                <a:effectLst/>
                <a:latin typeface="Arial" panose="020B0604020202020204" pitchFamily="34" charset="0"/>
              </a:rPr>
              <a:t> Other resuscitation courses use a spaced learning approach, involving the separation of training into multiple sessions, each lasting minutes to hours, with intervals of weeks to months between sessions.</a:t>
            </a:r>
            <a:r>
              <a:rPr lang="en-US" sz="1600" b="0" i="0" u="none" strike="noStrike" baseline="30000">
                <a:solidFill>
                  <a:srgbClr val="2B7BB9"/>
                </a:solidFill>
                <a:effectLst/>
                <a:latin typeface="Arial" panose="020B0604020202020204" pitchFamily="34" charset="0"/>
                <a:hlinkClick r:id="rId7"/>
              </a:rPr>
              <a:t>2–5</a:t>
            </a:r>
            <a:r>
              <a:rPr lang="en-US" sz="1600" b="0" i="0">
                <a:solidFill>
                  <a:srgbClr val="000000"/>
                </a:solidFill>
                <a:effectLst/>
                <a:latin typeface="Arial" panose="020B0604020202020204" pitchFamily="34" charset="0"/>
              </a:rPr>
              <a:t> Each spaced session involves the presentation of new content and/or the repetition of content from prior sessions. Booster training is another instructional design feature, involving brief weekly or monthly sessions focused on repetition of content presented in an initial massed learning course.</a:t>
            </a:r>
            <a:r>
              <a:rPr lang="en-US" sz="1600" b="0" i="0" u="none" strike="noStrike" baseline="30000">
                <a:solidFill>
                  <a:srgbClr val="2B7BB9"/>
                </a:solidFill>
                <a:effectLst/>
                <a:latin typeface="Arial" panose="020B0604020202020204" pitchFamily="34" charset="0"/>
                <a:hlinkClick r:id="rId8"/>
              </a:rPr>
              <a:t>6–18</a:t>
            </a:r>
            <a:endParaRPr lang="en-US" sz="1600" b="0" i="0">
              <a:solidFill>
                <a:srgbClr val="000000"/>
              </a:solidFill>
              <a:effectLst/>
              <a:latin typeface="Arial" panose="020B0604020202020204" pitchFamily="34" charset="0"/>
            </a:endParaRPr>
          </a:p>
          <a:p>
            <a:pPr algn="just"/>
            <a:r>
              <a:rPr lang="en-US" sz="1600" b="1" i="0">
                <a:solidFill>
                  <a:srgbClr val="CE242B"/>
                </a:solidFill>
                <a:effectLst/>
                <a:latin typeface="Arial" panose="020B0604020202020204" pitchFamily="34" charset="0"/>
              </a:rPr>
              <a:t>Frequent booster trainings (at intervals of 1–6 months) were associated with improved CPR skills</a:t>
            </a:r>
            <a:r>
              <a:rPr lang="en-US" sz="1600" b="0" i="0">
                <a:solidFill>
                  <a:srgbClr val="000000"/>
                </a:solidFill>
                <a:effectLst/>
                <a:latin typeface="Arial" panose="020B0604020202020204" pitchFamily="34" charset="0"/>
              </a:rPr>
              <a:t>.</a:t>
            </a:r>
            <a:r>
              <a:rPr lang="en-US" sz="1600" b="0" i="0" u="none" strike="noStrike" baseline="30000">
                <a:solidFill>
                  <a:srgbClr val="2B7BB9"/>
                </a:solidFill>
                <a:effectLst/>
                <a:latin typeface="Arial" panose="020B0604020202020204" pitchFamily="34" charset="0"/>
                <a:hlinkClick r:id="rId8"/>
              </a:rPr>
              <a:t>6–9</a:t>
            </a:r>
            <a:r>
              <a:rPr lang="en-US" sz="1600" b="0" i="0" baseline="30000">
                <a:solidFill>
                  <a:srgbClr val="000000"/>
                </a:solidFill>
                <a:effectLst/>
                <a:latin typeface="Arial" panose="020B0604020202020204" pitchFamily="34" charset="0"/>
              </a:rPr>
              <a:t>,</a:t>
            </a:r>
            <a:r>
              <a:rPr lang="en-US" sz="1600" b="0" i="0" u="none" strike="noStrike" baseline="30000">
                <a:solidFill>
                  <a:srgbClr val="2B7BB9"/>
                </a:solidFill>
                <a:effectLst/>
                <a:latin typeface="Arial" panose="020B0604020202020204" pitchFamily="34" charset="0"/>
                <a:hlinkClick r:id="rId9"/>
              </a:rPr>
              <a:t>14</a:t>
            </a:r>
            <a:r>
              <a:rPr lang="en-US" sz="1600" b="0" i="0" baseline="30000">
                <a:solidFill>
                  <a:srgbClr val="000000"/>
                </a:solidFill>
                <a:effectLst/>
                <a:latin typeface="Arial" panose="020B0604020202020204" pitchFamily="34" charset="0"/>
              </a:rPr>
              <a:t>,</a:t>
            </a:r>
            <a:r>
              <a:rPr lang="en-US" sz="1600" b="0" i="0" u="none" strike="noStrike" baseline="30000">
                <a:solidFill>
                  <a:srgbClr val="2B7BB9"/>
                </a:solidFill>
                <a:effectLst/>
                <a:latin typeface="Arial" panose="020B0604020202020204" pitchFamily="34" charset="0"/>
                <a:hlinkClick r:id="rId10"/>
              </a:rPr>
              <a:t>16</a:t>
            </a:r>
            <a:r>
              <a:rPr lang="en-US" sz="1600" b="0" i="0" baseline="30000">
                <a:solidFill>
                  <a:srgbClr val="000000"/>
                </a:solidFill>
                <a:effectLst/>
                <a:latin typeface="Arial" panose="020B0604020202020204" pitchFamily="34" charset="0"/>
              </a:rPr>
              <a:t>,</a:t>
            </a:r>
            <a:r>
              <a:rPr lang="en-US" sz="1600" b="0" i="0" u="none" strike="noStrike" baseline="30000">
                <a:solidFill>
                  <a:srgbClr val="2B7BB9"/>
                </a:solidFill>
                <a:effectLst/>
                <a:latin typeface="Arial" panose="020B0604020202020204" pitchFamily="34" charset="0"/>
                <a:hlinkClick r:id="rId11"/>
              </a:rPr>
              <a:t>18</a:t>
            </a:r>
            <a:r>
              <a:rPr lang="en-US" sz="1600" b="0" i="0">
                <a:solidFill>
                  <a:srgbClr val="000000"/>
                </a:solidFill>
                <a:effectLst/>
                <a:latin typeface="Arial" panose="020B0604020202020204" pitchFamily="34" charset="0"/>
              </a:rPr>
              <a:t> </a:t>
            </a:r>
          </a:p>
        </p:txBody>
      </p:sp>
      <p:pic>
        <p:nvPicPr>
          <p:cNvPr id="8" name="Picture 7">
            <a:extLst>
              <a:ext uri="{FF2B5EF4-FFF2-40B4-BE49-F238E27FC236}">
                <a16:creationId xmlns:a16="http://schemas.microsoft.com/office/drawing/2014/main" id="{112F90F2-74D6-2BA7-8E52-FC07427B1A0C}"/>
              </a:ext>
            </a:extLst>
          </p:cNvPr>
          <p:cNvPicPr>
            <a:picLocks noChangeAspect="1"/>
          </p:cNvPicPr>
          <p:nvPr/>
        </p:nvPicPr>
        <p:blipFill>
          <a:blip r:embed="rId12"/>
          <a:stretch>
            <a:fillRect/>
          </a:stretch>
        </p:blipFill>
        <p:spPr>
          <a:xfrm>
            <a:off x="97509" y="585771"/>
            <a:ext cx="5998491" cy="1212386"/>
          </a:xfrm>
          <a:prstGeom prst="rect">
            <a:avLst/>
          </a:prstGeom>
        </p:spPr>
      </p:pic>
      <p:cxnSp>
        <p:nvCxnSpPr>
          <p:cNvPr id="12" name="Straight Connector 11">
            <a:extLst>
              <a:ext uri="{FF2B5EF4-FFF2-40B4-BE49-F238E27FC236}">
                <a16:creationId xmlns:a16="http://schemas.microsoft.com/office/drawing/2014/main" id="{2D24773F-2315-A888-F0F2-6C542C0CE2CD}"/>
              </a:ext>
            </a:extLst>
          </p:cNvPr>
          <p:cNvCxnSpPr/>
          <p:nvPr/>
        </p:nvCxnSpPr>
        <p:spPr>
          <a:xfrm>
            <a:off x="6096000" y="368300"/>
            <a:ext cx="0" cy="6172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328073EE-9143-434A-AB43-90816CA8145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83143086"/>
      </p:ext>
    </p:extLst>
  </p:cSld>
  <p:clrMapOvr>
    <a:masterClrMapping/>
  </p:clrMapOvr>
  <mc:AlternateContent xmlns:mc="http://schemas.openxmlformats.org/markup-compatibility/2006" xmlns:p14="http://schemas.microsoft.com/office/powerpoint/2010/main">
    <mc:Choice Requires="p14">
      <p:transition spd="slow" p14:dur="2000" advTm="15865"/>
    </mc:Choice>
    <mc:Fallback xmlns="">
      <p:transition spd="slow" advTm="15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56886-BC40-7C46-B559-A2FE7F9CE8CE}"/>
              </a:ext>
            </a:extLst>
          </p:cNvPr>
          <p:cNvSpPr>
            <a:spLocks noGrp="1"/>
          </p:cNvSpPr>
          <p:nvPr>
            <p:ph type="title"/>
          </p:nvPr>
        </p:nvSpPr>
        <p:spPr>
          <a:xfrm>
            <a:off x="0" y="1"/>
            <a:ext cx="8846127" cy="1436914"/>
          </a:xfrm>
        </p:spPr>
        <p:txBody>
          <a:bodyPr tIns="365760" anchor="ctr" anchorCtr="0"/>
          <a:lstStyle/>
          <a:p>
            <a:pPr lvl="0">
              <a:spcAft>
                <a:spcPts val="600"/>
              </a:spcAft>
            </a:pPr>
            <a:r>
              <a:rPr lang="en-US" sz="3600" b="1"/>
              <a:t>The Science is Clear</a:t>
            </a:r>
            <a:endParaRPr lang="en-US" sz="3200">
              <a:solidFill>
                <a:srgbClr val="C00000"/>
              </a:solidFill>
            </a:endParaRPr>
          </a:p>
        </p:txBody>
      </p:sp>
      <p:sp>
        <p:nvSpPr>
          <p:cNvPr id="3" name="TextBox 2">
            <a:extLst>
              <a:ext uri="{FF2B5EF4-FFF2-40B4-BE49-F238E27FC236}">
                <a16:creationId xmlns:a16="http://schemas.microsoft.com/office/drawing/2014/main" id="{C252F9F5-FB3E-4F60-B63F-AFD8820E9680}"/>
              </a:ext>
            </a:extLst>
          </p:cNvPr>
          <p:cNvSpPr txBox="1"/>
          <p:nvPr/>
        </p:nvSpPr>
        <p:spPr>
          <a:xfrm>
            <a:off x="9110382" y="1752599"/>
            <a:ext cx="2687918" cy="3352800"/>
          </a:xfrm>
          <a:prstGeom prst="rect">
            <a:avLst/>
          </a:prstGeom>
          <a:noFill/>
        </p:spPr>
        <p:txBody>
          <a:bodyPr wrap="square" rtlCol="0" anchor="ctr" anchorCtr="0">
            <a:noAutofit/>
          </a:bodyPr>
          <a:lstStyle/>
          <a:p>
            <a:r>
              <a:rPr lang="en-US" sz="2000" b="1">
                <a:solidFill>
                  <a:srgbClr val="CE242B"/>
                </a:solidFill>
              </a:rPr>
              <a:t>High-quality CPR impacts positive outcomes</a:t>
            </a:r>
          </a:p>
          <a:p>
            <a:endParaRPr lang="en-US" sz="2000" b="1">
              <a:solidFill>
                <a:srgbClr val="636466"/>
              </a:solidFill>
            </a:endParaRPr>
          </a:p>
          <a:p>
            <a:r>
              <a:rPr lang="en-US" sz="2000" b="1">
                <a:solidFill>
                  <a:srgbClr val="636466"/>
                </a:solidFill>
              </a:rPr>
              <a:t>CPR skills decay after 3 to 6 months</a:t>
            </a:r>
          </a:p>
          <a:p>
            <a:endParaRPr lang="en-US" sz="2000" b="1">
              <a:solidFill>
                <a:srgbClr val="636466"/>
              </a:solidFill>
            </a:endParaRPr>
          </a:p>
          <a:p>
            <a:r>
              <a:rPr lang="en-US" sz="2000" b="1"/>
              <a:t>Poor-quality CPR is a preventable harm</a:t>
            </a:r>
          </a:p>
        </p:txBody>
      </p:sp>
      <p:grpSp>
        <p:nvGrpSpPr>
          <p:cNvPr id="6" name="Group 5">
            <a:extLst>
              <a:ext uri="{FF2B5EF4-FFF2-40B4-BE49-F238E27FC236}">
                <a16:creationId xmlns:a16="http://schemas.microsoft.com/office/drawing/2014/main" id="{9A8D0E65-3A75-44C2-B379-29948E736D5C}"/>
              </a:ext>
            </a:extLst>
          </p:cNvPr>
          <p:cNvGrpSpPr/>
          <p:nvPr/>
        </p:nvGrpSpPr>
        <p:grpSpPr>
          <a:xfrm>
            <a:off x="1211290" y="1436915"/>
            <a:ext cx="6423545" cy="4286251"/>
            <a:chOff x="2679700" y="929861"/>
            <a:chExt cx="7683500" cy="5051839"/>
          </a:xfrm>
        </p:grpSpPr>
        <p:sp>
          <p:nvSpPr>
            <p:cNvPr id="7" name="Rectangle 6">
              <a:extLst>
                <a:ext uri="{FF2B5EF4-FFF2-40B4-BE49-F238E27FC236}">
                  <a16:creationId xmlns:a16="http://schemas.microsoft.com/office/drawing/2014/main" id="{27EC2744-B2CC-499A-93E5-38011A14B3B2}"/>
                </a:ext>
              </a:extLst>
            </p:cNvPr>
            <p:cNvSpPr/>
            <p:nvPr/>
          </p:nvSpPr>
          <p:spPr>
            <a:xfrm>
              <a:off x="2679700" y="929861"/>
              <a:ext cx="7683500" cy="5051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373A173-F107-43C1-AFF9-B0310F376B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78915" y="1301751"/>
              <a:ext cx="7338165" cy="4464050"/>
            </a:xfrm>
            <a:prstGeom prst="rect">
              <a:avLst/>
            </a:prstGeom>
          </p:spPr>
        </p:pic>
      </p:grpSp>
      <p:pic>
        <p:nvPicPr>
          <p:cNvPr id="17" name="Audio 16">
            <a:hlinkClick r:id="" action="ppaction://media"/>
            <a:extLst>
              <a:ext uri="{FF2B5EF4-FFF2-40B4-BE49-F238E27FC236}">
                <a16:creationId xmlns:a16="http://schemas.microsoft.com/office/drawing/2014/main" id="{52F0DD79-62C9-4589-B62D-1E23ACAE83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69977308"/>
      </p:ext>
    </p:extLst>
  </p:cSld>
  <p:clrMapOvr>
    <a:masterClrMapping/>
  </p:clrMapOvr>
  <mc:AlternateContent xmlns:mc="http://schemas.openxmlformats.org/markup-compatibility/2006" xmlns:p14="http://schemas.microsoft.com/office/powerpoint/2010/main">
    <mc:Choice Requires="p14">
      <p:transition spd="slow" p14:dur="2000" advTm="8970"/>
    </mc:Choice>
    <mc:Fallback xmlns="">
      <p:transition spd="slow" advTm="8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B8BA280E7E0945BF654E034148F415" ma:contentTypeVersion="19" ma:contentTypeDescription="Create a new document." ma:contentTypeScope="" ma:versionID="5a6520ff35beec4a8834cd6e2e316b17">
  <xsd:schema xmlns:xsd="http://www.w3.org/2001/XMLSchema" xmlns:xs="http://www.w3.org/2001/XMLSchema" xmlns:p="http://schemas.microsoft.com/office/2006/metadata/properties" xmlns:ns2="b1ae1dc2-adb4-49ba-951d-9af7592bc0d9" xmlns:ns3="734a2b26-99aa-495d-884f-8bd3b22193c8" targetNamespace="http://schemas.microsoft.com/office/2006/metadata/properties" ma:root="true" ma:fieldsID="9c106a56a7da89b78c285a7f2185af1c" ns2:_="" ns3:_="">
    <xsd:import namespace="b1ae1dc2-adb4-49ba-951d-9af7592bc0d9"/>
    <xsd:import namespace="734a2b26-99aa-495d-884f-8bd3b22193c8"/>
    <xsd:element name="properties">
      <xsd:complexType>
        <xsd:sequence>
          <xsd:element name="documentManagement">
            <xsd:complexType>
              <xsd:all>
                <xsd:element ref="ns2:MediaServiceMetadata" minOccurs="0"/>
                <xsd:element ref="ns2:MediaServiceFastMetadata" minOccurs="0"/>
                <xsd:element ref="ns3:Audience"/>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aterialType" minOccurs="0"/>
                <xsd:element ref="ns2:lcf76f155ced4ddcb4097134ff3c332f" minOccurs="0"/>
                <xsd:element ref="ns3:TaxCatchAll"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e1dc2-adb4-49ba-951d-9af7592bc0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aterialType" ma:index="17" nillable="true" ma:displayName="Material Type" ma:format="Dropdown" ma:internalName="MaterialType">
      <xsd:simpleType>
        <xsd:restriction base="dms:Choice">
          <xsd:enumeration value="Branding"/>
          <xsd:enumeration value="Flyer"/>
          <xsd:enumeration value="Help"/>
          <xsd:enumeration value="Image"/>
          <xsd:enumeration value="Info"/>
          <xsd:enumeration value="Other"/>
          <xsd:enumeration value="PA"/>
          <xsd:enumeration value="Plan"/>
          <xsd:enumeration value="Presentation"/>
          <xsd:enumeration value="Sales"/>
          <xsd:enumeration value="Sell Sheet"/>
          <xsd:enumeration value="Journey"/>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d2008fd-eda4-4d39-99a4-04ea561c209c"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4a2b26-99aa-495d-884f-8bd3b22193c8" elementFormDefault="qualified">
    <xsd:import namespace="http://schemas.microsoft.com/office/2006/documentManagement/types"/>
    <xsd:import namespace="http://schemas.microsoft.com/office/infopath/2007/PartnerControls"/>
    <xsd:element name="Audience" ma:index="10" ma:displayName="Audience" ma:format="RadioButtons" ma:internalName="Audience">
      <xsd:simpleType>
        <xsd:restriction base="dms:Choice">
          <xsd:enumeration value="External"/>
          <xsd:enumeration value="Internal"/>
        </xsd:restriction>
      </xsd:simpleType>
    </xsd:element>
    <xsd:element name="TaxCatchAll" ma:index="20" nillable="true" ma:displayName="Taxonomy Catch All Column" ma:hidden="true" ma:list="{af5fb006-b01f-4280-b21b-6b3d83ce95c2}" ma:internalName="TaxCatchAll" ma:showField="CatchAllData" ma:web="734a2b26-99aa-495d-884f-8bd3b22193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udience xmlns="734a2b26-99aa-495d-884f-8bd3b22193c8">External</Audience>
    <MaterialType xmlns="b1ae1dc2-adb4-49ba-951d-9af7592bc0d9">Presentation</MaterialType>
    <lcf76f155ced4ddcb4097134ff3c332f xmlns="b1ae1dc2-adb4-49ba-951d-9af7592bc0d9">
      <Terms xmlns="http://schemas.microsoft.com/office/infopath/2007/PartnerControls"/>
    </lcf76f155ced4ddcb4097134ff3c332f>
    <TaxCatchAll xmlns="734a2b26-99aa-495d-884f-8bd3b22193c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D41EE5-FEB3-46FC-9CD0-BF195BEDA183}">
  <ds:schemaRefs>
    <ds:schemaRef ds:uri="734a2b26-99aa-495d-884f-8bd3b22193c8"/>
    <ds:schemaRef ds:uri="b1ae1dc2-adb4-49ba-951d-9af7592bc0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B66207C-347E-4EA5-BFDC-C29B6840F2DF}">
  <ds:schemaRefs>
    <ds:schemaRef ds:uri="http://schemas.microsoft.com/office/2006/documentManagement/types"/>
    <ds:schemaRef ds:uri="http://purl.org/dc/elements/1.1/"/>
    <ds:schemaRef ds:uri="b1ae1dc2-adb4-49ba-951d-9af7592bc0d9"/>
    <ds:schemaRef ds:uri="http://schemas.microsoft.com/office/2006/metadata/properties"/>
    <ds:schemaRef ds:uri="http://schemas.microsoft.com/office/infopath/2007/PartnerControls"/>
    <ds:schemaRef ds:uri="http://purl.org/dc/dcmitype/"/>
    <ds:schemaRef ds:uri="http://schemas.openxmlformats.org/package/2006/metadata/core-properties"/>
    <ds:schemaRef ds:uri="http://purl.org/dc/terms/"/>
    <ds:schemaRef ds:uri="http://www.w3.org/XML/1998/namespace"/>
    <ds:schemaRef ds:uri="734a2b26-99aa-495d-884f-8bd3b22193c8"/>
  </ds:schemaRefs>
</ds:datastoreItem>
</file>

<file path=customXml/itemProps3.xml><?xml version="1.0" encoding="utf-8"?>
<ds:datastoreItem xmlns:ds="http://schemas.openxmlformats.org/officeDocument/2006/customXml" ds:itemID="{90742956-9713-4D25-AA04-30F5E8151F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4306</TotalTime>
  <Words>3796</Words>
  <Application>Microsoft Office PowerPoint</Application>
  <PresentationFormat>Widescreen</PresentationFormat>
  <Paragraphs>294</Paragraphs>
  <Slides>29</Slides>
  <Notes>29</Notes>
  <HiddenSlides>0</HiddenSlides>
  <MMClips>29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DengXian</vt:lpstr>
      <vt:lpstr>Arial</vt:lpstr>
      <vt:lpstr>Calibri</vt:lpstr>
      <vt:lpstr>inherit</vt:lpstr>
      <vt:lpstr>Lato</vt:lpstr>
      <vt:lpstr>Lato Light</vt:lpstr>
      <vt:lpstr>Lub Dub Bold</vt:lpstr>
      <vt:lpstr>Segoe UI Light</vt:lpstr>
      <vt:lpstr>Segoe UI Semilight</vt:lpstr>
      <vt:lpstr>Times New Roman</vt:lpstr>
      <vt:lpstr>Wingdings</vt:lpstr>
      <vt:lpstr>1_Office Theme</vt:lpstr>
      <vt:lpstr>Transforming Resuscitation for Life RQI® Digital Resuscitation Education</vt:lpstr>
      <vt:lpstr>Saving More  Lives Together The Science is Clear</vt:lpstr>
      <vt:lpstr>PowerPoint Presentation</vt:lpstr>
      <vt:lpstr>PowerPoint Presentation</vt:lpstr>
      <vt:lpstr>Shifting from Training to Quality Improvement</vt:lpstr>
      <vt:lpstr>PowerPoint Presentation</vt:lpstr>
      <vt:lpstr>PowerPoint Presentation</vt:lpstr>
      <vt:lpstr>PowerPoint Presentation</vt:lpstr>
      <vt:lpstr>The Science is Clear</vt:lpstr>
      <vt:lpstr>Training Interventions that  Improve CPR Skill Acquisition and Retention</vt:lpstr>
      <vt:lpstr>PowerPoint Presentation</vt:lpstr>
      <vt:lpstr>PowerPoint Presentation</vt:lpstr>
      <vt:lpstr>RQI Healthcare Provider Verifies competence in high-quality CPR skills and basic life support</vt:lpstr>
      <vt:lpstr>PowerPoint Presentation</vt:lpstr>
      <vt:lpstr>True Adaptive Learning</vt:lpstr>
      <vt:lpstr>Level of Confidence</vt:lpstr>
      <vt:lpstr>Level of Understanding</vt:lpstr>
      <vt:lpstr>PowerPoint Presentation</vt:lpstr>
      <vt:lpstr>PowerPoint Presentation</vt:lpstr>
      <vt:lpstr>PowerPoint Presentation</vt:lpstr>
      <vt:lpstr>PowerPoint Presentation</vt:lpstr>
      <vt:lpstr>PowerPoint Presentation</vt:lpstr>
      <vt:lpstr>In Hospital Impact - Canada</vt:lpstr>
      <vt:lpstr>In Hospital Impact - Canada</vt:lpstr>
      <vt:lpstr>PowerPoint Presentation</vt:lpstr>
      <vt:lpstr>RQI Evidence Library</vt:lpstr>
      <vt:lpstr>PowerPoint Presentation</vt:lpstr>
      <vt:lpstr>RQI Impact via Analytics 693,000 learners across 2,230 institutions from 2018-2021 </vt:lpstr>
      <vt:lpstr>Together, We’re Transforming  Resuscitation for Life   Questions?   For additional information, please contact: gleete@irishheart.ie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RQI 2025 - Product Presentation</dc:title>
  <dc:creator>Karen Moore</dc:creator>
  <cp:lastModifiedBy>Geraldine Leete</cp:lastModifiedBy>
  <cp:revision>24</cp:revision>
  <dcterms:created xsi:type="dcterms:W3CDTF">2020-10-07T12:47:30Z</dcterms:created>
  <dcterms:modified xsi:type="dcterms:W3CDTF">2023-12-05T14:07:11Z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0x01010021B8BA280E7E0945BF654E034148F415</vt:lpwstr>
  </property>
  <property fmtid="{D5CDD505-2E9C-101B-9397-08002B2CF9AE}" pid="3" name="Language">
    <vt:lpwstr>English</vt:lpwstr>
  </property>
  <property fmtid="{D5CDD505-2E9C-101B-9397-08002B2CF9AE}" pid="4" name="Country">
    <vt:lpwstr>Global</vt:lpwstr>
  </property>
  <property fmtid="{D5CDD505-2E9C-101B-9397-08002B2CF9AE}" pid="5" name="Program">
    <vt:lpwstr>;#RQI;#</vt:lpwstr>
  </property>
</Properties>
</file>