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hywIwNkCOLlMpcNJTzVdgSNRuJ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8156f2f8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a:t>Teacher Guide on last slide.</a:t>
            </a:r>
            <a:endParaRPr/>
          </a:p>
        </p:txBody>
      </p:sp>
      <p:sp>
        <p:nvSpPr>
          <p:cNvPr id="161" name="Google Shape;161;g298156f2f8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ea85f81d90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IE" b="1" u="sng"/>
              <a:t>How young people are targeted by e-cigarette companies.</a:t>
            </a:r>
            <a:endParaRPr b="1"/>
          </a:p>
          <a:p>
            <a:pPr marL="0" lvl="0" indent="0" algn="l" rtl="0">
              <a:lnSpc>
                <a:spcPct val="115000"/>
              </a:lnSpc>
              <a:spcBef>
                <a:spcPts val="0"/>
              </a:spcBef>
              <a:spcAft>
                <a:spcPts val="0"/>
              </a:spcAft>
              <a:buSzPts val="1400"/>
              <a:buNone/>
            </a:pPr>
            <a:r>
              <a:rPr lang="en-IE" b="1">
                <a:solidFill>
                  <a:srgbClr val="000000"/>
                </a:solidFill>
              </a:rPr>
              <a:t>E-cigarette companies target young people in a range of cunning, often tricky ways, including:</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Slick online advertisements.</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Influencers on TikTok, Instagram, and Snapchat.</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Bright, colourful stands in shops and newsagents, known as Point-of-sale (POS).</a:t>
            </a:r>
            <a:br>
              <a:rPr lang="en-IE" b="1">
                <a:solidFill>
                  <a:srgbClr val="000000"/>
                </a:solidFill>
              </a:rPr>
            </a:br>
            <a:endParaRPr b="1">
              <a:solidFill>
                <a:srgbClr val="000000"/>
              </a:solidFill>
            </a:endParaRPr>
          </a:p>
          <a:p>
            <a:pPr marL="0" lvl="0" indent="0" algn="l" rtl="0">
              <a:lnSpc>
                <a:spcPct val="115000"/>
              </a:lnSpc>
              <a:spcBef>
                <a:spcPts val="800"/>
              </a:spcBef>
              <a:spcAft>
                <a:spcPts val="0"/>
              </a:spcAft>
              <a:buSzPts val="1400"/>
              <a:buNone/>
            </a:pPr>
            <a:r>
              <a:rPr lang="en-IE" b="1">
                <a:solidFill>
                  <a:srgbClr val="000000"/>
                </a:solidFill>
              </a:rPr>
              <a:t>The big tobacco companies often own the biggest and most popular e-cigarette brands available. The same clever marketing used since the 1950s that made cigarettes so famous is now being used to promote vapes among young people. They are using the same playbook. </a:t>
            </a:r>
            <a:endParaRPr b="1">
              <a:solidFill>
                <a:srgbClr val="000000"/>
              </a:solidFill>
            </a:endParaRPr>
          </a:p>
          <a:p>
            <a:pPr marL="0" lvl="0" indent="0" algn="l" rtl="0">
              <a:lnSpc>
                <a:spcPct val="100000"/>
              </a:lnSpc>
              <a:spcBef>
                <a:spcPts val="0"/>
              </a:spcBef>
              <a:spcAft>
                <a:spcPts val="0"/>
              </a:spcAft>
              <a:buSzPts val="1400"/>
              <a:buNone/>
            </a:pPr>
            <a:endParaRPr/>
          </a:p>
        </p:txBody>
      </p:sp>
      <p:sp>
        <p:nvSpPr>
          <p:cNvPr id="266" name="Google Shape;266;g1ea85f81d90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ea85f81d90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IE" b="1" u="sng"/>
              <a:t>How young people are targeted by e-cigarette companies.</a:t>
            </a:r>
            <a:endParaRPr b="1"/>
          </a:p>
          <a:p>
            <a:pPr marL="0" lvl="0" indent="0" algn="l" rtl="0">
              <a:lnSpc>
                <a:spcPct val="115000"/>
              </a:lnSpc>
              <a:spcBef>
                <a:spcPts val="0"/>
              </a:spcBef>
              <a:spcAft>
                <a:spcPts val="0"/>
              </a:spcAft>
              <a:buSzPts val="1400"/>
              <a:buNone/>
            </a:pPr>
            <a:r>
              <a:rPr lang="en-IE" b="1">
                <a:solidFill>
                  <a:srgbClr val="000000"/>
                </a:solidFill>
              </a:rPr>
              <a:t>E-cigarette companies target young people in a range of cunning, often tricky ways, including:</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Slick online advertisements.</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Influencers on TikTok, Instagram, and Snapchat.</a:t>
            </a:r>
            <a:endParaRPr b="1">
              <a:solidFill>
                <a:srgbClr val="000000"/>
              </a:solidFill>
            </a:endParaRPr>
          </a:p>
          <a:p>
            <a:pPr marL="457200" lvl="0" indent="-304800" algn="l" rtl="0">
              <a:lnSpc>
                <a:spcPct val="115000"/>
              </a:lnSpc>
              <a:spcBef>
                <a:spcPts val="0"/>
              </a:spcBef>
              <a:spcAft>
                <a:spcPts val="0"/>
              </a:spcAft>
              <a:buSzPts val="1200"/>
              <a:buFont typeface="Calibri"/>
              <a:buChar char="-"/>
            </a:pPr>
            <a:r>
              <a:rPr lang="en-IE" b="1">
                <a:solidFill>
                  <a:srgbClr val="000000"/>
                </a:solidFill>
              </a:rPr>
              <a:t>Bright, colourful stands in shops and newsagents, known as Point-of-sale (POS).</a:t>
            </a:r>
            <a:br>
              <a:rPr lang="en-IE" b="1">
                <a:solidFill>
                  <a:srgbClr val="000000"/>
                </a:solidFill>
              </a:rPr>
            </a:br>
            <a:endParaRPr b="1">
              <a:solidFill>
                <a:srgbClr val="000000"/>
              </a:solidFill>
            </a:endParaRPr>
          </a:p>
          <a:p>
            <a:pPr marL="0" lvl="0" indent="0" algn="l" rtl="0">
              <a:lnSpc>
                <a:spcPct val="115000"/>
              </a:lnSpc>
              <a:spcBef>
                <a:spcPts val="800"/>
              </a:spcBef>
              <a:spcAft>
                <a:spcPts val="0"/>
              </a:spcAft>
              <a:buSzPts val="1400"/>
              <a:buNone/>
            </a:pPr>
            <a:r>
              <a:rPr lang="en-IE" b="1">
                <a:solidFill>
                  <a:srgbClr val="000000"/>
                </a:solidFill>
              </a:rPr>
              <a:t>The big tobacco companies often own the biggest and most popular e-cigarette brands available. The same clever marketing used since the 1950s that made cigarettes so famous is now being used to promote vapes among young people. They are using the same playbook. </a:t>
            </a:r>
            <a:endParaRPr b="1">
              <a:solidFill>
                <a:srgbClr val="000000"/>
              </a:solidFill>
            </a:endParaRPr>
          </a:p>
          <a:p>
            <a:pPr marL="0" lvl="0" indent="0" algn="l" rtl="0">
              <a:lnSpc>
                <a:spcPct val="100000"/>
              </a:lnSpc>
              <a:spcBef>
                <a:spcPts val="0"/>
              </a:spcBef>
              <a:spcAft>
                <a:spcPts val="0"/>
              </a:spcAft>
              <a:buSzPts val="1400"/>
              <a:buNone/>
            </a:pPr>
            <a:endParaRPr/>
          </a:p>
        </p:txBody>
      </p:sp>
      <p:sp>
        <p:nvSpPr>
          <p:cNvPr id="277" name="Google Shape;277;g1ea85f81d90_0_2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8a5cc3a6b5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8a5cc3a6b5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28a5cc3a6b5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ea85f81d90_0_5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ea85f81d90_0_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School Resource page : https://irishheart.ie/schools/post-primary-schools/school-resources/ </a:t>
            </a:r>
            <a:endParaRPr dirty="0"/>
          </a:p>
        </p:txBody>
      </p:sp>
      <p:sp>
        <p:nvSpPr>
          <p:cNvPr id="305" name="Google Shape;305;g1ea85f81d90_0_5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ea85f81d90_0_6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1ea85f81d90_0_6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School Resource page : https://irishheart.ie/schools/post-primary-schools/school-resources/ </a:t>
            </a:r>
          </a:p>
          <a:p>
            <a:pPr marL="0" lvl="0" indent="0" algn="l" rtl="0">
              <a:lnSpc>
                <a:spcPct val="100000"/>
              </a:lnSpc>
              <a:spcBef>
                <a:spcPts val="0"/>
              </a:spcBef>
              <a:spcAft>
                <a:spcPts val="0"/>
              </a:spcAft>
              <a:buSzPts val="1400"/>
              <a:buNone/>
            </a:pPr>
            <a:endParaRPr dirty="0"/>
          </a:p>
        </p:txBody>
      </p:sp>
      <p:sp>
        <p:nvSpPr>
          <p:cNvPr id="319" name="Google Shape;319;g1ea85f81d90_0_6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ea85f81d90_0_6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ea85f81d90_0_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School Resource page : https://irishheart.ie/schools/post-primary-schools/school-resources/ </a:t>
            </a:r>
          </a:p>
          <a:p>
            <a:pPr marL="0" lvl="0" indent="0" algn="l" rtl="0">
              <a:lnSpc>
                <a:spcPct val="100000"/>
              </a:lnSpc>
              <a:spcBef>
                <a:spcPts val="0"/>
              </a:spcBef>
              <a:spcAft>
                <a:spcPts val="0"/>
              </a:spcAft>
              <a:buSzPts val="1400"/>
              <a:buNone/>
            </a:pPr>
            <a:endParaRPr dirty="0"/>
          </a:p>
        </p:txBody>
      </p:sp>
      <p:sp>
        <p:nvSpPr>
          <p:cNvPr id="332" name="Google Shape;332;g1ea85f81d90_0_6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ea85f81d90_0_7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ea85f81d90_0_7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1ea85f81d90_0_7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8156f2f84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8156f2f84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98156f2f84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95e75333b2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a:t>Teacher Guide on last slide.</a:t>
            </a:r>
            <a:endParaRPr/>
          </a:p>
        </p:txBody>
      </p:sp>
      <p:sp>
        <p:nvSpPr>
          <p:cNvPr id="174" name="Google Shape;174;g295e75333b2_0_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IE" u="sng"/>
              <a:t>What are e-cigarettes?</a:t>
            </a:r>
            <a:endParaRPr u="sng"/>
          </a:p>
          <a:p>
            <a:pPr marL="0" lvl="0" indent="0" algn="l" rtl="0">
              <a:lnSpc>
                <a:spcPct val="115000"/>
              </a:lnSpc>
              <a:spcBef>
                <a:spcPts val="0"/>
              </a:spcBef>
              <a:spcAft>
                <a:spcPts val="0"/>
              </a:spcAft>
              <a:buNone/>
            </a:pPr>
            <a:r>
              <a:rPr lang="en-IE"/>
              <a:t>An e-cigarette is a device which vaporises and delivers a chemical mixture known as an ‘’e-liquid’’ to the lungs in the form of an aerosol.</a:t>
            </a:r>
            <a:endParaRPr u="sng"/>
          </a:p>
          <a:p>
            <a:pPr marL="0" lvl="0" indent="0" algn="l" rtl="0">
              <a:lnSpc>
                <a:spcPct val="115000"/>
              </a:lnSpc>
              <a:spcBef>
                <a:spcPts val="0"/>
              </a:spcBef>
              <a:spcAft>
                <a:spcPts val="0"/>
              </a:spcAft>
              <a:buNone/>
            </a:pPr>
            <a:endParaRPr u="sng"/>
          </a:p>
          <a:p>
            <a:pPr marL="0" lvl="0" indent="0" algn="l" rtl="0">
              <a:lnSpc>
                <a:spcPct val="115000"/>
              </a:lnSpc>
              <a:spcBef>
                <a:spcPts val="0"/>
              </a:spcBef>
              <a:spcAft>
                <a:spcPts val="0"/>
              </a:spcAft>
              <a:buClr>
                <a:schemeClr val="dk1"/>
              </a:buClr>
              <a:buSzPts val="1100"/>
              <a:buFont typeface="Arial"/>
              <a:buNone/>
            </a:pPr>
            <a:r>
              <a:rPr lang="en-IE" u="sng"/>
              <a:t>How popular are e-cigarettes among young people?</a:t>
            </a:r>
            <a:endParaRPr/>
          </a:p>
          <a:p>
            <a:pPr marL="0" lvl="0" indent="0" algn="l" rtl="0">
              <a:lnSpc>
                <a:spcPct val="115000"/>
              </a:lnSpc>
              <a:spcBef>
                <a:spcPts val="0"/>
              </a:spcBef>
              <a:spcAft>
                <a:spcPts val="0"/>
              </a:spcAft>
              <a:buClr>
                <a:schemeClr val="dk1"/>
              </a:buClr>
              <a:buSzPts val="1100"/>
              <a:buFont typeface="Arial"/>
              <a:buNone/>
            </a:pPr>
            <a:r>
              <a:rPr lang="en-IE"/>
              <a:t> Between 2015 and 2019, the number of 15 to 16-year-olds who had used an e-cigarette at least once (known as </a:t>
            </a:r>
            <a:r>
              <a:rPr lang="en-IE" i="1"/>
              <a:t>ever-use) </a:t>
            </a:r>
            <a:r>
              <a:rPr lang="en-IE"/>
              <a:t>had risen significantly from 23% to 37.2%. The rate of regular (or </a:t>
            </a:r>
            <a:r>
              <a:rPr lang="en-IE" i="1"/>
              <a:t>current-use</a:t>
            </a:r>
            <a:r>
              <a:rPr lang="en-IE"/>
              <a:t>) vaping has also increased in this time from 10.1% to 18.1%. However, these figures are from 2019, and with disposable vapes becoming increasingly popular in the last few years, it is likely that these figures have grown considerably.</a:t>
            </a:r>
            <a:endParaRPr/>
          </a:p>
        </p:txBody>
      </p:sp>
      <p:sp>
        <p:nvSpPr>
          <p:cNvPr id="184" name="Google Shape;18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5e75333b2_0_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95e75333b2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IE" b="1" u="sng"/>
              <a:t>Are e-cigarettes harmful to health?</a:t>
            </a:r>
            <a:endParaRPr b="1"/>
          </a:p>
          <a:p>
            <a:pPr marL="0" lvl="0" indent="0" algn="l" rtl="0">
              <a:lnSpc>
                <a:spcPct val="115000"/>
              </a:lnSpc>
              <a:spcBef>
                <a:spcPts val="0"/>
              </a:spcBef>
              <a:spcAft>
                <a:spcPts val="0"/>
              </a:spcAft>
              <a:buNone/>
            </a:pPr>
            <a:r>
              <a:rPr lang="en-IE" b="1"/>
              <a:t>Although e-cigarettes, both disposable and reusable vapes, are safer than smoking normal cigarettes, they are not harm-free and we do not know the long-term health impact. Vaping can cause poisonings, burns, blast injuries, lung injury and asthmatic attacks. More evidence shows that using e-cigarettes can damage the brain, heart, blood vessels and lungs.</a:t>
            </a: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IE" b="1"/>
              <a:t>Irish research also shows that teenagers who use e-cigarettes are three and five times more likely to start smoking compared to those who never used e-cigarettes. Both e-cigarettes and normal cigarettes contain an ingredient called nicotine, which is very addictive. Nicotine can harm young people’s brain development, which continues into the early to mid-20s.</a:t>
            </a:r>
            <a:endParaRPr b="1"/>
          </a:p>
          <a:p>
            <a:pPr marL="0" lvl="0" indent="0" algn="l" rtl="0">
              <a:lnSpc>
                <a:spcPct val="115000"/>
              </a:lnSpc>
              <a:spcBef>
                <a:spcPts val="0"/>
              </a:spcBef>
              <a:spcAft>
                <a:spcPts val="0"/>
              </a:spcAft>
              <a:buNone/>
            </a:pPr>
            <a:endParaRPr b="1"/>
          </a:p>
          <a:p>
            <a:pPr marL="0" lvl="0" indent="0" algn="ctr" rtl="0">
              <a:lnSpc>
                <a:spcPct val="115000"/>
              </a:lnSpc>
              <a:spcBef>
                <a:spcPts val="0"/>
              </a:spcBef>
              <a:spcAft>
                <a:spcPts val="0"/>
              </a:spcAft>
              <a:buNone/>
            </a:pPr>
            <a:r>
              <a:rPr lang="en-IE" b="1"/>
              <a:t>E-cigarettes harm children and teenagers, and it is the best course of action never to start. They are very addictive and can lead to smoking, which is highly damaging to your health.</a:t>
            </a:r>
            <a:endParaRPr b="1"/>
          </a:p>
          <a:p>
            <a:pPr marL="0" lvl="0" indent="0" algn="l" rtl="0">
              <a:lnSpc>
                <a:spcPct val="115000"/>
              </a:lnSpc>
              <a:spcBef>
                <a:spcPts val="0"/>
              </a:spcBef>
              <a:spcAft>
                <a:spcPts val="0"/>
              </a:spcAft>
              <a:buNone/>
            </a:pPr>
            <a:endParaRPr b="1"/>
          </a:p>
          <a:p>
            <a:pPr marL="0" lvl="0" indent="0" algn="l" rtl="0">
              <a:spcBef>
                <a:spcPts val="0"/>
              </a:spcBef>
              <a:spcAft>
                <a:spcPts val="0"/>
              </a:spcAft>
              <a:buNone/>
            </a:pPr>
            <a:endParaRPr/>
          </a:p>
        </p:txBody>
      </p:sp>
      <p:sp>
        <p:nvSpPr>
          <p:cNvPr id="222" name="Google Shape;222;g295e75333b2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5e75333b2_0_2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5e75333b2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IE" b="1" u="sng" dirty="0"/>
              <a:t>Are e-cigarettes harmful to health?</a:t>
            </a:r>
            <a:endParaRPr b="1" dirty="0"/>
          </a:p>
          <a:p>
            <a:pPr marL="0" lvl="0" indent="0" algn="l" rtl="0">
              <a:lnSpc>
                <a:spcPct val="115000"/>
              </a:lnSpc>
              <a:spcBef>
                <a:spcPts val="0"/>
              </a:spcBef>
              <a:spcAft>
                <a:spcPts val="0"/>
              </a:spcAft>
              <a:buNone/>
            </a:pPr>
            <a:r>
              <a:rPr lang="en-IE" b="1" dirty="0"/>
              <a:t>Although e-cigarettes, both disposable and reusable vapes, are safer than smoking normal cigarettes, they are not harm-free and we do not know the long-term health impact. Vaping can cause poisonings, burns, blast injuries, lung injury and asthmatic attacks. More evidence shows that using e-cigarettes can damage the brain, heart, blood vessels and lungs.</a:t>
            </a:r>
            <a:endParaRPr b="1" dirty="0"/>
          </a:p>
          <a:p>
            <a:pPr marL="0" lvl="0" indent="0" algn="l" rtl="0">
              <a:lnSpc>
                <a:spcPct val="115000"/>
              </a:lnSpc>
              <a:spcBef>
                <a:spcPts val="0"/>
              </a:spcBef>
              <a:spcAft>
                <a:spcPts val="0"/>
              </a:spcAft>
              <a:buNone/>
            </a:pPr>
            <a:endParaRPr b="1" dirty="0"/>
          </a:p>
          <a:p>
            <a:pPr marL="0" lvl="0" indent="0" algn="l" rtl="0">
              <a:lnSpc>
                <a:spcPct val="115000"/>
              </a:lnSpc>
              <a:spcBef>
                <a:spcPts val="0"/>
              </a:spcBef>
              <a:spcAft>
                <a:spcPts val="0"/>
              </a:spcAft>
              <a:buNone/>
            </a:pPr>
            <a:r>
              <a:rPr lang="en-IE" b="1" dirty="0"/>
              <a:t>Irish research also shows that teenagers who use e-cigarettes are three and five times more likely to start smoking compared to those who never used e-cigarettes. Both e-cigarettes and normal cigarettes contain an ingredient called nicotine, which is very addictive. Nicotine can harm young people’s brain development, which continues into the early to mid-20s.</a:t>
            </a:r>
            <a:endParaRPr b="1" dirty="0"/>
          </a:p>
          <a:p>
            <a:pPr marL="0" lvl="0" indent="0" algn="l" rtl="0">
              <a:lnSpc>
                <a:spcPct val="115000"/>
              </a:lnSpc>
              <a:spcBef>
                <a:spcPts val="0"/>
              </a:spcBef>
              <a:spcAft>
                <a:spcPts val="0"/>
              </a:spcAft>
              <a:buNone/>
            </a:pPr>
            <a:endParaRPr b="1" dirty="0"/>
          </a:p>
          <a:p>
            <a:pPr marL="0" lvl="0" indent="0" algn="ctr" rtl="0">
              <a:lnSpc>
                <a:spcPct val="115000"/>
              </a:lnSpc>
              <a:spcBef>
                <a:spcPts val="0"/>
              </a:spcBef>
              <a:spcAft>
                <a:spcPts val="0"/>
              </a:spcAft>
              <a:buNone/>
            </a:pPr>
            <a:r>
              <a:rPr lang="en-IE" b="1" dirty="0"/>
              <a:t>E-cigarettes harm children and teenagers, and it is the best course of action never to start. They are very addictive and can lead to smoking, which is highly damaging to your health.</a:t>
            </a:r>
            <a:endParaRPr b="1" dirty="0"/>
          </a:p>
          <a:p>
            <a:pPr marL="0" lvl="0" indent="0" algn="l" rtl="0">
              <a:lnSpc>
                <a:spcPct val="115000"/>
              </a:lnSpc>
              <a:spcBef>
                <a:spcPts val="0"/>
              </a:spcBef>
              <a:spcAft>
                <a:spcPts val="0"/>
              </a:spcAft>
              <a:buNone/>
            </a:pPr>
            <a:endParaRPr b="1" dirty="0"/>
          </a:p>
          <a:p>
            <a:pPr marL="0" lvl="0" indent="0" algn="l" rtl="0">
              <a:spcBef>
                <a:spcPts val="0"/>
              </a:spcBef>
              <a:spcAft>
                <a:spcPts val="0"/>
              </a:spcAft>
              <a:buNone/>
            </a:pPr>
            <a:endParaRPr dirty="0"/>
          </a:p>
        </p:txBody>
      </p:sp>
      <p:sp>
        <p:nvSpPr>
          <p:cNvPr id="231" name="Google Shape;231;g295e75333b2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IE" b="1" u="sng"/>
              <a:t>Environmental impact of disposable e-cigarettes</a:t>
            </a:r>
            <a:endParaRPr b="1"/>
          </a:p>
          <a:p>
            <a:pPr marL="0" lvl="0" indent="0" algn="l" rtl="0">
              <a:lnSpc>
                <a:spcPct val="115000"/>
              </a:lnSpc>
              <a:spcBef>
                <a:spcPts val="0"/>
              </a:spcBef>
              <a:spcAft>
                <a:spcPts val="0"/>
              </a:spcAft>
              <a:buNone/>
            </a:pPr>
            <a:r>
              <a:rPr lang="en-IE" b="1"/>
              <a:t>E-cigarette waste has a serious environmental impact as they contain plastic, nicotine salts, heavy metals, lead, mercury, and flammable lithium-ion batteries, which can leach into waterways, soil, and wildlife. Shockingly, in the UK, five million disposable vapes are thrown away each week. </a:t>
            </a: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IE" b="1"/>
              <a:t>Here in Ireland, an estimated 12.5 million vapes were sold in 2022, and, likely, these single-use devices were simply binned, adding to our already burgeoning plastic waste. </a:t>
            </a:r>
            <a:br>
              <a:rPr lang="en-IE" b="1"/>
            </a:br>
            <a:endParaRPr b="1"/>
          </a:p>
          <a:p>
            <a:pPr marL="0" lvl="0" indent="0" algn="l" rtl="0">
              <a:lnSpc>
                <a:spcPct val="115000"/>
              </a:lnSpc>
              <a:spcBef>
                <a:spcPts val="0"/>
              </a:spcBef>
              <a:spcAft>
                <a:spcPts val="0"/>
              </a:spcAft>
              <a:buNone/>
            </a:pPr>
            <a:r>
              <a:rPr lang="en-IE" b="1"/>
              <a:t>To protect youth health and the planet's health, the Irish Heart Foundation has called for the government to introduce a full ban on all forms of disposable e-cigarettes. </a:t>
            </a:r>
            <a:endParaRPr b="1"/>
          </a:p>
          <a:p>
            <a:pPr marL="0" lvl="0" indent="0" algn="l" rtl="0">
              <a:spcBef>
                <a:spcPts val="0"/>
              </a:spcBef>
              <a:spcAft>
                <a:spcPts val="0"/>
              </a:spcAft>
              <a:buNone/>
            </a:pPr>
            <a:endParaRPr/>
          </a:p>
        </p:txBody>
      </p:sp>
      <p:sp>
        <p:nvSpPr>
          <p:cNvPr id="247" name="Google Shape;24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a5cc3a6b5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IE" b="1" u="sng"/>
              <a:t>Environmental impact of disposable e-cigarettes</a:t>
            </a:r>
            <a:endParaRPr b="1"/>
          </a:p>
          <a:p>
            <a:pPr marL="0" lvl="0" indent="0" algn="l" rtl="0">
              <a:lnSpc>
                <a:spcPct val="115000"/>
              </a:lnSpc>
              <a:spcBef>
                <a:spcPts val="0"/>
              </a:spcBef>
              <a:spcAft>
                <a:spcPts val="0"/>
              </a:spcAft>
              <a:buNone/>
            </a:pPr>
            <a:r>
              <a:rPr lang="en-IE" b="1"/>
              <a:t>E-cigarette waste has a serious environmental impact as they contain plastic, nicotine salts, heavy metals, lead, mercury, and flammable lithium-ion batteries, which can leach into waterways, soil, and wildlife. Shockingly, in the UK, five million disposable vapes are thrown away each week. </a:t>
            </a: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IE" b="1"/>
              <a:t>Here in Ireland, an estimated 12.5 million vapes were sold in 2022, and, likely, these single-use devices were simply binned, adding to our already burgeoning plastic waste. </a:t>
            </a:r>
            <a:br>
              <a:rPr lang="en-IE" b="1"/>
            </a:br>
            <a:endParaRPr b="1"/>
          </a:p>
          <a:p>
            <a:pPr marL="0" lvl="0" indent="0" algn="l" rtl="0">
              <a:lnSpc>
                <a:spcPct val="115000"/>
              </a:lnSpc>
              <a:spcBef>
                <a:spcPts val="0"/>
              </a:spcBef>
              <a:spcAft>
                <a:spcPts val="0"/>
              </a:spcAft>
              <a:buNone/>
            </a:pPr>
            <a:r>
              <a:rPr lang="en-IE" b="1"/>
              <a:t>To protect youth health and the planet's health, the Irish Heart Foundation has called for the government to introduce a full ban on all forms of disposable e-cigarettes. </a:t>
            </a: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IE" b="1"/>
              <a:t>Environment - https://bit.ly/3tM2UQE </a:t>
            </a:r>
            <a:endParaRPr b="1"/>
          </a:p>
          <a:p>
            <a:pPr marL="0" lvl="0" indent="0" algn="l" rtl="0">
              <a:lnSpc>
                <a:spcPct val="115000"/>
              </a:lnSpc>
              <a:spcBef>
                <a:spcPts val="0"/>
              </a:spcBef>
              <a:spcAft>
                <a:spcPts val="0"/>
              </a:spcAft>
              <a:buNone/>
            </a:pPr>
            <a:r>
              <a:rPr lang="en-IE" b="1"/>
              <a:t>A report on the environmental impact of vapes. </a:t>
            </a:r>
            <a:endParaRPr b="1"/>
          </a:p>
          <a:p>
            <a:pPr marL="0" lvl="0" indent="0" algn="l" rtl="0">
              <a:lnSpc>
                <a:spcPct val="115000"/>
              </a:lnSpc>
              <a:spcBef>
                <a:spcPts val="0"/>
              </a:spcBef>
              <a:spcAft>
                <a:spcPts val="0"/>
              </a:spcAft>
              <a:buNone/>
            </a:pPr>
            <a:endParaRPr b="1"/>
          </a:p>
          <a:p>
            <a:pPr marL="0" lvl="0" indent="0" algn="l" rtl="0">
              <a:spcBef>
                <a:spcPts val="0"/>
              </a:spcBef>
              <a:spcAft>
                <a:spcPts val="0"/>
              </a:spcAft>
              <a:buNone/>
            </a:pPr>
            <a:endParaRPr/>
          </a:p>
        </p:txBody>
      </p:sp>
      <p:sp>
        <p:nvSpPr>
          <p:cNvPr id="255" name="Google Shape;255;g28a5cc3a6b5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g1ea85f81d90_0_53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1ea85f81d90_0_53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1ea85f81d90_0_5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1ea85f81d90_0_5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1ea85f81d90_0_5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g1ea85f81d90_0_540"/>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1ea85f81d90_0_540"/>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9" name="Google Shape;99;g1ea85f81d90_0_54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1ea85f81d90_0_54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1ea85f81d90_0_54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1ea85f81d90_0_546"/>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1ea85f81d90_0_546"/>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ea85f81d90_0_54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1ea85f81d90_0_54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1ea85f81d90_0_54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1ea85f81d90_0_55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1ea85f81d90_0_552"/>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ea85f81d90_0_552"/>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ea85f81d90_0_55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g1ea85f81d90_0_55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1ea85f81d90_0_55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1ea85f81d90_0_559"/>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1ea85f81d90_0_559"/>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ea85f81d90_0_559"/>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ea85f81d90_0_559"/>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ea85f81d90_0_559"/>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ea85f81d90_0_55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g1ea85f81d90_0_55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g1ea85f81d90_0_55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1ea85f81d90_0_56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1ea85f81d90_0_56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1ea85f81d90_0_56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1ea85f81d90_0_56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g1ea85f81d90_0_57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1ea85f81d90_0_57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1ea85f81d90_0_5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1ea85f81d90_0_577"/>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1ea85f81d90_0_577"/>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6" name="Google Shape;136;g1ea85f81d90_0_577"/>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 name="Google Shape;137;g1ea85f81d90_0_57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1ea85f81d90_0_57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1ea85f81d90_0_57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1ea85f81d90_0_58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1ea85f81d90_0_584"/>
          <p:cNvSpPr>
            <a:spLocks noGrp="1"/>
          </p:cNvSpPr>
          <p:nvPr>
            <p:ph type="pic" idx="2"/>
          </p:nvPr>
        </p:nvSpPr>
        <p:spPr>
          <a:xfrm>
            <a:off x="3887391" y="987426"/>
            <a:ext cx="4629300" cy="4873500"/>
          </a:xfrm>
          <a:prstGeom prst="rect">
            <a:avLst/>
          </a:prstGeom>
          <a:noFill/>
          <a:ln>
            <a:noFill/>
          </a:ln>
        </p:spPr>
      </p:sp>
      <p:sp>
        <p:nvSpPr>
          <p:cNvPr id="143" name="Google Shape;143;g1ea85f81d90_0_584"/>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g1ea85f81d90_0_58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1ea85f81d90_0_58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1ea85f81d90_0_58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1ea85f81d90_0_59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1ea85f81d90_0_591"/>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1ea85f81d90_0_59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1ea85f81d90_0_59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1ea85f81d90_0_59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1ea85f81d90_0_597"/>
          <p:cNvSpPr txBox="1">
            <a:spLocks noGrp="1"/>
          </p:cNvSpPr>
          <p:nvPr>
            <p:ph type="title"/>
          </p:nvPr>
        </p:nvSpPr>
        <p:spPr>
          <a:xfrm rot="5400000">
            <a:off x="4623601" y="2285276"/>
            <a:ext cx="58119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1ea85f81d90_0_597"/>
          <p:cNvSpPr txBox="1">
            <a:spLocks noGrp="1"/>
          </p:cNvSpPr>
          <p:nvPr>
            <p:ph type="body" idx="1"/>
          </p:nvPr>
        </p:nvSpPr>
        <p:spPr>
          <a:xfrm rot="5400000">
            <a:off x="623025" y="370674"/>
            <a:ext cx="58119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1ea85f81d90_0_59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1ea85f81d90_0_59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1ea85f81d90_0_59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a:spLocks noGrp="1"/>
          </p:cNvSpPr>
          <p:nvPr>
            <p:ph type="pic" idx="2"/>
          </p:nvPr>
        </p:nvSpPr>
        <p:spPr>
          <a:xfrm>
            <a:off x="3887391" y="987426"/>
            <a:ext cx="4629150" cy="4873625"/>
          </a:xfrm>
          <a:prstGeom prst="rect">
            <a:avLst/>
          </a:prstGeom>
          <a:noFill/>
          <a:ln>
            <a:noFill/>
          </a:ln>
        </p:spPr>
      </p:sp>
      <p:sp>
        <p:nvSpPr>
          <p:cNvPr id="68" name="Google Shape;68;p1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1ea85f81d90_0_52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1ea85f81d90_0_52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ea85f81d90_0_5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1ea85f81d90_0_5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1ea85f81d90_0_5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irishheart.ie/advocacy/vap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hyperlink" Target="https://irishheart.ie/advocacy/vap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mailto:firstname.surname@oireachtas.ie" TargetMode="External"/><Relationship Id="rId4" Type="http://schemas.openxmlformats.org/officeDocument/2006/relationships/hyperlink" Target="https://www.oireachtas.ie/en/memb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irishheart.ie/schools/post-primary-schools/school-resource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golooney@irishheart.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hyperlink" Target="http://www.irishheart.ie/vap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g298156f2f84_0_0"/>
          <p:cNvPicPr preferRelativeResize="0">
            <a:picLocks noGrp="1" noRot="1" noMove="1" noResize="1" noEditPoints="1" noAdjustHandles="1" noChangeArrowheads="1" noChangeShapeType="1" noCrop="1"/>
          </p:cNvPicPr>
          <p:nvPr/>
        </p:nvPicPr>
        <p:blipFill rotWithShape="1">
          <a:blip r:embed="rId4">
            <a:alphaModFix/>
          </a:blip>
          <a:srcRect t="4470" r="704"/>
          <a:stretch/>
        </p:blipFill>
        <p:spPr>
          <a:xfrm>
            <a:off x="12641" y="6213704"/>
            <a:ext cx="9118718" cy="651731"/>
          </a:xfrm>
          <a:prstGeom prst="rect">
            <a:avLst/>
          </a:prstGeom>
          <a:noFill/>
          <a:ln>
            <a:noFill/>
          </a:ln>
        </p:spPr>
      </p:pic>
      <p:pic>
        <p:nvPicPr>
          <p:cNvPr id="164" name="Google Shape;164;g298156f2f84_0_0"/>
          <p:cNvPicPr preferRelativeResize="0">
            <a:picLocks noGrp="1" noRot="1" noMove="1" noResize="1" noEditPoints="1" noAdjustHandles="1" noChangeArrowheads="1" noChangeShapeType="1" noCrop="1"/>
          </p:cNvPicPr>
          <p:nvPr/>
        </p:nvPicPr>
        <p:blipFill rotWithShape="1">
          <a:blip r:embed="rId5">
            <a:alphaModFix/>
          </a:blip>
          <a:srcRect b="35773"/>
          <a:stretch/>
        </p:blipFill>
        <p:spPr>
          <a:xfrm>
            <a:off x="0" y="629425"/>
            <a:ext cx="9144000" cy="330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1ea85f81d90_0_154"/>
          <p:cNvPicPr preferRelativeResize="0">
            <a:picLocks noGrp="1" noRot="1" noMove="1" noResize="1" noEditPoints="1" noAdjustHandles="1" noChangeArrowheads="1" noChangeShapeType="1" noCrop="1"/>
          </p:cNvPicPr>
          <p:nvPr/>
        </p:nvPicPr>
        <p:blipFill rotWithShape="1">
          <a:blip r:embed="rId3">
            <a:alphaModFix/>
          </a:blip>
          <a:srcRect b="20191"/>
          <a:stretch/>
        </p:blipFill>
        <p:spPr>
          <a:xfrm>
            <a:off x="216211" y="3181216"/>
            <a:ext cx="2857500" cy="2280550"/>
          </a:xfrm>
          <a:prstGeom prst="rect">
            <a:avLst/>
          </a:prstGeom>
          <a:noFill/>
          <a:ln>
            <a:noFill/>
          </a:ln>
        </p:spPr>
      </p:pic>
      <p:pic>
        <p:nvPicPr>
          <p:cNvPr id="269" name="Google Shape;269;g1ea85f81d90_0_154" descr="Some social media influencers promoting Elf Bar on TikTok"/>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5883359" y="3348813"/>
            <a:ext cx="3218424" cy="2112953"/>
          </a:xfrm>
          <a:prstGeom prst="rect">
            <a:avLst/>
          </a:prstGeom>
          <a:noFill/>
          <a:ln>
            <a:noFill/>
          </a:ln>
        </p:spPr>
      </p:pic>
      <p:sp>
        <p:nvSpPr>
          <p:cNvPr id="270" name="Google Shape;270;g1ea85f81d90_0_154"/>
          <p:cNvSpPr>
            <a:spLocks noGrp="1" noRot="1" noMove="1" noResize="1" noEditPoints="1" noAdjustHandles="1" noChangeArrowheads="1" noChangeShapeType="1"/>
          </p:cNvSpPr>
          <p:nvPr/>
        </p:nvSpPr>
        <p:spPr>
          <a:xfrm>
            <a:off x="216211" y="1655047"/>
            <a:ext cx="2832900" cy="1325700"/>
          </a:xfrm>
          <a:prstGeom prst="roundRect">
            <a:avLst>
              <a:gd name="adj" fmla="val 16667"/>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IE" sz="2000" b="0" i="0" u="none" strike="noStrike" cap="none" dirty="0">
                <a:solidFill>
                  <a:schemeClr val="dk1"/>
                </a:solidFill>
                <a:latin typeface="Arial"/>
                <a:ea typeface="Arial"/>
                <a:cs typeface="Arial"/>
                <a:sym typeface="Arial"/>
              </a:rPr>
              <a:t>Who are the vape companies trying to sell to?</a:t>
            </a:r>
            <a:endParaRPr dirty="0"/>
          </a:p>
          <a:p>
            <a:pPr marL="0" marR="0" lvl="0" indent="0" algn="ctr"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p:txBody>
      </p:sp>
      <p:sp>
        <p:nvSpPr>
          <p:cNvPr id="271" name="Google Shape;271;g1ea85f81d90_0_154"/>
          <p:cNvSpPr>
            <a:spLocks noGrp="1" noRot="1" noMove="1" noResize="1" noEditPoints="1" noAdjustHandles="1" noChangeArrowheads="1" noChangeShapeType="1"/>
          </p:cNvSpPr>
          <p:nvPr/>
        </p:nvSpPr>
        <p:spPr>
          <a:xfrm>
            <a:off x="5829855" y="1655047"/>
            <a:ext cx="3109800" cy="1325700"/>
          </a:xfrm>
          <a:prstGeom prst="roundRect">
            <a:avLst>
              <a:gd name="adj" fmla="val 16667"/>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IE" sz="2000" b="0" i="0" u="none" strike="noStrike" cap="none">
                <a:solidFill>
                  <a:schemeClr val="dk1"/>
                </a:solidFill>
                <a:latin typeface="Arial"/>
                <a:ea typeface="Arial"/>
                <a:cs typeface="Arial"/>
                <a:sym typeface="Arial"/>
              </a:rPr>
              <a:t>How do they advertise their vapes to those people?</a:t>
            </a:r>
            <a:endParaRPr/>
          </a:p>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272" name="Google Shape;272;g1ea85f81d90_0_154"/>
          <p:cNvSpPr>
            <a:spLocks noGrp="1" noRot="1" noMove="1" noResize="1" noEditPoints="1" noAdjustHandles="1" noChangeArrowheads="1" noChangeShapeType="1"/>
          </p:cNvSpPr>
          <p:nvPr/>
        </p:nvSpPr>
        <p:spPr>
          <a:xfrm>
            <a:off x="3206258" y="4203291"/>
            <a:ext cx="2544600" cy="1525500"/>
          </a:xfrm>
          <a:prstGeom prst="roundRect">
            <a:avLst>
              <a:gd name="adj" fmla="val 16667"/>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00" b="0" i="0" u="none" strike="noStrike" cap="none">
                <a:solidFill>
                  <a:schemeClr val="dk1"/>
                </a:solidFill>
                <a:latin typeface="Arial"/>
                <a:ea typeface="Arial"/>
                <a:cs typeface="Arial"/>
                <a:sym typeface="Arial"/>
              </a:rPr>
              <a:t>Do you think they should be allowed do this?</a:t>
            </a:r>
            <a:endParaRPr/>
          </a:p>
        </p:txBody>
      </p:sp>
      <p:pic>
        <p:nvPicPr>
          <p:cNvPr id="273" name="Google Shape;273;g1ea85f81d90_0_154"/>
          <p:cNvPicPr preferRelativeResize="0">
            <a:picLocks noGrp="1" noRot="1" noMove="1" noResize="1" noEditPoints="1" noAdjustHandles="1" noChangeArrowheads="1" noChangeShapeType="1" noCrop="1"/>
          </p:cNvPicPr>
          <p:nvPr/>
        </p:nvPicPr>
        <p:blipFill rotWithShape="1">
          <a:blip r:embed="rId5">
            <a:alphaModFix/>
          </a:blip>
          <a:srcRect l="19636" r="15233"/>
          <a:stretch/>
        </p:blipFill>
        <p:spPr>
          <a:xfrm>
            <a:off x="3314146" y="1572515"/>
            <a:ext cx="2328778" cy="2379876"/>
          </a:xfrm>
          <a:prstGeom prst="rect">
            <a:avLst/>
          </a:prstGeom>
          <a:noFill/>
          <a:ln>
            <a:noFill/>
          </a:ln>
        </p:spPr>
      </p:pic>
      <p:pic>
        <p:nvPicPr>
          <p:cNvPr id="274" name="Google Shape;274;g1ea85f81d90_0_154" descr="A black background with red text&#10;&#10;Description automatically generated"/>
          <p:cNvPicPr preferRelativeResize="0">
            <a:picLocks noGrp="1" noRot="1" noMove="1" noResize="1" noEditPoints="1" noAdjustHandles="1" noChangeArrowheads="1" noChangeShapeType="1" noCrop="1"/>
          </p:cNvPicPr>
          <p:nvPr/>
        </p:nvPicPr>
        <p:blipFill rotWithShape="1">
          <a:blip r:embed="rId6">
            <a:alphaModFix/>
          </a:blip>
          <a:srcRect l="9527" t="53761" r="13330" b="25734"/>
          <a:stretch/>
        </p:blipFill>
        <p:spPr>
          <a:xfrm>
            <a:off x="1154763" y="204033"/>
            <a:ext cx="7053945" cy="13255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g1ea85f81d90_0_239"/>
          <p:cNvSpPr txBox="1">
            <a:spLocks noGrp="1" noRot="1" noMove="1" noResize="1" noEditPoints="1" noAdjustHandles="1" noChangeArrowheads="1" noChangeShapeType="1"/>
          </p:cNvSpPr>
          <p:nvPr>
            <p:ph type="title"/>
          </p:nvPr>
        </p:nvSpPr>
        <p:spPr>
          <a:xfrm>
            <a:off x="469286" y="3727658"/>
            <a:ext cx="2468100" cy="2452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sz="3100"/>
              <a:t>What needs to change?</a:t>
            </a:r>
            <a:endParaRPr/>
          </a:p>
        </p:txBody>
      </p:sp>
      <p:pic>
        <p:nvPicPr>
          <p:cNvPr id="280" name="Google Shape;280;g1ea85f81d90_0_239"/>
          <p:cNvPicPr preferRelativeResize="0">
            <a:picLocks noGrp="1" noRot="1" noMove="1" noResize="1" noEditPoints="1" noAdjustHandles="1" noChangeArrowheads="1" noChangeShapeType="1" noCrop="1"/>
          </p:cNvPicPr>
          <p:nvPr/>
        </p:nvPicPr>
        <p:blipFill rotWithShape="1">
          <a:blip r:embed="rId3">
            <a:alphaModFix/>
          </a:blip>
          <a:srcRect t="38514"/>
          <a:stretch/>
        </p:blipFill>
        <p:spPr>
          <a:xfrm>
            <a:off x="20" y="10"/>
            <a:ext cx="9144000" cy="3710552"/>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81" name="Google Shape;281;g1ea85f81d90_0_239"/>
          <p:cNvSpPr txBox="1">
            <a:spLocks noGrp="1" noRot="1" noMove="1" noResize="1" noEditPoints="1" noAdjustHandles="1" noChangeArrowheads="1" noChangeShapeType="1"/>
          </p:cNvSpPr>
          <p:nvPr>
            <p:ph type="body" idx="1"/>
          </p:nvPr>
        </p:nvSpPr>
        <p:spPr>
          <a:xfrm>
            <a:off x="3406717" y="3668897"/>
            <a:ext cx="5614200" cy="245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sz="1600"/>
          </a:p>
          <a:p>
            <a:pPr marL="0" lvl="0" indent="0" algn="ctr" rtl="0">
              <a:lnSpc>
                <a:spcPct val="90000"/>
              </a:lnSpc>
              <a:spcBef>
                <a:spcPts val="600"/>
              </a:spcBef>
              <a:spcAft>
                <a:spcPts val="0"/>
              </a:spcAft>
              <a:buSzPts val="1800"/>
              <a:buNone/>
            </a:pPr>
            <a:r>
              <a:rPr lang="en-IE" sz="3200"/>
              <a:t>If you were in charge, what rules would you bring in around vaping?</a:t>
            </a:r>
            <a:endParaRPr sz="3200"/>
          </a:p>
          <a:p>
            <a:pPr marL="0" lvl="0" indent="0" algn="ctr" rtl="0">
              <a:lnSpc>
                <a:spcPct val="90000"/>
              </a:lnSpc>
              <a:spcBef>
                <a:spcPts val="600"/>
              </a:spcBef>
              <a:spcAft>
                <a:spcPts val="600"/>
              </a:spcAft>
              <a:buSzPts val="1800"/>
              <a:buNone/>
            </a:pPr>
            <a:r>
              <a:rPr lang="en-IE" sz="3200"/>
              <a:t>Explain why.</a:t>
            </a:r>
            <a:endParaRPr sz="3200"/>
          </a:p>
        </p:txBody>
      </p:sp>
      <p:pic>
        <p:nvPicPr>
          <p:cNvPr id="282" name="Google Shape;282;g1ea85f81d90_0_239"/>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0" y="6180458"/>
            <a:ext cx="9144001" cy="719371"/>
          </a:xfrm>
          <a:prstGeom prst="rect">
            <a:avLst/>
          </a:prstGeom>
          <a:noFill/>
          <a:ln>
            <a:noFill/>
          </a:ln>
        </p:spPr>
      </p:pic>
      <p:sp>
        <p:nvSpPr>
          <p:cNvPr id="283" name="Google Shape;283;g1ea85f81d90_0_239"/>
          <p:cNvSpPr>
            <a:spLocks noGrp="1" noRot="1" noMove="1" noResize="1" noEditPoints="1" noAdjustHandles="1" noChangeArrowheads="1" noChangeShapeType="1"/>
          </p:cNvSpPr>
          <p:nvPr/>
        </p:nvSpPr>
        <p:spPr>
          <a:xfrm rot="-905324" flipH="1">
            <a:off x="-6" y="3984456"/>
            <a:ext cx="3406648" cy="1939183"/>
          </a:xfrm>
          <a:prstGeom prst="cloudCallout">
            <a:avLst>
              <a:gd name="adj1" fmla="val -45204"/>
              <a:gd name="adj2" fmla="val 70915"/>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7BCEAEDF-3B42-64E2-9917-F2E59DF0B07D}"/>
              </a:ext>
            </a:extLst>
          </p:cNvPr>
          <p:cNvPicPr>
            <a:picLocks noGrp="1" noRot="1" noChangeAspect="1" noMove="1" noResize="1" noEditPoints="1" noAdjustHandles="1" noChangeArrowheads="1" noChangeShapeType="1" noCrop="1"/>
          </p:cNvPicPr>
          <p:nvPr/>
        </p:nvPicPr>
        <p:blipFill>
          <a:blip r:embed="rId5"/>
          <a:stretch>
            <a:fillRect/>
          </a:stretch>
        </p:blipFill>
        <p:spPr>
          <a:xfrm>
            <a:off x="0" y="6130071"/>
            <a:ext cx="9144000" cy="6917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g28a5cc3a6b5_0_56"/>
          <p:cNvPicPr preferRelativeResize="0">
            <a:picLocks noGrp="1" noRot="1" noMove="1" noResize="1" noEditPoints="1" noAdjustHandles="1" noChangeArrowheads="1" noChangeShapeType="1" noCrop="1"/>
          </p:cNvPicPr>
          <p:nvPr/>
        </p:nvPicPr>
        <p:blipFill rotWithShape="1">
          <a:blip r:embed="rId3">
            <a:alphaModFix amt="17000"/>
          </a:blip>
          <a:srcRect r="4333"/>
          <a:stretch/>
        </p:blipFill>
        <p:spPr>
          <a:xfrm rot="5400000">
            <a:off x="1477688" y="-1477688"/>
            <a:ext cx="6175999" cy="9131375"/>
          </a:xfrm>
          <a:prstGeom prst="rect">
            <a:avLst/>
          </a:prstGeom>
          <a:noFill/>
          <a:ln>
            <a:noFill/>
          </a:ln>
        </p:spPr>
      </p:pic>
      <p:sp>
        <p:nvSpPr>
          <p:cNvPr id="290" name="Google Shape;290;g28a5cc3a6b5_0_56"/>
          <p:cNvSpPr>
            <a:spLocks noGrp="1" noRot="1" noMove="1" noResize="1" noEditPoints="1" noAdjustHandles="1" noChangeArrowheads="1" noChangeShapeType="1"/>
          </p:cNvSpPr>
          <p:nvPr/>
        </p:nvSpPr>
        <p:spPr>
          <a:xfrm>
            <a:off x="6051954" y="3372725"/>
            <a:ext cx="3015600" cy="2526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91" name="Google Shape;291;g28a5cc3a6b5_0_56" descr="Pencil Silhouette Clip Art Free PNG Image｜Illustoon"/>
          <p:cNvPicPr preferRelativeResize="0">
            <a:picLocks noGrp="1" noRot="1" noMove="1" noResize="1" noEditPoints="1" noAdjustHandles="1" noChangeArrowheads="1" noChangeShapeType="1" noCrop="1"/>
          </p:cNvPicPr>
          <p:nvPr/>
        </p:nvPicPr>
        <p:blipFill rotWithShape="1">
          <a:blip r:embed="rId4">
            <a:alphaModFix/>
          </a:blip>
          <a:srcRect b="7697"/>
          <a:stretch/>
        </p:blipFill>
        <p:spPr>
          <a:xfrm>
            <a:off x="6773514" y="3672443"/>
            <a:ext cx="1587231" cy="1320440"/>
          </a:xfrm>
          <a:prstGeom prst="rect">
            <a:avLst/>
          </a:prstGeom>
          <a:noFill/>
          <a:ln>
            <a:noFill/>
          </a:ln>
        </p:spPr>
      </p:pic>
      <p:sp>
        <p:nvSpPr>
          <p:cNvPr id="292" name="Google Shape;292;g28a5cc3a6b5_0_56"/>
          <p:cNvSpPr txBox="1">
            <a:spLocks noGrp="1" noRot="1" noMove="1" noResize="1" noEditPoints="1" noAdjustHandles="1" noChangeArrowheads="1" noChangeShapeType="1"/>
          </p:cNvSpPr>
          <p:nvPr/>
        </p:nvSpPr>
        <p:spPr>
          <a:xfrm>
            <a:off x="6732201" y="4992885"/>
            <a:ext cx="16551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E" sz="2000" b="1">
                <a:latin typeface="Calibri"/>
                <a:ea typeface="Calibri"/>
                <a:cs typeface="Calibri"/>
                <a:sym typeface="Calibri"/>
              </a:rPr>
              <a:t>Write to your local TD</a:t>
            </a:r>
            <a:endParaRPr sz="2000" b="1">
              <a:latin typeface="Calibri"/>
              <a:ea typeface="Calibri"/>
              <a:cs typeface="Calibri"/>
              <a:sym typeface="Calibri"/>
            </a:endParaRPr>
          </a:p>
        </p:txBody>
      </p:sp>
      <p:sp>
        <p:nvSpPr>
          <p:cNvPr id="293" name="Google Shape;293;g28a5cc3a6b5_0_56"/>
          <p:cNvSpPr>
            <a:spLocks/>
          </p:cNvSpPr>
          <p:nvPr/>
        </p:nvSpPr>
        <p:spPr>
          <a:xfrm>
            <a:off x="3079974" y="2132673"/>
            <a:ext cx="3015600" cy="2526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4" name="Google Shape;294;g28a5cc3a6b5_0_56"/>
          <p:cNvSpPr txBox="1">
            <a:spLocks noGrp="1" noRot="1" noMove="1" noResize="1" noEditPoints="1" noAdjustHandles="1" noChangeArrowheads="1" noChangeShapeType="1"/>
          </p:cNvSpPr>
          <p:nvPr/>
        </p:nvSpPr>
        <p:spPr>
          <a:xfrm>
            <a:off x="3744437" y="3719910"/>
            <a:ext cx="16551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E" sz="2000" b="1">
                <a:latin typeface="Calibri"/>
                <a:ea typeface="Calibri"/>
                <a:cs typeface="Calibri"/>
                <a:sym typeface="Calibri"/>
              </a:rPr>
              <a:t>Make a poster</a:t>
            </a:r>
            <a:endParaRPr sz="2000" b="1">
              <a:latin typeface="Calibri"/>
              <a:ea typeface="Calibri"/>
              <a:cs typeface="Calibri"/>
              <a:sym typeface="Calibri"/>
            </a:endParaRPr>
          </a:p>
        </p:txBody>
      </p:sp>
      <p:sp>
        <p:nvSpPr>
          <p:cNvPr id="295" name="Google Shape;295;g28a5cc3a6b5_0_56"/>
          <p:cNvSpPr>
            <a:spLocks noGrp="1" noRot="1" noMove="1" noResize="1" noEditPoints="1" noAdjustHandles="1" noChangeArrowheads="1" noChangeShapeType="1"/>
          </p:cNvSpPr>
          <p:nvPr/>
        </p:nvSpPr>
        <p:spPr>
          <a:xfrm>
            <a:off x="160450" y="3372725"/>
            <a:ext cx="3015600" cy="2526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6" name="Google Shape;296;g28a5cc3a6b5_0_56"/>
          <p:cNvSpPr txBox="1">
            <a:spLocks noGrp="1" noRot="1" noMove="1" noResize="1" noEditPoints="1" noAdjustHandles="1" noChangeArrowheads="1" noChangeShapeType="1"/>
          </p:cNvSpPr>
          <p:nvPr/>
        </p:nvSpPr>
        <p:spPr>
          <a:xfrm>
            <a:off x="811405" y="4771700"/>
            <a:ext cx="16551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E" sz="2000" b="1" dirty="0">
                <a:latin typeface="Calibri"/>
                <a:ea typeface="Calibri"/>
                <a:cs typeface="Calibri"/>
                <a:sym typeface="Calibri"/>
              </a:rPr>
              <a:t>Present a PowerPoint</a:t>
            </a:r>
            <a:endParaRPr sz="2000" b="1" dirty="0">
              <a:latin typeface="Calibri"/>
              <a:ea typeface="Calibri"/>
              <a:cs typeface="Calibri"/>
              <a:sym typeface="Calibri"/>
            </a:endParaRPr>
          </a:p>
        </p:txBody>
      </p:sp>
      <p:pic>
        <p:nvPicPr>
          <p:cNvPr id="297" name="Google Shape;297;g28a5cc3a6b5_0_56"/>
          <p:cNvPicPr preferRelativeResize="0">
            <a:picLocks/>
          </p:cNvPicPr>
          <p:nvPr/>
        </p:nvPicPr>
        <p:blipFill rotWithShape="1">
          <a:blip r:embed="rId5">
            <a:alphaModFix/>
          </a:blip>
          <a:srcRect/>
          <a:stretch/>
        </p:blipFill>
        <p:spPr>
          <a:xfrm>
            <a:off x="4078000" y="2319575"/>
            <a:ext cx="990026" cy="1400325"/>
          </a:xfrm>
          <a:prstGeom prst="rect">
            <a:avLst/>
          </a:prstGeom>
          <a:noFill/>
          <a:ln>
            <a:noFill/>
          </a:ln>
        </p:spPr>
      </p:pic>
      <p:pic>
        <p:nvPicPr>
          <p:cNvPr id="298" name="Google Shape;298;g28a5cc3a6b5_0_56"/>
          <p:cNvPicPr preferRelativeResize="0">
            <a:picLocks noGrp="1" noRot="1" noMove="1" noResize="1" noEditPoints="1" noAdjustHandles="1" noChangeArrowheads="1" noChangeShapeType="1" noCrop="1"/>
          </p:cNvPicPr>
          <p:nvPr/>
        </p:nvPicPr>
        <p:blipFill rotWithShape="1">
          <a:blip r:embed="rId6">
            <a:alphaModFix/>
          </a:blip>
          <a:srcRect b="25633"/>
          <a:stretch/>
        </p:blipFill>
        <p:spPr>
          <a:xfrm>
            <a:off x="1084638" y="3719900"/>
            <a:ext cx="990026" cy="1041375"/>
          </a:xfrm>
          <a:prstGeom prst="rect">
            <a:avLst/>
          </a:prstGeom>
          <a:noFill/>
          <a:ln>
            <a:noFill/>
          </a:ln>
        </p:spPr>
      </p:pic>
      <p:pic>
        <p:nvPicPr>
          <p:cNvPr id="299" name="Google Shape;299;g28a5cc3a6b5_0_56"/>
          <p:cNvPicPr preferRelativeResize="0">
            <a:picLocks noGrp="1" noRot="1" noMove="1" noResize="1" noEditPoints="1" noAdjustHandles="1" noChangeArrowheads="1" noChangeShapeType="1" noCrop="1"/>
          </p:cNvPicPr>
          <p:nvPr/>
        </p:nvPicPr>
        <p:blipFill rotWithShape="1">
          <a:blip r:embed="rId7">
            <a:alphaModFix/>
          </a:blip>
          <a:srcRect t="8010" b="79006"/>
          <a:stretch/>
        </p:blipFill>
        <p:spPr>
          <a:xfrm>
            <a:off x="2141387" y="59639"/>
            <a:ext cx="4848599" cy="890400"/>
          </a:xfrm>
          <a:prstGeom prst="rect">
            <a:avLst/>
          </a:prstGeom>
          <a:noFill/>
          <a:ln>
            <a:noFill/>
          </a:ln>
        </p:spPr>
      </p:pic>
      <p:sp>
        <p:nvSpPr>
          <p:cNvPr id="300" name="Google Shape;300;g28a5cc3a6b5_0_56"/>
          <p:cNvSpPr>
            <a:spLocks noGrp="1" noRot="1" noMove="1" noResize="1" noEditPoints="1" noAdjustHandles="1" noChangeArrowheads="1" noChangeShapeType="1"/>
          </p:cNvSpPr>
          <p:nvPr/>
        </p:nvSpPr>
        <p:spPr>
          <a:xfrm>
            <a:off x="395663" y="839147"/>
            <a:ext cx="8354700" cy="1200075"/>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1" name="Google Shape;301;g28a5cc3a6b5_0_56"/>
          <p:cNvSpPr txBox="1">
            <a:spLocks noGrp="1" noRot="1" noMove="1" noResize="1" noEditPoints="1" noAdjustHandles="1" noChangeArrowheads="1" noChangeShapeType="1"/>
          </p:cNvSpPr>
          <p:nvPr/>
        </p:nvSpPr>
        <p:spPr>
          <a:xfrm>
            <a:off x="410424" y="695040"/>
            <a:ext cx="8354700" cy="1251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IE" sz="2258" dirty="0">
                <a:solidFill>
                  <a:schemeClr val="dk1"/>
                </a:solidFill>
                <a:latin typeface="Calibri"/>
                <a:ea typeface="Calibri"/>
                <a:cs typeface="Calibri"/>
                <a:sym typeface="Calibri"/>
              </a:rPr>
              <a:t>Here are three ways that you can help in your school and community. Choose one option and get going. </a:t>
            </a:r>
            <a:endParaRPr sz="2258" dirty="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r>
              <a:rPr lang="en-IE" sz="2258" dirty="0">
                <a:solidFill>
                  <a:schemeClr val="dk1"/>
                </a:solidFill>
                <a:latin typeface="Calibri"/>
                <a:ea typeface="Calibri"/>
                <a:cs typeface="Calibri"/>
                <a:sym typeface="Calibri"/>
              </a:rPr>
              <a:t>If you finish, why not try a second!</a:t>
            </a:r>
            <a:endParaRPr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1ea85f81d90_0_515"/>
          <p:cNvPicPr preferRelativeResize="0">
            <a:picLocks noGrp="1" noRot="1" noMove="1" noResize="1" noEditPoints="1" noAdjustHandles="1" noChangeArrowheads="1" noChangeShapeType="1" noCrop="1"/>
          </p:cNvPicPr>
          <p:nvPr/>
        </p:nvPicPr>
        <p:blipFill rotWithShape="1">
          <a:blip r:embed="rId3">
            <a:alphaModFix amt="17000"/>
          </a:blip>
          <a:srcRect r="4333"/>
          <a:stretch/>
        </p:blipFill>
        <p:spPr>
          <a:xfrm rot="5400000">
            <a:off x="1477688" y="-1477688"/>
            <a:ext cx="6175999" cy="9131375"/>
          </a:xfrm>
          <a:prstGeom prst="rect">
            <a:avLst/>
          </a:prstGeom>
          <a:noFill/>
          <a:ln>
            <a:noFill/>
          </a:ln>
        </p:spPr>
      </p:pic>
      <p:sp>
        <p:nvSpPr>
          <p:cNvPr id="308" name="Google Shape;308;g1ea85f81d90_0_515"/>
          <p:cNvSpPr>
            <a:spLocks noGrp="1" noRot="1" noMove="1" noResize="1" noEditPoints="1" noAdjustHandles="1" noChangeArrowheads="1" noChangeShapeType="1"/>
          </p:cNvSpPr>
          <p:nvPr/>
        </p:nvSpPr>
        <p:spPr>
          <a:xfrm>
            <a:off x="449179" y="2472745"/>
            <a:ext cx="8277600" cy="2924877"/>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9" name="Google Shape;309;g1ea85f81d90_0_515"/>
          <p:cNvSpPr txBox="1">
            <a:spLocks noGrp="1" noRot="1" noMove="1" noResize="1" noEditPoints="1" noAdjustHandles="1" noChangeArrowheads="1" noChangeShapeType="1"/>
          </p:cNvSpPr>
          <p:nvPr>
            <p:ph type="title"/>
          </p:nvPr>
        </p:nvSpPr>
        <p:spPr>
          <a:xfrm>
            <a:off x="628650" y="591199"/>
            <a:ext cx="5438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IE"/>
              <a:t>Make information posters for your school</a:t>
            </a:r>
            <a:endParaRPr/>
          </a:p>
        </p:txBody>
      </p:sp>
      <p:sp>
        <p:nvSpPr>
          <p:cNvPr id="310" name="Google Shape;310;g1ea85f81d90_0_515"/>
          <p:cNvSpPr txBox="1">
            <a:spLocks noGrp="1" noRot="1" noMove="1" noResize="1" noEditPoints="1" noAdjustHandles="1" noChangeArrowheads="1" noChangeShapeType="1"/>
          </p:cNvSpPr>
          <p:nvPr>
            <p:ph type="body" idx="1"/>
          </p:nvPr>
        </p:nvSpPr>
        <p:spPr>
          <a:xfrm>
            <a:off x="628650" y="2508098"/>
            <a:ext cx="7886700" cy="36498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1000"/>
              </a:spcBef>
              <a:spcAft>
                <a:spcPts val="0"/>
              </a:spcAft>
              <a:buSzPct val="82949"/>
              <a:buNone/>
            </a:pPr>
            <a:r>
              <a:rPr lang="en-IE" sz="2600" b="1" dirty="0"/>
              <a:t>Design a poster to share information about vaping with other students in your school. </a:t>
            </a:r>
            <a:endParaRPr sz="2600" b="1" dirty="0"/>
          </a:p>
          <a:p>
            <a:pPr marL="0" lvl="0" indent="0" algn="l" rtl="0">
              <a:lnSpc>
                <a:spcPct val="120000"/>
              </a:lnSpc>
              <a:spcBef>
                <a:spcPts val="1000"/>
              </a:spcBef>
              <a:spcAft>
                <a:spcPts val="0"/>
              </a:spcAft>
              <a:buSzPct val="82949"/>
              <a:buNone/>
            </a:pPr>
            <a:r>
              <a:rPr lang="en-IE" sz="2600" dirty="0"/>
              <a:t>Things to include:</a:t>
            </a:r>
            <a:endParaRPr sz="2600" dirty="0"/>
          </a:p>
          <a:p>
            <a:pPr marL="457200" lvl="0" indent="-334327" algn="l" rtl="0">
              <a:lnSpc>
                <a:spcPct val="120000"/>
              </a:lnSpc>
              <a:spcBef>
                <a:spcPts val="1000"/>
              </a:spcBef>
              <a:spcAft>
                <a:spcPts val="0"/>
              </a:spcAft>
              <a:buSzPct val="64285"/>
              <a:buChar char="•"/>
            </a:pPr>
            <a:r>
              <a:rPr lang="en-IE" sz="2600" dirty="0"/>
              <a:t>An attention catching title</a:t>
            </a:r>
            <a:endParaRPr sz="2600" dirty="0"/>
          </a:p>
          <a:p>
            <a:pPr marL="457200" lvl="0" indent="-334327" algn="l" rtl="0">
              <a:lnSpc>
                <a:spcPct val="120000"/>
              </a:lnSpc>
              <a:spcBef>
                <a:spcPts val="0"/>
              </a:spcBef>
              <a:spcAft>
                <a:spcPts val="0"/>
              </a:spcAft>
              <a:buSzPct val="64285"/>
              <a:buChar char="•"/>
            </a:pPr>
            <a:r>
              <a:rPr lang="en-IE" sz="2600" dirty="0"/>
              <a:t>Information on vaping and its effect on the body</a:t>
            </a:r>
            <a:endParaRPr sz="2600" dirty="0"/>
          </a:p>
          <a:p>
            <a:pPr marL="457200" lvl="0" indent="-334327" algn="l" rtl="0">
              <a:lnSpc>
                <a:spcPct val="120000"/>
              </a:lnSpc>
              <a:spcBef>
                <a:spcPts val="0"/>
              </a:spcBef>
              <a:spcAft>
                <a:spcPts val="0"/>
              </a:spcAft>
              <a:buSzPct val="64285"/>
              <a:buChar char="•"/>
            </a:pPr>
            <a:r>
              <a:rPr lang="en-IE" sz="2600" dirty="0"/>
              <a:t>Information on vaping and its effect on the environment</a:t>
            </a:r>
            <a:endParaRPr sz="2600" dirty="0"/>
          </a:p>
          <a:p>
            <a:pPr marL="457200" lvl="0" indent="-334327" algn="l" rtl="0">
              <a:lnSpc>
                <a:spcPct val="120000"/>
              </a:lnSpc>
              <a:spcBef>
                <a:spcPts val="0"/>
              </a:spcBef>
              <a:spcAft>
                <a:spcPts val="0"/>
              </a:spcAft>
              <a:buSzPct val="64285"/>
              <a:buChar char="•"/>
            </a:pPr>
            <a:r>
              <a:rPr lang="en-IE" sz="2600" dirty="0"/>
              <a:t>How vaping brands are targeting young people</a:t>
            </a:r>
            <a:endParaRPr sz="2600" dirty="0"/>
          </a:p>
          <a:p>
            <a:pPr marL="457200" lvl="0" indent="-334327" algn="l" rtl="0">
              <a:lnSpc>
                <a:spcPct val="120000"/>
              </a:lnSpc>
              <a:spcBef>
                <a:spcPts val="0"/>
              </a:spcBef>
              <a:spcAft>
                <a:spcPts val="0"/>
              </a:spcAft>
              <a:buSzPct val="64285"/>
              <a:buChar char="•"/>
            </a:pPr>
            <a:r>
              <a:rPr lang="en-IE" sz="2600" dirty="0"/>
              <a:t>What the students can do to make a change</a:t>
            </a:r>
            <a:endParaRPr sz="2600" dirty="0"/>
          </a:p>
          <a:p>
            <a:pPr marL="0" lvl="0" indent="0" algn="l" rtl="0">
              <a:lnSpc>
                <a:spcPct val="90000"/>
              </a:lnSpc>
              <a:spcBef>
                <a:spcPts val="1000"/>
              </a:spcBef>
              <a:spcAft>
                <a:spcPts val="0"/>
              </a:spcAft>
              <a:buSzPct val="82949"/>
              <a:buNone/>
            </a:pPr>
            <a:endParaRPr sz="2900" dirty="0"/>
          </a:p>
          <a:p>
            <a:pPr marL="0" lvl="0" indent="0" algn="l" rtl="0">
              <a:lnSpc>
                <a:spcPct val="90000"/>
              </a:lnSpc>
              <a:spcBef>
                <a:spcPts val="1000"/>
              </a:spcBef>
              <a:spcAft>
                <a:spcPts val="0"/>
              </a:spcAft>
              <a:buSzPct val="82949"/>
              <a:buNone/>
            </a:pPr>
            <a:r>
              <a:rPr lang="en-IE" sz="2900" dirty="0"/>
              <a:t>You can find information on vaping for your poster on </a:t>
            </a:r>
            <a:r>
              <a:rPr lang="en-IE" sz="2900" dirty="0">
                <a:hlinkClick r:id="rId4"/>
              </a:rPr>
              <a:t>www.irishheart.ie/vaping </a:t>
            </a:r>
            <a:r>
              <a:rPr lang="en-IE" sz="2900" dirty="0"/>
              <a:t>or use the fact sheet provided by your teacher</a:t>
            </a:r>
            <a:r>
              <a:rPr lang="en-IE" sz="2400" dirty="0"/>
              <a:t>.</a:t>
            </a:r>
            <a:endParaRPr sz="2400" dirty="0"/>
          </a:p>
        </p:txBody>
      </p:sp>
      <p:sp>
        <p:nvSpPr>
          <p:cNvPr id="311" name="Google Shape;311;g1ea85f81d90_0_515"/>
          <p:cNvSpPr>
            <a:spLocks noGrp="1" noRot="1" noMove="1" noResize="1" noEditPoints="1" noAdjustHandles="1" noChangeArrowheads="1" noChangeShapeType="1"/>
          </p:cNvSpPr>
          <p:nvPr/>
        </p:nvSpPr>
        <p:spPr>
          <a:xfrm>
            <a:off x="6253579" y="178100"/>
            <a:ext cx="2331360" cy="2197645"/>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12" name="Google Shape;312;g1ea85f81d90_0_515"/>
          <p:cNvSpPr txBox="1">
            <a:spLocks noGrp="1" noRot="1" noMove="1" noResize="1" noEditPoints="1" noAdjustHandles="1" noChangeArrowheads="1" noChangeShapeType="1"/>
          </p:cNvSpPr>
          <p:nvPr/>
        </p:nvSpPr>
        <p:spPr>
          <a:xfrm>
            <a:off x="6776454" y="1603677"/>
            <a:ext cx="1279558" cy="58574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IE" sz="2000" b="1" i="0" u="none" strike="noStrike" cap="none">
                <a:solidFill>
                  <a:srgbClr val="000000"/>
                </a:solidFill>
                <a:latin typeface="Calibri"/>
                <a:ea typeface="Calibri"/>
                <a:cs typeface="Calibri"/>
                <a:sym typeface="Calibri"/>
              </a:rPr>
              <a:t>Make a poster</a:t>
            </a:r>
            <a:endParaRPr sz="2000" b="1" i="0" u="none" strike="noStrike" cap="none">
              <a:solidFill>
                <a:srgbClr val="000000"/>
              </a:solidFill>
              <a:latin typeface="Calibri"/>
              <a:ea typeface="Calibri"/>
              <a:cs typeface="Calibri"/>
              <a:sym typeface="Calibri"/>
            </a:endParaRPr>
          </a:p>
        </p:txBody>
      </p:sp>
      <p:pic>
        <p:nvPicPr>
          <p:cNvPr id="313" name="Google Shape;313;g1ea85f81d90_0_515"/>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7033540" y="344539"/>
            <a:ext cx="765389" cy="1217863"/>
          </a:xfrm>
          <a:prstGeom prst="rect">
            <a:avLst/>
          </a:prstGeom>
          <a:noFill/>
          <a:ln>
            <a:noFill/>
          </a:ln>
        </p:spPr>
      </p:pic>
      <p:sp>
        <p:nvSpPr>
          <p:cNvPr id="314" name="Google Shape;314;g1ea85f81d90_0_515"/>
          <p:cNvSpPr txBox="1">
            <a:spLocks noGrp="1" noRot="1" noMove="1" noResize="1" noEditPoints="1" noAdjustHandles="1" noChangeArrowheads="1" noChangeShapeType="1"/>
          </p:cNvSpPr>
          <p:nvPr/>
        </p:nvSpPr>
        <p:spPr>
          <a:xfrm>
            <a:off x="684162" y="2013900"/>
            <a:ext cx="5040489" cy="51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IE" sz="1600" b="1" i="0" u="none" strike="noStrike" cap="none" dirty="0">
                <a:solidFill>
                  <a:srgbClr val="FF0000"/>
                </a:solidFill>
                <a:latin typeface="Calibri"/>
                <a:ea typeface="Calibri"/>
                <a:cs typeface="Calibri"/>
                <a:sym typeface="Calibri"/>
              </a:rPr>
              <a:t>Find the </a:t>
            </a:r>
            <a:r>
              <a:rPr lang="en-IE" sz="1600" b="1" i="1" u="none" strike="noStrike" cap="none" dirty="0">
                <a:solidFill>
                  <a:srgbClr val="FF0000"/>
                </a:solidFill>
                <a:latin typeface="Calibri"/>
                <a:ea typeface="Calibri"/>
                <a:cs typeface="Calibri"/>
                <a:sym typeface="Calibri"/>
              </a:rPr>
              <a:t>poster template</a:t>
            </a:r>
            <a:r>
              <a:rPr lang="en-IE" sz="1600" b="1" i="0" u="none" strike="noStrike" cap="none" dirty="0">
                <a:solidFill>
                  <a:srgbClr val="FF0000"/>
                </a:solidFill>
                <a:latin typeface="Calibri"/>
                <a:ea typeface="Calibri"/>
                <a:cs typeface="Calibri"/>
                <a:sym typeface="Calibri"/>
              </a:rPr>
              <a:t> on the School Resource page</a:t>
            </a:r>
            <a:endParaRPr sz="1600" b="1" i="0" u="none" strike="noStrike" cap="none" dirty="0">
              <a:solidFill>
                <a:srgbClr val="FF0000"/>
              </a:solidFill>
              <a:latin typeface="Calibri"/>
              <a:ea typeface="Calibri"/>
              <a:cs typeface="Calibri"/>
              <a:sym typeface="Calibri"/>
            </a:endParaRPr>
          </a:p>
        </p:txBody>
      </p:sp>
      <p:sp>
        <p:nvSpPr>
          <p:cNvPr id="315" name="Google Shape;315;g1ea85f81d90_0_515"/>
          <p:cNvSpPr txBox="1">
            <a:spLocks noGrp="1" noRot="1" noMove="1" noResize="1" noEditPoints="1" noAdjustHandles="1" noChangeArrowheads="1" noChangeShapeType="1"/>
          </p:cNvSpPr>
          <p:nvPr/>
        </p:nvSpPr>
        <p:spPr>
          <a:xfrm>
            <a:off x="-11800" y="-8950"/>
            <a:ext cx="3172500" cy="3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IE" sz="2500" b="1" i="0" u="none" strike="noStrike" cap="none">
                <a:solidFill>
                  <a:srgbClr val="FF0000"/>
                </a:solidFill>
                <a:latin typeface="Calibri"/>
                <a:ea typeface="Calibri"/>
                <a:cs typeface="Calibri"/>
                <a:sym typeface="Calibri"/>
              </a:rPr>
              <a:t>Option 1:</a:t>
            </a:r>
            <a:endParaRPr sz="2500" b="1" i="0" u="none" strike="noStrike" cap="none">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g1ea85f81d90_0_604"/>
          <p:cNvPicPr preferRelativeResize="0">
            <a:picLocks noGrp="1" noRot="1" noMove="1" noResize="1" noEditPoints="1" noAdjustHandles="1" noChangeArrowheads="1" noChangeShapeType="1" noCrop="1"/>
          </p:cNvPicPr>
          <p:nvPr/>
        </p:nvPicPr>
        <p:blipFill rotWithShape="1">
          <a:blip r:embed="rId3">
            <a:alphaModFix amt="17000"/>
          </a:blip>
          <a:srcRect r="4333"/>
          <a:stretch/>
        </p:blipFill>
        <p:spPr>
          <a:xfrm rot="5400000">
            <a:off x="1477688" y="-1477688"/>
            <a:ext cx="6175999" cy="9131375"/>
          </a:xfrm>
          <a:prstGeom prst="rect">
            <a:avLst/>
          </a:prstGeom>
          <a:noFill/>
          <a:ln>
            <a:noFill/>
          </a:ln>
        </p:spPr>
      </p:pic>
      <p:sp>
        <p:nvSpPr>
          <p:cNvPr id="322" name="Google Shape;322;g1ea85f81d90_0_604"/>
          <p:cNvSpPr>
            <a:spLocks noGrp="1" noRot="1" noMove="1" noResize="1" noEditPoints="1" noAdjustHandles="1" noChangeArrowheads="1" noChangeShapeType="1"/>
          </p:cNvSpPr>
          <p:nvPr/>
        </p:nvSpPr>
        <p:spPr>
          <a:xfrm>
            <a:off x="449179" y="2275726"/>
            <a:ext cx="8277600" cy="2905143"/>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g1ea85f81d90_0_604"/>
          <p:cNvSpPr txBox="1">
            <a:spLocks noGrp="1" noRot="1" noMove="1" noResize="1" noEditPoints="1" noAdjustHandles="1" noChangeArrowheads="1" noChangeShapeType="1"/>
          </p:cNvSpPr>
          <p:nvPr>
            <p:ph type="title"/>
          </p:nvPr>
        </p:nvSpPr>
        <p:spPr>
          <a:xfrm>
            <a:off x="449179" y="570572"/>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IE" dirty="0"/>
              <a:t>Educate other classes</a:t>
            </a:r>
            <a:endParaRPr dirty="0"/>
          </a:p>
        </p:txBody>
      </p:sp>
      <p:sp>
        <p:nvSpPr>
          <p:cNvPr id="324" name="Google Shape;324;g1ea85f81d90_0_604"/>
          <p:cNvSpPr txBox="1">
            <a:spLocks noGrp="1" noRot="1" noMove="1" noResize="1" noEditPoints="1" noAdjustHandles="1" noChangeArrowheads="1" noChangeShapeType="1"/>
          </p:cNvSpPr>
          <p:nvPr>
            <p:ph type="body" idx="1"/>
          </p:nvPr>
        </p:nvSpPr>
        <p:spPr>
          <a:xfrm>
            <a:off x="577754" y="2318934"/>
            <a:ext cx="8598204" cy="36498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82949"/>
              <a:buNone/>
            </a:pPr>
            <a:r>
              <a:rPr lang="en-IE" b="1" dirty="0"/>
              <a:t>Create a short PowerPoint (3-5 minutes) about vaping that you can present     to other classes. </a:t>
            </a:r>
            <a:endParaRPr b="1" dirty="0"/>
          </a:p>
          <a:p>
            <a:pPr marL="0" lvl="0" indent="0" algn="l" rtl="0">
              <a:lnSpc>
                <a:spcPct val="90000"/>
              </a:lnSpc>
              <a:spcBef>
                <a:spcPts val="1000"/>
              </a:spcBef>
              <a:spcAft>
                <a:spcPts val="0"/>
              </a:spcAft>
              <a:buClr>
                <a:schemeClr val="dk1"/>
              </a:buClr>
              <a:buSzPct val="39285"/>
              <a:buFont typeface="Arial"/>
              <a:buNone/>
            </a:pPr>
            <a:r>
              <a:rPr lang="en-IE" dirty="0"/>
              <a:t>Things to include:</a:t>
            </a:r>
            <a:endParaRPr dirty="0"/>
          </a:p>
          <a:p>
            <a:pPr marL="457200" lvl="0" indent="-334327" algn="l" rtl="0">
              <a:lnSpc>
                <a:spcPct val="120000"/>
              </a:lnSpc>
              <a:spcBef>
                <a:spcPts val="1000"/>
              </a:spcBef>
              <a:spcAft>
                <a:spcPts val="0"/>
              </a:spcAft>
              <a:buSzPct val="64285"/>
              <a:buChar char="•"/>
            </a:pPr>
            <a:r>
              <a:rPr lang="en-IE" dirty="0"/>
              <a:t>An attention catching title</a:t>
            </a:r>
            <a:endParaRPr dirty="0"/>
          </a:p>
          <a:p>
            <a:pPr marL="457200" lvl="0" indent="-334327" algn="l" rtl="0">
              <a:lnSpc>
                <a:spcPct val="120000"/>
              </a:lnSpc>
              <a:spcBef>
                <a:spcPts val="0"/>
              </a:spcBef>
              <a:spcAft>
                <a:spcPts val="0"/>
              </a:spcAft>
              <a:buSzPct val="64285"/>
              <a:buChar char="•"/>
            </a:pPr>
            <a:r>
              <a:rPr lang="en-IE" dirty="0"/>
              <a:t>Information on vaping and its effect on the body</a:t>
            </a:r>
            <a:endParaRPr dirty="0"/>
          </a:p>
          <a:p>
            <a:pPr marL="457200" lvl="0" indent="-334327" algn="l" rtl="0">
              <a:lnSpc>
                <a:spcPct val="120000"/>
              </a:lnSpc>
              <a:spcBef>
                <a:spcPts val="0"/>
              </a:spcBef>
              <a:spcAft>
                <a:spcPts val="0"/>
              </a:spcAft>
              <a:buSzPct val="64285"/>
              <a:buChar char="•"/>
            </a:pPr>
            <a:r>
              <a:rPr lang="en-IE" dirty="0"/>
              <a:t>Information on vaping and its effect on the environment</a:t>
            </a:r>
            <a:endParaRPr dirty="0"/>
          </a:p>
          <a:p>
            <a:pPr marL="457200" lvl="0" indent="-334327" algn="l" rtl="0">
              <a:lnSpc>
                <a:spcPct val="120000"/>
              </a:lnSpc>
              <a:spcBef>
                <a:spcPts val="0"/>
              </a:spcBef>
              <a:spcAft>
                <a:spcPts val="0"/>
              </a:spcAft>
              <a:buSzPct val="64285"/>
              <a:buChar char="•"/>
            </a:pPr>
            <a:r>
              <a:rPr lang="en-IE" dirty="0"/>
              <a:t>How Vaping brands are targeting young people</a:t>
            </a:r>
            <a:endParaRPr dirty="0"/>
          </a:p>
          <a:p>
            <a:pPr marL="457200" lvl="0" indent="-334327" algn="l" rtl="0">
              <a:lnSpc>
                <a:spcPct val="120000"/>
              </a:lnSpc>
              <a:spcBef>
                <a:spcPts val="0"/>
              </a:spcBef>
              <a:spcAft>
                <a:spcPts val="0"/>
              </a:spcAft>
              <a:buSzPct val="64285"/>
              <a:buChar char="•"/>
            </a:pPr>
            <a:r>
              <a:rPr lang="en-IE" dirty="0"/>
              <a:t>What the students can do to make a change</a:t>
            </a:r>
            <a:endParaRPr dirty="0"/>
          </a:p>
          <a:p>
            <a:pPr marL="0" lvl="0" indent="0" algn="l" rtl="0">
              <a:lnSpc>
                <a:spcPct val="90000"/>
              </a:lnSpc>
              <a:spcBef>
                <a:spcPts val="1000"/>
              </a:spcBef>
              <a:spcAft>
                <a:spcPts val="0"/>
              </a:spcAft>
              <a:buClr>
                <a:schemeClr val="dk1"/>
              </a:buClr>
              <a:buSzPct val="39285"/>
              <a:buFont typeface="Arial"/>
              <a:buNone/>
            </a:pPr>
            <a:endParaRPr dirty="0"/>
          </a:p>
          <a:p>
            <a:pPr marL="0" lvl="0" indent="0" algn="l" rtl="0">
              <a:lnSpc>
                <a:spcPct val="90000"/>
              </a:lnSpc>
              <a:spcBef>
                <a:spcPts val="1000"/>
              </a:spcBef>
              <a:spcAft>
                <a:spcPts val="0"/>
              </a:spcAft>
              <a:buClr>
                <a:schemeClr val="dk1"/>
              </a:buClr>
              <a:buSzPct val="39285"/>
              <a:buFont typeface="Arial"/>
              <a:buNone/>
            </a:pPr>
            <a:r>
              <a:rPr lang="en-IE" dirty="0"/>
              <a:t>You can find information on vaping for your PowerPoint on </a:t>
            </a:r>
            <a:r>
              <a:rPr lang="en-IE" dirty="0">
                <a:hlinkClick r:id="rId4"/>
              </a:rPr>
              <a:t>www.irishheart.ie/vaping </a:t>
            </a:r>
            <a:r>
              <a:rPr lang="en-IE" dirty="0"/>
              <a:t>or use the fact sheet provided by your teacher.</a:t>
            </a:r>
            <a:endParaRPr dirty="0"/>
          </a:p>
        </p:txBody>
      </p:sp>
      <p:grpSp>
        <p:nvGrpSpPr>
          <p:cNvPr id="2" name="Group 1">
            <a:extLst>
              <a:ext uri="{FF2B5EF4-FFF2-40B4-BE49-F238E27FC236}">
                <a16:creationId xmlns:a16="http://schemas.microsoft.com/office/drawing/2014/main" id="{17F20671-F8FF-3BB0-4515-7553624F3382}"/>
              </a:ext>
            </a:extLst>
          </p:cNvPr>
          <p:cNvGrpSpPr>
            <a:grpSpLocks noGrp="1" noUngrp="1" noRot="1" noMove="1" noResize="1"/>
          </p:cNvGrpSpPr>
          <p:nvPr/>
        </p:nvGrpSpPr>
        <p:grpSpPr>
          <a:xfrm>
            <a:off x="6591807" y="76463"/>
            <a:ext cx="2387100" cy="2122800"/>
            <a:chOff x="6307721" y="118257"/>
            <a:chExt cx="2387100" cy="2122800"/>
          </a:xfrm>
        </p:grpSpPr>
        <p:sp>
          <p:nvSpPr>
            <p:cNvPr id="325" name="Google Shape;325;g1ea85f81d90_0_604"/>
            <p:cNvSpPr>
              <a:spLocks noGrp="1" noRot="1" noMove="1" noResize="1" noEditPoints="1" noAdjustHandles="1" noChangeArrowheads="1" noChangeShapeType="1"/>
            </p:cNvSpPr>
            <p:nvPr/>
          </p:nvSpPr>
          <p:spPr>
            <a:xfrm>
              <a:off x="6307721" y="118257"/>
              <a:ext cx="2387100" cy="21228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26" name="Google Shape;326;g1ea85f81d90_0_604"/>
            <p:cNvSpPr txBox="1">
              <a:spLocks noGrp="1" noRot="1" noMove="1" noResize="1" noEditPoints="1" noAdjustHandles="1" noChangeArrowheads="1" noChangeShapeType="1"/>
            </p:cNvSpPr>
            <p:nvPr/>
          </p:nvSpPr>
          <p:spPr>
            <a:xfrm>
              <a:off x="6708152" y="1190014"/>
              <a:ext cx="1655100" cy="67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IE" sz="2000" b="1" i="0" u="none" strike="noStrike" cap="none" dirty="0">
                  <a:solidFill>
                    <a:srgbClr val="000000"/>
                  </a:solidFill>
                  <a:latin typeface="Calibri"/>
                  <a:ea typeface="Calibri"/>
                  <a:cs typeface="Calibri"/>
                  <a:sym typeface="Calibri"/>
                </a:rPr>
                <a:t>Present a PowerPoint</a:t>
              </a:r>
              <a:endParaRPr sz="2000" b="1" i="0" u="none" strike="noStrike" cap="none" dirty="0">
                <a:solidFill>
                  <a:srgbClr val="000000"/>
                </a:solidFill>
                <a:latin typeface="Calibri"/>
                <a:ea typeface="Calibri"/>
                <a:cs typeface="Calibri"/>
                <a:sym typeface="Calibri"/>
              </a:endParaRPr>
            </a:p>
          </p:txBody>
        </p:sp>
        <p:pic>
          <p:nvPicPr>
            <p:cNvPr id="327" name="Google Shape;327;g1ea85f81d90_0_604"/>
            <p:cNvPicPr preferRelativeResize="0">
              <a:picLocks noGrp="1" noRot="1" noMove="1" noResize="1" noEditPoints="1" noAdjustHandles="1" noChangeArrowheads="1" noChangeShapeType="1" noCrop="1"/>
            </p:cNvPicPr>
            <p:nvPr/>
          </p:nvPicPr>
          <p:blipFill rotWithShape="1">
            <a:blip r:embed="rId5">
              <a:alphaModFix/>
            </a:blip>
            <a:srcRect b="25633"/>
            <a:stretch/>
          </p:blipFill>
          <p:spPr>
            <a:xfrm>
              <a:off x="7099596" y="365150"/>
              <a:ext cx="872212" cy="888065"/>
            </a:xfrm>
            <a:prstGeom prst="rect">
              <a:avLst/>
            </a:prstGeom>
            <a:noFill/>
            <a:ln>
              <a:noFill/>
            </a:ln>
          </p:spPr>
        </p:pic>
      </p:grpSp>
      <p:sp>
        <p:nvSpPr>
          <p:cNvPr id="328" name="Google Shape;328;g1ea85f81d90_0_604"/>
          <p:cNvSpPr txBox="1">
            <a:spLocks noGrp="1" noRot="1" noMove="1" noResize="1" noEditPoints="1" noAdjustHandles="1" noChangeArrowheads="1" noChangeShapeType="1"/>
          </p:cNvSpPr>
          <p:nvPr/>
        </p:nvSpPr>
        <p:spPr>
          <a:xfrm>
            <a:off x="88777" y="105997"/>
            <a:ext cx="3172500" cy="3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IE" sz="2500" b="1" i="0" u="none" strike="noStrike" cap="none" dirty="0">
                <a:solidFill>
                  <a:srgbClr val="FF0000"/>
                </a:solidFill>
                <a:latin typeface="Calibri"/>
                <a:ea typeface="Calibri"/>
                <a:cs typeface="Calibri"/>
                <a:sym typeface="Calibri"/>
              </a:rPr>
              <a:t>Option 2:</a:t>
            </a:r>
            <a:endParaRPr sz="2500" b="1" i="0" u="none" strike="noStrike" cap="none" dirty="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1ea85f81d90_0_693"/>
          <p:cNvPicPr preferRelativeResize="0">
            <a:picLocks noGrp="1" noRot="1" noMove="1" noResize="1" noEditPoints="1" noAdjustHandles="1" noChangeArrowheads="1" noChangeShapeType="1" noCrop="1"/>
          </p:cNvPicPr>
          <p:nvPr/>
        </p:nvPicPr>
        <p:blipFill rotWithShape="1">
          <a:blip r:embed="rId3">
            <a:alphaModFix amt="17000"/>
          </a:blip>
          <a:srcRect r="4333"/>
          <a:stretch/>
        </p:blipFill>
        <p:spPr>
          <a:xfrm rot="5400000">
            <a:off x="1477688" y="-1477688"/>
            <a:ext cx="6175999" cy="9131375"/>
          </a:xfrm>
          <a:prstGeom prst="rect">
            <a:avLst/>
          </a:prstGeom>
          <a:noFill/>
          <a:ln>
            <a:noFill/>
          </a:ln>
        </p:spPr>
      </p:pic>
      <p:sp>
        <p:nvSpPr>
          <p:cNvPr id="335" name="Google Shape;335;g1ea85f81d90_0_693"/>
          <p:cNvSpPr>
            <a:spLocks noGrp="1" noRot="1" noMove="1" noResize="1" noEditPoints="1" noAdjustHandles="1" noChangeArrowheads="1" noChangeShapeType="1"/>
          </p:cNvSpPr>
          <p:nvPr/>
        </p:nvSpPr>
        <p:spPr>
          <a:xfrm>
            <a:off x="248670" y="1863930"/>
            <a:ext cx="6601280" cy="4188527"/>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g1ea85f81d90_0_693"/>
          <p:cNvSpPr txBox="1">
            <a:spLocks noGrp="1" noRot="1" noMove="1" noResize="1" noEditPoints="1" noAdjustHandles="1" noChangeArrowheads="1" noChangeShapeType="1"/>
          </p:cNvSpPr>
          <p:nvPr>
            <p:ph type="title"/>
          </p:nvPr>
        </p:nvSpPr>
        <p:spPr>
          <a:xfrm>
            <a:off x="586700" y="26911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IE" dirty="0"/>
              <a:t>Write to your local TD</a:t>
            </a:r>
            <a:endParaRPr dirty="0"/>
          </a:p>
        </p:txBody>
      </p:sp>
      <p:sp>
        <p:nvSpPr>
          <p:cNvPr id="337" name="Google Shape;337;g1ea85f81d90_0_693"/>
          <p:cNvSpPr txBox="1">
            <a:spLocks noGrp="1" noRot="1" noMove="1" noResize="1" noEditPoints="1" noAdjustHandles="1" noChangeArrowheads="1" noChangeShapeType="1"/>
          </p:cNvSpPr>
          <p:nvPr>
            <p:ph type="body" idx="1"/>
          </p:nvPr>
        </p:nvSpPr>
        <p:spPr>
          <a:xfrm>
            <a:off x="527079" y="1967527"/>
            <a:ext cx="6354600" cy="34203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486"/>
              <a:buNone/>
            </a:pPr>
            <a:r>
              <a:rPr lang="en-IE" sz="2050" b="1" dirty="0"/>
              <a:t>Your voice is powerful and important. </a:t>
            </a:r>
          </a:p>
          <a:p>
            <a:pPr marL="0" lvl="0" indent="0" algn="l" rtl="0">
              <a:lnSpc>
                <a:spcPct val="70000"/>
              </a:lnSpc>
              <a:spcBef>
                <a:spcPts val="1000"/>
              </a:spcBef>
              <a:spcAft>
                <a:spcPts val="0"/>
              </a:spcAft>
              <a:buSzPts val="486"/>
              <a:buNone/>
            </a:pPr>
            <a:r>
              <a:rPr lang="en-IE" sz="2050" dirty="0"/>
              <a:t>You can use your voice to make change in your community and in the country as a whole. Share your worries about vaping with your local TD or councillor and let them know you want things to change.</a:t>
            </a:r>
            <a:endParaRPr sz="2050" dirty="0"/>
          </a:p>
          <a:p>
            <a:pPr marL="0" lvl="0" indent="0" algn="l" rtl="0">
              <a:lnSpc>
                <a:spcPct val="70000"/>
              </a:lnSpc>
              <a:spcBef>
                <a:spcPts val="1000"/>
              </a:spcBef>
              <a:spcAft>
                <a:spcPts val="0"/>
              </a:spcAft>
              <a:buSzPts val="486"/>
              <a:buNone/>
            </a:pPr>
            <a:endParaRPr sz="2050" dirty="0"/>
          </a:p>
          <a:p>
            <a:pPr marL="0" lvl="0" indent="0" algn="l" rtl="0">
              <a:lnSpc>
                <a:spcPct val="70000"/>
              </a:lnSpc>
              <a:spcBef>
                <a:spcPts val="1000"/>
              </a:spcBef>
              <a:spcAft>
                <a:spcPts val="0"/>
              </a:spcAft>
              <a:buSzPts val="486"/>
              <a:buNone/>
            </a:pPr>
            <a:r>
              <a:rPr lang="en-IE" sz="2050" dirty="0"/>
              <a:t>You can use the TD letter template worksheet to create your email. </a:t>
            </a:r>
            <a:endParaRPr sz="2050" dirty="0"/>
          </a:p>
          <a:p>
            <a:pPr marL="0" lvl="0" indent="0" algn="l" rtl="0">
              <a:lnSpc>
                <a:spcPct val="70000"/>
              </a:lnSpc>
              <a:spcBef>
                <a:spcPts val="1000"/>
              </a:spcBef>
              <a:spcAft>
                <a:spcPts val="0"/>
              </a:spcAft>
              <a:buSzPts val="486"/>
              <a:buNone/>
            </a:pPr>
            <a:endParaRPr sz="2050" dirty="0"/>
          </a:p>
          <a:p>
            <a:pPr marL="0" lvl="0" indent="0" algn="l" rtl="0">
              <a:lnSpc>
                <a:spcPct val="80000"/>
              </a:lnSpc>
              <a:spcBef>
                <a:spcPts val="0"/>
              </a:spcBef>
              <a:spcAft>
                <a:spcPts val="0"/>
              </a:spcAft>
              <a:buClr>
                <a:schemeClr val="dk1"/>
              </a:buClr>
              <a:buSzPts val="275"/>
              <a:buFont typeface="Arial"/>
              <a:buNone/>
            </a:pPr>
            <a:r>
              <a:rPr lang="en-IE" sz="2050" dirty="0"/>
              <a:t>Find your local TD here - </a:t>
            </a:r>
            <a:r>
              <a:rPr lang="en-IE" sz="2050" u="sng" dirty="0">
                <a:solidFill>
                  <a:schemeClr val="hlink"/>
                </a:solidFill>
                <a:hlinkClick r:id="rId4"/>
              </a:rPr>
              <a:t>https://www.oireachtas.ie/en/members/</a:t>
            </a:r>
            <a:r>
              <a:rPr lang="en-IE" sz="2050" dirty="0"/>
              <a:t> </a:t>
            </a:r>
            <a:endParaRPr sz="2050" dirty="0"/>
          </a:p>
          <a:p>
            <a:pPr marL="0" lvl="0" indent="0" algn="l" rtl="0">
              <a:lnSpc>
                <a:spcPct val="80000"/>
              </a:lnSpc>
              <a:spcBef>
                <a:spcPts val="0"/>
              </a:spcBef>
              <a:spcAft>
                <a:spcPts val="0"/>
              </a:spcAft>
              <a:buClr>
                <a:schemeClr val="dk1"/>
              </a:buClr>
              <a:buSzPts val="275"/>
              <a:buFont typeface="Arial"/>
              <a:buNone/>
            </a:pPr>
            <a:endParaRPr sz="2050" dirty="0"/>
          </a:p>
          <a:p>
            <a:pPr marL="0" lvl="0" indent="0" algn="l" rtl="0">
              <a:lnSpc>
                <a:spcPct val="80000"/>
              </a:lnSpc>
              <a:spcBef>
                <a:spcPts val="0"/>
              </a:spcBef>
              <a:spcAft>
                <a:spcPts val="0"/>
              </a:spcAft>
              <a:buClr>
                <a:schemeClr val="dk1"/>
              </a:buClr>
              <a:buSzPts val="275"/>
              <a:buFont typeface="Arial"/>
              <a:buNone/>
            </a:pPr>
            <a:r>
              <a:rPr lang="en-IE" sz="2050" dirty="0"/>
              <a:t>Find their email address </a:t>
            </a:r>
            <a:r>
              <a:rPr lang="en-IE" sz="2050" u="sng" dirty="0">
                <a:solidFill>
                  <a:schemeClr val="hlink"/>
                </a:solidFill>
                <a:hlinkClick r:id="rId5"/>
              </a:rPr>
              <a:t>firstname.surname@oireachtas.ie</a:t>
            </a:r>
            <a:r>
              <a:rPr lang="en-IE" sz="2050" dirty="0"/>
              <a:t> </a:t>
            </a:r>
            <a:endParaRPr sz="2050" dirty="0"/>
          </a:p>
          <a:p>
            <a:pPr marL="0" lvl="0" indent="0" algn="l" rtl="0">
              <a:lnSpc>
                <a:spcPct val="70000"/>
              </a:lnSpc>
              <a:spcBef>
                <a:spcPts val="1000"/>
              </a:spcBef>
              <a:spcAft>
                <a:spcPts val="0"/>
              </a:spcAft>
              <a:buSzPts val="486"/>
              <a:buNone/>
            </a:pPr>
            <a:endParaRPr sz="400" dirty="0"/>
          </a:p>
          <a:p>
            <a:pPr marL="0" lvl="0" indent="0" algn="l" rtl="0">
              <a:lnSpc>
                <a:spcPct val="70000"/>
              </a:lnSpc>
              <a:spcBef>
                <a:spcPts val="1000"/>
              </a:spcBef>
              <a:spcAft>
                <a:spcPts val="0"/>
              </a:spcAft>
              <a:buSzPts val="486"/>
              <a:buNone/>
            </a:pPr>
            <a:endParaRPr sz="400" dirty="0"/>
          </a:p>
        </p:txBody>
      </p:sp>
      <p:sp>
        <p:nvSpPr>
          <p:cNvPr id="338" name="Google Shape;338;g1ea85f81d90_0_693"/>
          <p:cNvSpPr txBox="1">
            <a:spLocks noGrp="1" noRot="1" noMove="1" noResize="1" noEditPoints="1" noAdjustHandles="1" noChangeArrowheads="1" noChangeShapeType="1"/>
          </p:cNvSpPr>
          <p:nvPr/>
        </p:nvSpPr>
        <p:spPr>
          <a:xfrm>
            <a:off x="653100" y="1328875"/>
            <a:ext cx="5167220" cy="51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IE" sz="1600" b="1" i="0" u="none" strike="noStrike" cap="none" dirty="0">
                <a:solidFill>
                  <a:srgbClr val="FF0000"/>
                </a:solidFill>
                <a:latin typeface="Calibri"/>
                <a:ea typeface="Calibri"/>
                <a:cs typeface="Calibri"/>
                <a:sym typeface="Calibri"/>
              </a:rPr>
              <a:t>Find the </a:t>
            </a:r>
            <a:r>
              <a:rPr lang="en-IE" sz="1600" b="1" i="1" u="none" strike="noStrike" cap="none" dirty="0">
                <a:solidFill>
                  <a:srgbClr val="FF0000"/>
                </a:solidFill>
                <a:latin typeface="Calibri"/>
                <a:ea typeface="Calibri"/>
                <a:cs typeface="Calibri"/>
                <a:sym typeface="Calibri"/>
              </a:rPr>
              <a:t>TD letter template</a:t>
            </a:r>
            <a:r>
              <a:rPr lang="en-IE" sz="1600" b="1" i="0" u="none" strike="noStrike" cap="none" dirty="0">
                <a:solidFill>
                  <a:srgbClr val="FF0000"/>
                </a:solidFill>
                <a:latin typeface="Calibri"/>
                <a:ea typeface="Calibri"/>
                <a:cs typeface="Calibri"/>
                <a:sym typeface="Calibri"/>
              </a:rPr>
              <a:t> on the School Resource Page</a:t>
            </a:r>
            <a:endParaRPr sz="1600" b="1" i="0" u="none" strike="noStrike" cap="none" dirty="0">
              <a:solidFill>
                <a:srgbClr val="FF0000"/>
              </a:solidFill>
              <a:latin typeface="Calibri"/>
              <a:ea typeface="Calibri"/>
              <a:cs typeface="Calibri"/>
              <a:sym typeface="Calibri"/>
            </a:endParaRPr>
          </a:p>
        </p:txBody>
      </p:sp>
      <p:sp>
        <p:nvSpPr>
          <p:cNvPr id="339" name="Google Shape;339;g1ea85f81d90_0_693"/>
          <p:cNvSpPr txBox="1">
            <a:spLocks noGrp="1" noRot="1" noMove="1" noResize="1" noEditPoints="1" noAdjustHandles="1" noChangeArrowheads="1" noChangeShapeType="1"/>
          </p:cNvSpPr>
          <p:nvPr/>
        </p:nvSpPr>
        <p:spPr>
          <a:xfrm>
            <a:off x="-11800" y="-8950"/>
            <a:ext cx="3172500" cy="3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IE" sz="2500" b="1" i="0" u="none" strike="noStrike" cap="none">
                <a:solidFill>
                  <a:srgbClr val="FF0000"/>
                </a:solidFill>
                <a:latin typeface="Calibri"/>
                <a:ea typeface="Calibri"/>
                <a:cs typeface="Calibri"/>
                <a:sym typeface="Calibri"/>
              </a:rPr>
              <a:t>Option 3:</a:t>
            </a:r>
            <a:endParaRPr sz="2500" b="1" i="0" u="none" strike="noStrike" cap="none">
              <a:solidFill>
                <a:srgbClr val="FF0000"/>
              </a:solidFill>
              <a:latin typeface="Calibri"/>
              <a:ea typeface="Calibri"/>
              <a:cs typeface="Calibri"/>
              <a:sym typeface="Calibri"/>
            </a:endParaRPr>
          </a:p>
        </p:txBody>
      </p:sp>
      <p:pic>
        <p:nvPicPr>
          <p:cNvPr id="340" name="Google Shape;340;g1ea85f81d90_0_693"/>
          <p:cNvPicPr preferRelativeResize="0">
            <a:picLocks noGrp="1" noRot="1" noMove="1" noResize="1" noEditPoints="1" noAdjustHandles="1" noChangeArrowheads="1" noChangeShapeType="1" noCrop="1"/>
          </p:cNvPicPr>
          <p:nvPr/>
        </p:nvPicPr>
        <p:blipFill rotWithShape="1">
          <a:blip r:embed="rId6">
            <a:alphaModFix/>
          </a:blip>
          <a:srcRect/>
          <a:stretch/>
        </p:blipFill>
        <p:spPr>
          <a:xfrm>
            <a:off x="6992983" y="3214284"/>
            <a:ext cx="1973735" cy="2757307"/>
          </a:xfrm>
          <a:prstGeom prst="rect">
            <a:avLst/>
          </a:prstGeom>
          <a:noFill/>
          <a:ln>
            <a:noFill/>
          </a:ln>
        </p:spPr>
      </p:pic>
      <p:grpSp>
        <p:nvGrpSpPr>
          <p:cNvPr id="341" name="Google Shape;341;g1ea85f81d90_0_693"/>
          <p:cNvGrpSpPr>
            <a:grpSpLocks noGrp="1" noUngrp="1" noRot="1" noMove="1" noResize="1"/>
          </p:cNvGrpSpPr>
          <p:nvPr/>
        </p:nvGrpSpPr>
        <p:grpSpPr>
          <a:xfrm>
            <a:off x="6508181" y="178100"/>
            <a:ext cx="2387149" cy="2122849"/>
            <a:chOff x="6051954" y="3372725"/>
            <a:chExt cx="3015600" cy="2526900"/>
          </a:xfrm>
        </p:grpSpPr>
        <p:sp>
          <p:nvSpPr>
            <p:cNvPr id="342" name="Google Shape;342;g1ea85f81d90_0_693"/>
            <p:cNvSpPr>
              <a:spLocks noGrp="1" noRot="1" noMove="1" noResize="1" noEditPoints="1" noAdjustHandles="1" noChangeArrowheads="1" noChangeShapeType="1"/>
            </p:cNvSpPr>
            <p:nvPr/>
          </p:nvSpPr>
          <p:spPr>
            <a:xfrm>
              <a:off x="6051954" y="3372725"/>
              <a:ext cx="3015600" cy="2526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43" name="Google Shape;343;g1ea85f81d90_0_693" descr="Pencil Silhouette Clip Art Free PNG Image｜Illustoon"/>
            <p:cNvPicPr preferRelativeResize="0">
              <a:picLocks noGrp="1" noRot="1" noMove="1" noResize="1" noEditPoints="1" noAdjustHandles="1" noChangeArrowheads="1" noChangeShapeType="1" noCrop="1"/>
            </p:cNvPicPr>
            <p:nvPr/>
          </p:nvPicPr>
          <p:blipFill rotWithShape="1">
            <a:blip r:embed="rId7">
              <a:alphaModFix/>
            </a:blip>
            <a:srcRect b="7697"/>
            <a:stretch/>
          </p:blipFill>
          <p:spPr>
            <a:xfrm>
              <a:off x="6773514" y="3672443"/>
              <a:ext cx="1587231" cy="1320440"/>
            </a:xfrm>
            <a:prstGeom prst="rect">
              <a:avLst/>
            </a:prstGeom>
            <a:noFill/>
            <a:ln>
              <a:noFill/>
            </a:ln>
          </p:spPr>
        </p:pic>
        <p:sp>
          <p:nvSpPr>
            <p:cNvPr id="344" name="Google Shape;344;g1ea85f81d90_0_693"/>
            <p:cNvSpPr txBox="1">
              <a:spLocks noGrp="1" noRot="1" noMove="1" noResize="1" noEditPoints="1" noAdjustHandles="1" noChangeArrowheads="1" noChangeShapeType="1"/>
            </p:cNvSpPr>
            <p:nvPr/>
          </p:nvSpPr>
          <p:spPr>
            <a:xfrm>
              <a:off x="6563861" y="4992871"/>
              <a:ext cx="2058000" cy="6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E" sz="2000" b="1">
                  <a:latin typeface="Calibri"/>
                  <a:ea typeface="Calibri"/>
                  <a:cs typeface="Calibri"/>
                  <a:sym typeface="Calibri"/>
                </a:rPr>
                <a:t>Write to your local TD</a:t>
              </a:r>
              <a:endParaRPr sz="2000" b="1">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1ea85f81d90_0_796"/>
          <p:cNvSpPr txBox="1">
            <a:spLocks noGrp="1" noRot="1" noMove="1" noResize="1" noEditPoints="1" noAdjustHandles="1" noChangeArrowheads="1" noChangeShapeType="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51" name="Google Shape;351;g1ea85f81d90_0_796"/>
          <p:cNvSpPr txBox="1">
            <a:spLocks noGrp="1" noRot="1" noMove="1" noResize="1" noEditPoints="1" noAdjustHandles="1" noChangeArrowheads="1" noChangeShapeType="1"/>
          </p:cNvSpPr>
          <p:nvPr>
            <p:ph type="body" idx="1"/>
          </p:nvPr>
        </p:nvSpPr>
        <p:spPr>
          <a:xfrm>
            <a:off x="628650" y="1825625"/>
            <a:ext cx="7886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52" name="Google Shape;352;g1ea85f81d90_0_796"/>
          <p:cNvPicPr preferRelativeResize="0">
            <a:picLocks noGrp="1" noRot="1" noMove="1" noResize="1" noEditPoints="1" noAdjustHandles="1" noChangeArrowheads="1" noChangeShapeType="1" noCrop="1"/>
          </p:cNvPicPr>
          <p:nvPr/>
        </p:nvPicPr>
        <p:blipFill rotWithShape="1">
          <a:blip r:embed="rId3">
            <a:alphaModFix/>
          </a:blip>
          <a:srcRect l="4095"/>
          <a:stretch/>
        </p:blipFill>
        <p:spPr>
          <a:xfrm rot="-5400000">
            <a:off x="1465074" y="-1475176"/>
            <a:ext cx="6213876" cy="9164225"/>
          </a:xfrm>
          <a:prstGeom prst="rect">
            <a:avLst/>
          </a:prstGeom>
          <a:noFill/>
          <a:ln>
            <a:noFill/>
          </a:ln>
        </p:spPr>
      </p:pic>
      <p:pic>
        <p:nvPicPr>
          <p:cNvPr id="353" name="Google Shape;353;g1ea85f81d90_0_796"/>
          <p:cNvPicPr preferRelativeResize="0">
            <a:picLocks noGrp="1" noRot="1" noMove="1" noResize="1" noEditPoints="1" noAdjustHandles="1" noChangeArrowheads="1" noChangeShapeType="1" noCrop="1"/>
          </p:cNvPicPr>
          <p:nvPr/>
        </p:nvPicPr>
        <p:blipFill>
          <a:blip r:embed="rId4">
            <a:alphaModFix/>
          </a:blip>
          <a:stretch>
            <a:fillRect/>
          </a:stretch>
        </p:blipFill>
        <p:spPr>
          <a:xfrm>
            <a:off x="4398587" y="-685065"/>
            <a:ext cx="3636776" cy="5143950"/>
          </a:xfrm>
          <a:prstGeom prst="rect">
            <a:avLst/>
          </a:prstGeom>
          <a:noFill/>
          <a:ln>
            <a:noFill/>
          </a:ln>
        </p:spPr>
      </p:pic>
      <p:sp>
        <p:nvSpPr>
          <p:cNvPr id="354" name="Google Shape;354;g1ea85f81d90_0_796"/>
          <p:cNvSpPr txBox="1">
            <a:spLocks noGrp="1" noRot="1" noMove="1" noResize="1" noEditPoints="1" noAdjustHandles="1" noChangeArrowheads="1" noChangeShapeType="1"/>
          </p:cNvSpPr>
          <p:nvPr/>
        </p:nvSpPr>
        <p:spPr>
          <a:xfrm>
            <a:off x="3641654" y="2375889"/>
            <a:ext cx="5319465" cy="315262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IE" sz="2800" dirty="0">
                <a:solidFill>
                  <a:schemeClr val="dk1"/>
                </a:solidFill>
                <a:latin typeface="Calibri"/>
                <a:ea typeface="Calibri"/>
                <a:cs typeface="Calibri"/>
                <a:sym typeface="Calibri"/>
              </a:rPr>
              <a:t>On a post it note, write the following:</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2800" dirty="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Char char="-"/>
            </a:pPr>
            <a:r>
              <a:rPr lang="en-IE" sz="2800" dirty="0">
                <a:solidFill>
                  <a:schemeClr val="dk1"/>
                </a:solidFill>
                <a:latin typeface="Calibri"/>
                <a:ea typeface="Calibri"/>
                <a:cs typeface="Calibri"/>
                <a:sym typeface="Calibri"/>
              </a:rPr>
              <a:t>2 things you learned today</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2800" dirty="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Char char="-"/>
            </a:pPr>
            <a:r>
              <a:rPr lang="en-IE" sz="2800" dirty="0">
                <a:solidFill>
                  <a:schemeClr val="dk1"/>
                </a:solidFill>
                <a:latin typeface="Calibri"/>
                <a:ea typeface="Calibri"/>
                <a:cs typeface="Calibri"/>
                <a:sym typeface="Calibri"/>
              </a:rPr>
              <a:t>1 action you are going to take</a:t>
            </a:r>
            <a:endParaRPr dirty="0"/>
          </a:p>
        </p:txBody>
      </p:sp>
      <p:pic>
        <p:nvPicPr>
          <p:cNvPr id="355" name="Google Shape;355;g1ea85f81d90_0_796"/>
          <p:cNvPicPr preferRelativeResize="0">
            <a:picLocks noGrp="1" noRot="1" noMove="1" noResize="1" noEditPoints="1" noAdjustHandles="1" noChangeArrowheads="1" noChangeShapeType="1" noCrop="1"/>
          </p:cNvPicPr>
          <p:nvPr/>
        </p:nvPicPr>
        <p:blipFill rotWithShape="1">
          <a:blip r:embed="rId5">
            <a:alphaModFix/>
          </a:blip>
          <a:srcRect l="28016" t="35127" r="28029" b="36948"/>
          <a:stretch/>
        </p:blipFill>
        <p:spPr>
          <a:xfrm>
            <a:off x="473625" y="113675"/>
            <a:ext cx="2614376" cy="2349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69"/>
        <p:cNvGrpSpPr/>
        <p:nvPr/>
      </p:nvGrpSpPr>
      <p:grpSpPr>
        <a:xfrm>
          <a:off x="0" y="0"/>
          <a:ext cx="0" cy="0"/>
          <a:chOff x="0" y="0"/>
          <a:chExt cx="0" cy="0"/>
        </a:xfrm>
      </p:grpSpPr>
      <p:sp>
        <p:nvSpPr>
          <p:cNvPr id="170" name="Google Shape;170;g298156f2f84_0_30"/>
          <p:cNvSpPr txBox="1">
            <a:spLocks noGrp="1"/>
          </p:cNvSpPr>
          <p:nvPr>
            <p:ph type="title"/>
          </p:nvPr>
        </p:nvSpPr>
        <p:spPr>
          <a:xfrm>
            <a:off x="314325" y="-145340"/>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IE" dirty="0">
                <a:solidFill>
                  <a:srgbClr val="FF0000"/>
                </a:solidFill>
              </a:rPr>
              <a:t>Teacher Guide</a:t>
            </a:r>
            <a:endParaRPr dirty="0">
              <a:solidFill>
                <a:srgbClr val="FF0000"/>
              </a:solidFill>
            </a:endParaRPr>
          </a:p>
        </p:txBody>
      </p:sp>
      <p:sp>
        <p:nvSpPr>
          <p:cNvPr id="171" name="Google Shape;171;g298156f2f84_0_30"/>
          <p:cNvSpPr txBox="1">
            <a:spLocks noGrp="1"/>
          </p:cNvSpPr>
          <p:nvPr>
            <p:ph type="body" idx="1"/>
          </p:nvPr>
        </p:nvSpPr>
        <p:spPr>
          <a:xfrm>
            <a:off x="314325" y="848450"/>
            <a:ext cx="8515350" cy="5303144"/>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688"/>
              <a:buNone/>
            </a:pPr>
            <a:r>
              <a:rPr lang="en-IE" sz="1800" u="sng" dirty="0"/>
              <a:t>This slide will not display on presentation mode</a:t>
            </a:r>
            <a:endParaRPr sz="1800" u="sng" dirty="0"/>
          </a:p>
          <a:p>
            <a:pPr marL="0" lvl="0" indent="0" algn="l" rtl="0">
              <a:lnSpc>
                <a:spcPct val="80000"/>
              </a:lnSpc>
              <a:spcBef>
                <a:spcPts val="1000"/>
              </a:spcBef>
              <a:spcAft>
                <a:spcPts val="0"/>
              </a:spcAft>
              <a:buSzPts val="688"/>
              <a:buNone/>
            </a:pPr>
            <a:endParaRPr sz="1800" u="sng" dirty="0"/>
          </a:p>
          <a:p>
            <a:pPr marL="0" lvl="0" indent="0" algn="l" rtl="0">
              <a:lnSpc>
                <a:spcPct val="80000"/>
              </a:lnSpc>
              <a:spcBef>
                <a:spcPts val="1000"/>
              </a:spcBef>
              <a:spcAft>
                <a:spcPts val="0"/>
              </a:spcAft>
              <a:buSzPts val="688"/>
              <a:buNone/>
            </a:pPr>
            <a:r>
              <a:rPr lang="en-IE" sz="1800" dirty="0"/>
              <a:t>The following lesson is designed to get students thinking about the impacts that vaping can have on their health and the environment. </a:t>
            </a:r>
            <a:endParaRPr sz="1800" dirty="0"/>
          </a:p>
          <a:p>
            <a:pPr marL="0" lvl="0" indent="0" algn="l" rtl="0">
              <a:lnSpc>
                <a:spcPct val="100000"/>
              </a:lnSpc>
              <a:spcBef>
                <a:spcPts val="1000"/>
              </a:spcBef>
              <a:spcAft>
                <a:spcPts val="0"/>
              </a:spcAft>
              <a:buSzPts val="688"/>
              <a:buNone/>
            </a:pPr>
            <a:endParaRPr sz="1800" dirty="0"/>
          </a:p>
          <a:p>
            <a:pPr marL="0" lvl="0" indent="0" algn="l" rtl="0">
              <a:lnSpc>
                <a:spcPct val="80000"/>
              </a:lnSpc>
              <a:spcBef>
                <a:spcPts val="1000"/>
              </a:spcBef>
              <a:spcAft>
                <a:spcPts val="0"/>
              </a:spcAft>
              <a:buSzPts val="688"/>
              <a:buNone/>
            </a:pPr>
            <a:r>
              <a:rPr lang="en-IE" sz="1800" dirty="0"/>
              <a:t>The lesson concludes with a choice of three student activities. They can choose to write a letter to their TD, create an information poster or make and deliver a short presentation. </a:t>
            </a:r>
          </a:p>
          <a:p>
            <a:pPr marL="285750" indent="-285750">
              <a:lnSpc>
                <a:spcPct val="80000"/>
              </a:lnSpc>
              <a:buSzPts val="688"/>
            </a:pPr>
            <a:r>
              <a:rPr lang="en-IE" sz="1800" dirty="0"/>
              <a:t>The first two of these options (TD Letter &amp; Poster) have an associated worksheet which is also provided on the </a:t>
            </a:r>
            <a:r>
              <a:rPr lang="en-IE" sz="1800" dirty="0">
                <a:hlinkClick r:id="rId3"/>
              </a:rPr>
              <a:t>School Resource page</a:t>
            </a:r>
            <a:r>
              <a:rPr lang="en-IE" sz="1800" dirty="0"/>
              <a:t>. </a:t>
            </a:r>
          </a:p>
          <a:p>
            <a:pPr marL="285750" indent="-285750">
              <a:lnSpc>
                <a:spcPct val="80000"/>
              </a:lnSpc>
              <a:buSzPts val="688"/>
            </a:pPr>
            <a:r>
              <a:rPr lang="en-IE" sz="1800" dirty="0"/>
              <a:t>You will also need an exit slip (post it note) for the conclusion of the lesson. </a:t>
            </a:r>
            <a:endParaRPr sz="1800" dirty="0"/>
          </a:p>
          <a:p>
            <a:pPr marL="0" lvl="0" indent="0" algn="l" rtl="0">
              <a:lnSpc>
                <a:spcPct val="80000"/>
              </a:lnSpc>
              <a:spcBef>
                <a:spcPts val="1000"/>
              </a:spcBef>
              <a:spcAft>
                <a:spcPts val="0"/>
              </a:spcAft>
              <a:buSzPts val="688"/>
              <a:buNone/>
            </a:pPr>
            <a:endParaRPr sz="1800" dirty="0"/>
          </a:p>
          <a:p>
            <a:pPr marL="0" lvl="0" indent="0" algn="l" rtl="0">
              <a:lnSpc>
                <a:spcPct val="80000"/>
              </a:lnSpc>
              <a:spcBef>
                <a:spcPts val="1000"/>
              </a:spcBef>
              <a:spcAft>
                <a:spcPts val="0"/>
              </a:spcAft>
              <a:buSzPts val="688"/>
              <a:buNone/>
            </a:pPr>
            <a:r>
              <a:rPr lang="en-IE" sz="1800" dirty="0"/>
              <a:t>You can find information in the notes section of each slide to support classroom discussions. </a:t>
            </a:r>
          </a:p>
          <a:p>
            <a:pPr marL="0" lvl="0" indent="0" algn="l" rtl="0">
              <a:lnSpc>
                <a:spcPct val="80000"/>
              </a:lnSpc>
              <a:spcBef>
                <a:spcPts val="1000"/>
              </a:spcBef>
              <a:spcAft>
                <a:spcPts val="0"/>
              </a:spcAft>
              <a:buSzPts val="688"/>
              <a:buNone/>
            </a:pPr>
            <a:endParaRPr sz="1800" dirty="0"/>
          </a:p>
          <a:p>
            <a:pPr marL="0" indent="0">
              <a:lnSpc>
                <a:spcPct val="80000"/>
              </a:lnSpc>
              <a:buSzPts val="688"/>
              <a:buNone/>
            </a:pPr>
            <a:r>
              <a:rPr lang="en-US" sz="1800" dirty="0"/>
              <a:t>Please feel free to reach out if you have any questions, or to provide feedback on the lesson template and resources, by emailing </a:t>
            </a:r>
            <a:r>
              <a:rPr lang="en-US" sz="1800" u="sng" dirty="0">
                <a:solidFill>
                  <a:schemeClr val="hlink"/>
                </a:solidFill>
                <a:hlinkClick r:id="rId4"/>
              </a:rPr>
              <a:t>golooney@irishheart.ie</a:t>
            </a:r>
            <a:r>
              <a:rPr lang="en-US" sz="1800" dirty="0"/>
              <a:t>. </a:t>
            </a:r>
          </a:p>
          <a:p>
            <a:pPr marL="0" lvl="0" indent="0" algn="l" rtl="0">
              <a:lnSpc>
                <a:spcPct val="80000"/>
              </a:lnSpc>
              <a:spcBef>
                <a:spcPts val="1000"/>
              </a:spcBef>
              <a:spcAft>
                <a:spcPts val="0"/>
              </a:spcAft>
              <a:buSzPts val="688"/>
              <a:buNone/>
            </a:pPr>
            <a:endParaRPr sz="1800" dirty="0"/>
          </a:p>
          <a:p>
            <a:pPr marL="0" lvl="0" indent="0" algn="l" rtl="0">
              <a:lnSpc>
                <a:spcPct val="80000"/>
              </a:lnSpc>
              <a:spcBef>
                <a:spcPts val="1000"/>
              </a:spcBef>
              <a:spcAft>
                <a:spcPts val="0"/>
              </a:spcAft>
              <a:buSzPts val="688"/>
              <a:buNone/>
            </a:pPr>
            <a:endParaRPr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g295e75333b2_0_85"/>
          <p:cNvSpPr>
            <a:spLocks noGrp="1" noRot="1" noMove="1" noResize="1" noEditPoints="1" noAdjustHandles="1" noChangeArrowheads="1" noChangeShapeType="1"/>
          </p:cNvSpPr>
          <p:nvPr/>
        </p:nvSpPr>
        <p:spPr>
          <a:xfrm>
            <a:off x="190032" y="452440"/>
            <a:ext cx="2596718" cy="21328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IE" sz="20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endParaRPr lang="en-IE" sz="20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r>
              <a:rPr lang="en-IE" sz="2000" b="0" i="0" u="none" strike="noStrike" cap="none" dirty="0">
                <a:solidFill>
                  <a:schemeClr val="dk2"/>
                </a:solidFill>
                <a:latin typeface="Arial"/>
                <a:ea typeface="Arial"/>
                <a:cs typeface="Arial"/>
                <a:sym typeface="Arial"/>
              </a:rPr>
              <a:t>To understand the </a:t>
            </a:r>
            <a:r>
              <a:rPr lang="en-IE" sz="2000" b="1" i="0" u="none" strike="noStrike" cap="none" dirty="0">
                <a:solidFill>
                  <a:schemeClr val="dk2"/>
                </a:solidFill>
                <a:latin typeface="Arial"/>
                <a:ea typeface="Arial"/>
                <a:cs typeface="Arial"/>
                <a:sym typeface="Arial"/>
              </a:rPr>
              <a:t>impact</a:t>
            </a:r>
            <a:r>
              <a:rPr lang="en-IE" sz="2000" b="0" i="0" u="none" strike="noStrike" cap="none" dirty="0">
                <a:solidFill>
                  <a:schemeClr val="dk2"/>
                </a:solidFill>
                <a:latin typeface="Arial"/>
                <a:ea typeface="Arial"/>
                <a:cs typeface="Arial"/>
                <a:sym typeface="Arial"/>
              </a:rPr>
              <a:t> that vaping has on </a:t>
            </a:r>
            <a:r>
              <a:rPr lang="en-IE" sz="2000" b="1" i="0" u="none" strike="noStrike" cap="none" dirty="0">
                <a:solidFill>
                  <a:schemeClr val="dk2"/>
                </a:solidFill>
                <a:latin typeface="Arial"/>
                <a:ea typeface="Arial"/>
                <a:cs typeface="Arial"/>
                <a:sym typeface="Arial"/>
              </a:rPr>
              <a:t>the body</a:t>
            </a:r>
            <a:endParaRPr dirty="0"/>
          </a:p>
          <a:p>
            <a:pPr marL="0" marR="0" lvl="0" indent="0" algn="ctr" rtl="0">
              <a:lnSpc>
                <a:spcPct val="100000"/>
              </a:lnSpc>
              <a:spcBef>
                <a:spcPts val="0"/>
              </a:spcBef>
              <a:spcAft>
                <a:spcPts val="0"/>
              </a:spcAft>
              <a:buNone/>
            </a:pPr>
            <a:endParaRPr sz="2000" b="0" i="0" u="none" strike="noStrike" cap="none" dirty="0">
              <a:solidFill>
                <a:schemeClr val="dk2"/>
              </a:solidFill>
              <a:latin typeface="Arial"/>
              <a:ea typeface="Arial"/>
              <a:cs typeface="Arial"/>
              <a:sym typeface="Arial"/>
            </a:endParaRPr>
          </a:p>
        </p:txBody>
      </p:sp>
      <p:sp>
        <p:nvSpPr>
          <p:cNvPr id="177" name="Google Shape;177;g295e75333b2_0_85"/>
          <p:cNvSpPr>
            <a:spLocks noGrp="1" noRot="1" noMove="1" noResize="1" noEditPoints="1" noAdjustHandles="1" noChangeArrowheads="1" noChangeShapeType="1"/>
          </p:cNvSpPr>
          <p:nvPr/>
        </p:nvSpPr>
        <p:spPr>
          <a:xfrm>
            <a:off x="234385" y="4110480"/>
            <a:ext cx="2773800" cy="1881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r>
              <a:rPr lang="en-IE" sz="1900" b="0" i="0" u="none" strike="noStrike" cap="none" dirty="0">
                <a:solidFill>
                  <a:schemeClr val="dk2"/>
                </a:solidFill>
                <a:latin typeface="Arial"/>
                <a:ea typeface="Arial"/>
                <a:cs typeface="Arial"/>
                <a:sym typeface="Arial"/>
              </a:rPr>
              <a:t>To recognise the </a:t>
            </a:r>
            <a:r>
              <a:rPr lang="en-IE" sz="1900" b="1" i="0" u="none" strike="noStrike" cap="none" dirty="0">
                <a:solidFill>
                  <a:schemeClr val="dk2"/>
                </a:solidFill>
                <a:latin typeface="Arial"/>
                <a:ea typeface="Arial"/>
                <a:cs typeface="Arial"/>
                <a:sym typeface="Arial"/>
              </a:rPr>
              <a:t>marketing</a:t>
            </a:r>
            <a:r>
              <a:rPr lang="en-IE" sz="1900" b="0" i="0" u="none" strike="noStrike" cap="none" dirty="0">
                <a:solidFill>
                  <a:schemeClr val="dk2"/>
                </a:solidFill>
                <a:latin typeface="Arial"/>
                <a:ea typeface="Arial"/>
                <a:cs typeface="Arial"/>
                <a:sym typeface="Arial"/>
              </a:rPr>
              <a:t> of vapes is </a:t>
            </a:r>
            <a:r>
              <a:rPr lang="en-IE" sz="1900" b="1" i="0" u="none" strike="noStrike" cap="none" dirty="0">
                <a:solidFill>
                  <a:schemeClr val="dk2"/>
                </a:solidFill>
                <a:latin typeface="Arial"/>
                <a:ea typeface="Arial"/>
                <a:cs typeface="Arial"/>
                <a:sym typeface="Arial"/>
              </a:rPr>
              <a:t>targeting young people</a:t>
            </a:r>
            <a:endParaRPr dirty="0"/>
          </a:p>
          <a:p>
            <a:pPr marL="0" marR="0" lvl="0" indent="0" algn="ctr" rtl="0">
              <a:lnSpc>
                <a:spcPct val="100000"/>
              </a:lnSpc>
              <a:spcBef>
                <a:spcPts val="0"/>
              </a:spcBef>
              <a:spcAft>
                <a:spcPts val="0"/>
              </a:spcAft>
              <a:buNone/>
            </a:pPr>
            <a:endParaRPr sz="1900" b="0" i="0" u="none" strike="noStrike" cap="none" dirty="0">
              <a:solidFill>
                <a:schemeClr val="dk2"/>
              </a:solidFill>
              <a:latin typeface="Arial"/>
              <a:ea typeface="Arial"/>
              <a:cs typeface="Arial"/>
              <a:sym typeface="Arial"/>
            </a:endParaRPr>
          </a:p>
        </p:txBody>
      </p:sp>
      <p:sp>
        <p:nvSpPr>
          <p:cNvPr id="178" name="Google Shape;178;g295e75333b2_0_85"/>
          <p:cNvSpPr>
            <a:spLocks noGrp="1" noRot="1" noMove="1" noResize="1" noEditPoints="1" noAdjustHandles="1" noChangeArrowheads="1" noChangeShapeType="1"/>
          </p:cNvSpPr>
          <p:nvPr/>
        </p:nvSpPr>
        <p:spPr>
          <a:xfrm>
            <a:off x="6357251" y="470787"/>
            <a:ext cx="2510700" cy="2200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r>
              <a:rPr lang="en-IE" sz="2000" b="0" i="0" u="none" strike="noStrike" cap="none" dirty="0">
                <a:solidFill>
                  <a:schemeClr val="dk2"/>
                </a:solidFill>
                <a:latin typeface="Arial"/>
                <a:ea typeface="Arial"/>
                <a:cs typeface="Arial"/>
                <a:sym typeface="Arial"/>
              </a:rPr>
              <a:t>To be able to </a:t>
            </a:r>
            <a:r>
              <a:rPr lang="en-IE" sz="2000" b="1" i="0" u="none" strike="noStrike" cap="none" dirty="0">
                <a:solidFill>
                  <a:schemeClr val="dk2"/>
                </a:solidFill>
                <a:latin typeface="Arial"/>
                <a:ea typeface="Arial"/>
                <a:cs typeface="Arial"/>
                <a:sym typeface="Arial"/>
              </a:rPr>
              <a:t>find</a:t>
            </a:r>
            <a:r>
              <a:rPr lang="en-IE" sz="2000" b="0" i="0" u="none" strike="noStrike" cap="none" dirty="0">
                <a:solidFill>
                  <a:schemeClr val="dk2"/>
                </a:solidFill>
                <a:latin typeface="Arial"/>
                <a:ea typeface="Arial"/>
                <a:cs typeface="Arial"/>
                <a:sym typeface="Arial"/>
              </a:rPr>
              <a:t> the right </a:t>
            </a:r>
            <a:r>
              <a:rPr lang="en-IE" sz="2000" b="1" i="0" u="none" strike="noStrike" cap="none" dirty="0">
                <a:solidFill>
                  <a:schemeClr val="dk2"/>
                </a:solidFill>
                <a:latin typeface="Arial"/>
                <a:ea typeface="Arial"/>
                <a:cs typeface="Arial"/>
                <a:sym typeface="Arial"/>
              </a:rPr>
              <a:t>health information </a:t>
            </a:r>
            <a:r>
              <a:rPr lang="en-IE" sz="2000" b="0" i="0" u="none" strike="noStrike" cap="none" dirty="0">
                <a:solidFill>
                  <a:schemeClr val="dk2"/>
                </a:solidFill>
                <a:latin typeface="Arial"/>
                <a:ea typeface="Arial"/>
                <a:cs typeface="Arial"/>
                <a:sym typeface="Arial"/>
              </a:rPr>
              <a:t>online</a:t>
            </a:r>
            <a:endParaRPr dirty="0"/>
          </a:p>
          <a:p>
            <a:pPr marL="0" marR="0" lvl="0" indent="0" algn="ctr" rtl="0">
              <a:lnSpc>
                <a:spcPct val="100000"/>
              </a:lnSpc>
              <a:spcBef>
                <a:spcPts val="0"/>
              </a:spcBef>
              <a:spcAft>
                <a:spcPts val="0"/>
              </a:spcAft>
              <a:buNone/>
            </a:pPr>
            <a:endParaRPr sz="2000" b="0" i="0" u="none" strike="noStrike" cap="none" dirty="0">
              <a:solidFill>
                <a:schemeClr val="dk2"/>
              </a:solidFill>
              <a:latin typeface="Arial"/>
              <a:ea typeface="Arial"/>
              <a:cs typeface="Arial"/>
              <a:sym typeface="Arial"/>
            </a:endParaRPr>
          </a:p>
        </p:txBody>
      </p:sp>
      <p:sp>
        <p:nvSpPr>
          <p:cNvPr id="179" name="Google Shape;179;g295e75333b2_0_85"/>
          <p:cNvSpPr>
            <a:spLocks noGrp="1" noRot="1" noMove="1" noResize="1" noEditPoints="1" noAdjustHandles="1" noChangeArrowheads="1" noChangeShapeType="1"/>
          </p:cNvSpPr>
          <p:nvPr/>
        </p:nvSpPr>
        <p:spPr>
          <a:xfrm>
            <a:off x="6237027" y="4156699"/>
            <a:ext cx="2672700" cy="1881900"/>
          </a:xfrm>
          <a:prstGeom prst="ellipse">
            <a:avLst/>
          </a:prstGeom>
          <a:solidFill>
            <a:schemeClr val="lt1"/>
          </a:solidFill>
          <a:ln>
            <a:noFill/>
          </a:ln>
        </p:spPr>
        <p:txBody>
          <a:bodyPr spcFirstLastPara="1" wrap="square" lIns="91425" tIns="45700" rIns="91425" bIns="45700" anchor="ctr" anchorCtr="0">
            <a:noAutofit/>
          </a:bodyPr>
          <a:lstStyle/>
          <a:p>
            <a:pPr marL="131445" marR="0" lvl="0" indent="0" algn="ctr" rtl="0">
              <a:lnSpc>
                <a:spcPct val="70000"/>
              </a:lnSpc>
              <a:spcBef>
                <a:spcPts val="0"/>
              </a:spcBef>
              <a:spcAft>
                <a:spcPts val="0"/>
              </a:spcAft>
              <a:buNone/>
            </a:pPr>
            <a:r>
              <a:rPr lang="en-IE" sz="2000" b="0" i="0" u="none" strike="noStrike" cap="none">
                <a:solidFill>
                  <a:schemeClr val="dk2"/>
                </a:solidFill>
                <a:latin typeface="Arial"/>
                <a:ea typeface="Arial"/>
                <a:cs typeface="Arial"/>
                <a:sym typeface="Arial"/>
              </a:rPr>
              <a:t>To recognise the impact of vaping on the </a:t>
            </a:r>
            <a:r>
              <a:rPr lang="en-IE" sz="2000" b="1" i="0" u="none" strike="noStrike" cap="none">
                <a:solidFill>
                  <a:schemeClr val="dk2"/>
                </a:solidFill>
                <a:latin typeface="Arial"/>
                <a:ea typeface="Arial"/>
                <a:cs typeface="Arial"/>
                <a:sym typeface="Arial"/>
              </a:rPr>
              <a:t>environment</a:t>
            </a:r>
            <a:r>
              <a:rPr lang="en-IE" sz="2000" b="0" i="0" u="none" strike="noStrike" cap="none">
                <a:solidFill>
                  <a:schemeClr val="dk2"/>
                </a:solidFill>
                <a:latin typeface="Arial"/>
                <a:ea typeface="Arial"/>
                <a:cs typeface="Arial"/>
                <a:sym typeface="Arial"/>
              </a:rPr>
              <a:t> </a:t>
            </a:r>
            <a:endParaRPr/>
          </a:p>
        </p:txBody>
      </p:sp>
      <p:pic>
        <p:nvPicPr>
          <p:cNvPr id="180" name="Google Shape;180;g295e75333b2_0_85"/>
          <p:cNvPicPr preferRelativeResize="0">
            <a:picLocks noGrp="1" noRot="1" noMove="1" noResize="1" noEditPoints="1" noAdjustHandles="1" noChangeArrowheads="1" noChangeShapeType="1" noCrop="1"/>
          </p:cNvPicPr>
          <p:nvPr/>
        </p:nvPicPr>
        <p:blipFill rotWithShape="1">
          <a:blip r:embed="rId4">
            <a:alphaModFix/>
          </a:blip>
          <a:srcRect t="4470" r="704"/>
          <a:stretch/>
        </p:blipFill>
        <p:spPr>
          <a:xfrm>
            <a:off x="12641" y="6213704"/>
            <a:ext cx="9118718" cy="651731"/>
          </a:xfrm>
          <a:prstGeom prst="rect">
            <a:avLst/>
          </a:prstGeom>
          <a:noFill/>
          <a:ln>
            <a:noFill/>
          </a:ln>
        </p:spPr>
      </p:pic>
      <p:pic>
        <p:nvPicPr>
          <p:cNvPr id="181" name="Google Shape;181;g295e75333b2_0_85"/>
          <p:cNvPicPr preferRelativeResize="0">
            <a:picLocks noGrp="1" noRot="1" noMove="1" noResize="1" noEditPoints="1" noAdjustHandles="1" noChangeArrowheads="1" noChangeShapeType="1" noCrop="1"/>
          </p:cNvPicPr>
          <p:nvPr/>
        </p:nvPicPr>
        <p:blipFill rotWithShape="1">
          <a:blip r:embed="rId5">
            <a:alphaModFix/>
          </a:blip>
          <a:srcRect l="8938" t="38913" r="6815" b="35346"/>
          <a:stretch/>
        </p:blipFill>
        <p:spPr>
          <a:xfrm>
            <a:off x="1850000" y="2902941"/>
            <a:ext cx="5680176" cy="976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
          <p:cNvPicPr preferRelativeResize="0">
            <a:picLocks noGrp="1" noRot="1" noMove="1" noResize="1" noEditPoints="1" noAdjustHandles="1" noChangeArrowheads="1" noChangeShapeType="1" noCrop="1"/>
          </p:cNvPicPr>
          <p:nvPr/>
        </p:nvPicPr>
        <p:blipFill>
          <a:blip r:embed="rId3">
            <a:alphaModFix amt="30000"/>
          </a:blip>
          <a:stretch>
            <a:fillRect/>
          </a:stretch>
        </p:blipFill>
        <p:spPr>
          <a:xfrm>
            <a:off x="-4150" y="-152400"/>
            <a:ext cx="9144000" cy="6906049"/>
          </a:xfrm>
          <a:prstGeom prst="rect">
            <a:avLst/>
          </a:prstGeom>
          <a:noFill/>
          <a:ln>
            <a:noFill/>
          </a:ln>
        </p:spPr>
      </p:pic>
      <p:pic>
        <p:nvPicPr>
          <p:cNvPr id="187" name="Google Shape;187;p3"/>
          <p:cNvPicPr preferRelativeResize="0">
            <a:picLocks noGrp="1" noRot="1" noMove="1" noResize="1" noEditPoints="1" noAdjustHandles="1" noChangeArrowheads="1" noChangeShapeType="1" noCrop="1"/>
          </p:cNvPicPr>
          <p:nvPr/>
        </p:nvPicPr>
        <p:blipFill rotWithShape="1">
          <a:blip r:embed="rId4">
            <a:alphaModFix/>
          </a:blip>
          <a:srcRect t="41135" b="40027"/>
          <a:stretch/>
        </p:blipFill>
        <p:spPr>
          <a:xfrm>
            <a:off x="40750" y="200075"/>
            <a:ext cx="9144000" cy="968849"/>
          </a:xfrm>
          <a:prstGeom prst="rect">
            <a:avLst/>
          </a:prstGeom>
          <a:noFill/>
          <a:ln>
            <a:noFill/>
          </a:ln>
        </p:spPr>
      </p:pic>
      <p:sp>
        <p:nvSpPr>
          <p:cNvPr id="188" name="Google Shape;188;p3"/>
          <p:cNvSpPr>
            <a:spLocks noGrp="1" noRot="1" noMove="1" noResize="1" noEditPoints="1" noAdjustHandles="1" noChangeArrowheads="1" noChangeShapeType="1"/>
          </p:cNvSpPr>
          <p:nvPr/>
        </p:nvSpPr>
        <p:spPr>
          <a:xfrm>
            <a:off x="179375" y="1123428"/>
            <a:ext cx="2546070" cy="1701756"/>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b" anchorCtr="0">
            <a:noAutofit/>
          </a:bodyPr>
          <a:lstStyle/>
          <a:p>
            <a:pPr marL="228600" lvl="0" indent="-50800" algn="l" rtl="0">
              <a:lnSpc>
                <a:spcPct val="90000"/>
              </a:lnSpc>
              <a:spcBef>
                <a:spcPts val="0"/>
              </a:spcBef>
              <a:spcAft>
                <a:spcPts val="0"/>
              </a:spcAft>
              <a:buClr>
                <a:schemeClr val="dk1"/>
              </a:buClr>
              <a:buSzPts val="1100"/>
              <a:buFont typeface="Arial"/>
              <a:buNone/>
            </a:pPr>
            <a:r>
              <a:rPr lang="en-IE" sz="1700" dirty="0">
                <a:solidFill>
                  <a:schemeClr val="dk1"/>
                </a:solidFill>
                <a:latin typeface="Calibri"/>
                <a:ea typeface="Calibri"/>
                <a:cs typeface="Calibri"/>
                <a:sym typeface="Calibri"/>
              </a:rPr>
              <a:t>In groups of 3, answer the following questions.</a:t>
            </a:r>
            <a:r>
              <a:rPr lang="en-IE" sz="2100" dirty="0">
                <a:solidFill>
                  <a:schemeClr val="dk1"/>
                </a:solidFill>
                <a:latin typeface="Calibri"/>
                <a:ea typeface="Calibri"/>
                <a:cs typeface="Calibri"/>
                <a:sym typeface="Calibri"/>
              </a:rPr>
              <a:t> </a:t>
            </a:r>
            <a:endParaRPr sz="700" dirty="0">
              <a:latin typeface="Calibri"/>
              <a:ea typeface="Calibri"/>
              <a:cs typeface="Calibri"/>
              <a:sym typeface="Calibri"/>
            </a:endParaRPr>
          </a:p>
        </p:txBody>
      </p:sp>
      <p:sp>
        <p:nvSpPr>
          <p:cNvPr id="189" name="Google Shape;189;p3"/>
          <p:cNvSpPr>
            <a:spLocks noGrp="1" noRot="1" noMove="1" noResize="1" noEditPoints="1" noAdjustHandles="1" noChangeArrowheads="1" noChangeShapeType="1"/>
          </p:cNvSpPr>
          <p:nvPr/>
        </p:nvSpPr>
        <p:spPr>
          <a:xfrm>
            <a:off x="938549" y="2744676"/>
            <a:ext cx="2644039" cy="1616220"/>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228600" lvl="0" indent="-50800" algn="ctr" rtl="0">
              <a:lnSpc>
                <a:spcPct val="90000"/>
              </a:lnSpc>
              <a:spcBef>
                <a:spcPts val="0"/>
              </a:spcBef>
              <a:spcAft>
                <a:spcPts val="0"/>
              </a:spcAft>
              <a:buNone/>
            </a:pPr>
            <a:r>
              <a:rPr lang="en-IE" sz="1700" dirty="0">
                <a:solidFill>
                  <a:schemeClr val="dk1"/>
                </a:solidFill>
                <a:latin typeface="Calibri"/>
                <a:ea typeface="Calibri"/>
                <a:cs typeface="Calibri"/>
                <a:sym typeface="Calibri"/>
              </a:rPr>
              <a:t>Each group will then share your answer with the class.</a:t>
            </a:r>
            <a:endParaRPr sz="1700" dirty="0">
              <a:solidFill>
                <a:schemeClr val="dk1"/>
              </a:solidFill>
              <a:latin typeface="Calibri"/>
              <a:ea typeface="Calibri"/>
              <a:cs typeface="Calibri"/>
              <a:sym typeface="Calibri"/>
            </a:endParaRPr>
          </a:p>
        </p:txBody>
      </p:sp>
      <p:sp>
        <p:nvSpPr>
          <p:cNvPr id="190" name="Google Shape;190;p3"/>
          <p:cNvSpPr txBox="1">
            <a:spLocks noGrp="1" noRot="1" noMove="1" noResize="1" noEditPoints="1" noAdjustHandles="1" noChangeArrowheads="1" noChangeShapeType="1"/>
          </p:cNvSpPr>
          <p:nvPr/>
        </p:nvSpPr>
        <p:spPr>
          <a:xfrm>
            <a:off x="415500" y="1434225"/>
            <a:ext cx="503400" cy="86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E" sz="3000" b="1">
                <a:latin typeface="Calibri"/>
                <a:ea typeface="Calibri"/>
                <a:cs typeface="Calibri"/>
                <a:sym typeface="Calibri"/>
              </a:rPr>
              <a:t>1.</a:t>
            </a:r>
            <a:endParaRPr sz="3000" b="1">
              <a:latin typeface="Calibri"/>
              <a:ea typeface="Calibri"/>
              <a:cs typeface="Calibri"/>
              <a:sym typeface="Calibri"/>
            </a:endParaRPr>
          </a:p>
        </p:txBody>
      </p:sp>
      <p:sp>
        <p:nvSpPr>
          <p:cNvPr id="191" name="Google Shape;191;p3"/>
          <p:cNvSpPr txBox="1">
            <a:spLocks noGrp="1" noRot="1" noMove="1" noResize="1" noEditPoints="1" noAdjustHandles="1" noChangeArrowheads="1" noChangeShapeType="1"/>
          </p:cNvSpPr>
          <p:nvPr/>
        </p:nvSpPr>
        <p:spPr>
          <a:xfrm>
            <a:off x="1177500" y="3110625"/>
            <a:ext cx="503400" cy="86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E" sz="3000" b="1">
                <a:latin typeface="Calibri"/>
                <a:ea typeface="Calibri"/>
                <a:cs typeface="Calibri"/>
                <a:sym typeface="Calibri"/>
              </a:rPr>
              <a:t>2.</a:t>
            </a:r>
            <a:endParaRPr sz="3000" b="1">
              <a:latin typeface="Calibri"/>
              <a:ea typeface="Calibri"/>
              <a:cs typeface="Calibri"/>
              <a:sym typeface="Calibri"/>
            </a:endParaRPr>
          </a:p>
        </p:txBody>
      </p:sp>
      <p:sp>
        <p:nvSpPr>
          <p:cNvPr id="192" name="Google Shape;192;p3"/>
          <p:cNvSpPr>
            <a:spLocks noGrp="1" noRot="1" noMove="1" noResize="1" noEditPoints="1" noAdjustHandles="1" noChangeArrowheads="1" noChangeShapeType="1"/>
          </p:cNvSpPr>
          <p:nvPr/>
        </p:nvSpPr>
        <p:spPr>
          <a:xfrm>
            <a:off x="3778225" y="1100025"/>
            <a:ext cx="5233800" cy="4599900"/>
          </a:xfrm>
          <a:prstGeom prst="roundRect">
            <a:avLst>
              <a:gd name="adj" fmla="val 16667"/>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93" name="Google Shape;193;p3"/>
          <p:cNvPicPr preferRelativeResize="0">
            <a:picLocks noGrp="1" noRot="1" noMove="1" noResize="1" noEditPoints="1" noAdjustHandles="1" noChangeArrowheads="1" noChangeShapeType="1" noCrop="1"/>
          </p:cNvPicPr>
          <p:nvPr/>
        </p:nvPicPr>
        <p:blipFill rotWithShape="1">
          <a:blip r:embed="rId5">
            <a:alphaModFix/>
          </a:blip>
          <a:srcRect l="35145" t="44152" r="34210" b="45528"/>
          <a:stretch/>
        </p:blipFill>
        <p:spPr>
          <a:xfrm>
            <a:off x="3918375" y="1434225"/>
            <a:ext cx="1298952" cy="246051"/>
          </a:xfrm>
          <a:prstGeom prst="rect">
            <a:avLst/>
          </a:prstGeom>
          <a:noFill/>
          <a:ln>
            <a:noFill/>
          </a:ln>
        </p:spPr>
      </p:pic>
      <p:pic>
        <p:nvPicPr>
          <p:cNvPr id="194" name="Google Shape;194;p3"/>
          <p:cNvPicPr preferRelativeResize="0">
            <a:picLocks noGrp="1" noRot="1" noMove="1" noResize="1" noEditPoints="1" noAdjustHandles="1" noChangeArrowheads="1" noChangeShapeType="1" noCrop="1"/>
          </p:cNvPicPr>
          <p:nvPr/>
        </p:nvPicPr>
        <p:blipFill rotWithShape="1">
          <a:blip r:embed="rId5">
            <a:alphaModFix/>
          </a:blip>
          <a:srcRect l="35145" t="44152" r="34210" b="45528"/>
          <a:stretch/>
        </p:blipFill>
        <p:spPr>
          <a:xfrm>
            <a:off x="3918375" y="2213525"/>
            <a:ext cx="1298952" cy="246051"/>
          </a:xfrm>
          <a:prstGeom prst="rect">
            <a:avLst/>
          </a:prstGeom>
          <a:noFill/>
          <a:ln>
            <a:noFill/>
          </a:ln>
        </p:spPr>
      </p:pic>
      <p:pic>
        <p:nvPicPr>
          <p:cNvPr id="195" name="Google Shape;195;p3"/>
          <p:cNvPicPr preferRelativeResize="0">
            <a:picLocks noGrp="1" noRot="1" noMove="1" noResize="1" noEditPoints="1" noAdjustHandles="1" noChangeArrowheads="1" noChangeShapeType="1" noCrop="1"/>
          </p:cNvPicPr>
          <p:nvPr/>
        </p:nvPicPr>
        <p:blipFill rotWithShape="1">
          <a:blip r:embed="rId5">
            <a:alphaModFix/>
          </a:blip>
          <a:srcRect l="35145" t="44152" r="34210" b="45528"/>
          <a:stretch/>
        </p:blipFill>
        <p:spPr>
          <a:xfrm>
            <a:off x="3918375" y="2992825"/>
            <a:ext cx="1298952" cy="246051"/>
          </a:xfrm>
          <a:prstGeom prst="rect">
            <a:avLst/>
          </a:prstGeom>
          <a:noFill/>
          <a:ln>
            <a:noFill/>
          </a:ln>
        </p:spPr>
      </p:pic>
      <p:pic>
        <p:nvPicPr>
          <p:cNvPr id="196" name="Google Shape;196;p3"/>
          <p:cNvPicPr preferRelativeResize="0">
            <a:picLocks noGrp="1" noRot="1" noMove="1" noResize="1" noEditPoints="1" noAdjustHandles="1" noChangeArrowheads="1" noChangeShapeType="1" noCrop="1"/>
          </p:cNvPicPr>
          <p:nvPr/>
        </p:nvPicPr>
        <p:blipFill rotWithShape="1">
          <a:blip r:embed="rId5">
            <a:alphaModFix/>
          </a:blip>
          <a:srcRect l="35145" t="44152" r="34210" b="45528"/>
          <a:stretch/>
        </p:blipFill>
        <p:spPr>
          <a:xfrm>
            <a:off x="3918375" y="4457925"/>
            <a:ext cx="1298952" cy="246051"/>
          </a:xfrm>
          <a:prstGeom prst="rect">
            <a:avLst/>
          </a:prstGeom>
          <a:noFill/>
          <a:ln>
            <a:noFill/>
          </a:ln>
        </p:spPr>
      </p:pic>
      <p:sp>
        <p:nvSpPr>
          <p:cNvPr id="197" name="Google Shape;197;p3"/>
          <p:cNvSpPr txBox="1">
            <a:spLocks noGrp="1" noRot="1" noMove="1" noResize="1" noEditPoints="1" noAdjustHandles="1" noChangeArrowheads="1" noChangeShapeType="1"/>
          </p:cNvSpPr>
          <p:nvPr/>
        </p:nvSpPr>
        <p:spPr>
          <a:xfrm>
            <a:off x="5305800" y="1270900"/>
            <a:ext cx="3000000" cy="572700"/>
          </a:xfrm>
          <a:prstGeom prst="rect">
            <a:avLst/>
          </a:prstGeom>
          <a:noFill/>
          <a:ln>
            <a:noFill/>
          </a:ln>
        </p:spPr>
        <p:txBody>
          <a:bodyPr spcFirstLastPara="1" wrap="square" lIns="91425" tIns="91425" rIns="91425" bIns="91425" anchor="t" anchorCtr="0">
            <a:spAutoFit/>
          </a:bodyPr>
          <a:lstStyle/>
          <a:p>
            <a:pPr marL="228600" lvl="0" indent="-50800" algn="l" rtl="0">
              <a:lnSpc>
                <a:spcPct val="90000"/>
              </a:lnSpc>
              <a:spcBef>
                <a:spcPts val="0"/>
              </a:spcBef>
              <a:spcAft>
                <a:spcPts val="0"/>
              </a:spcAft>
              <a:buNone/>
            </a:pPr>
            <a:r>
              <a:rPr lang="en-IE" sz="2800">
                <a:solidFill>
                  <a:schemeClr val="dk1"/>
                </a:solidFill>
                <a:latin typeface="Calibri"/>
                <a:ea typeface="Calibri"/>
                <a:cs typeface="Calibri"/>
                <a:sym typeface="Calibri"/>
              </a:rPr>
              <a:t>What is a vape?</a:t>
            </a:r>
            <a:endParaRPr/>
          </a:p>
        </p:txBody>
      </p:sp>
      <p:sp>
        <p:nvSpPr>
          <p:cNvPr id="198" name="Google Shape;198;p3"/>
          <p:cNvSpPr txBox="1">
            <a:spLocks noGrp="1" noRot="1" noMove="1" noResize="1" noEditPoints="1" noAdjustHandles="1" noChangeArrowheads="1" noChangeShapeType="1"/>
          </p:cNvSpPr>
          <p:nvPr/>
        </p:nvSpPr>
        <p:spPr>
          <a:xfrm>
            <a:off x="5305800" y="2050200"/>
            <a:ext cx="3000000" cy="572700"/>
          </a:xfrm>
          <a:prstGeom prst="rect">
            <a:avLst/>
          </a:prstGeom>
          <a:noFill/>
          <a:ln>
            <a:noFill/>
          </a:ln>
        </p:spPr>
        <p:txBody>
          <a:bodyPr spcFirstLastPara="1" wrap="square" lIns="91425" tIns="91425" rIns="91425" bIns="91425" anchor="t" anchorCtr="0">
            <a:spAutoFit/>
          </a:bodyPr>
          <a:lstStyle/>
          <a:p>
            <a:pPr marL="228600" lvl="0" indent="-50800" algn="l" rtl="0">
              <a:lnSpc>
                <a:spcPct val="90000"/>
              </a:lnSpc>
              <a:spcBef>
                <a:spcPts val="0"/>
              </a:spcBef>
              <a:spcAft>
                <a:spcPts val="0"/>
              </a:spcAft>
              <a:buNone/>
            </a:pPr>
            <a:r>
              <a:rPr lang="en-IE" sz="2800">
                <a:solidFill>
                  <a:schemeClr val="dk1"/>
                </a:solidFill>
                <a:latin typeface="Calibri"/>
                <a:ea typeface="Calibri"/>
                <a:cs typeface="Calibri"/>
                <a:sym typeface="Calibri"/>
              </a:rPr>
              <a:t>What is in a vape?</a:t>
            </a:r>
            <a:endParaRPr/>
          </a:p>
        </p:txBody>
      </p:sp>
      <p:sp>
        <p:nvSpPr>
          <p:cNvPr id="199" name="Google Shape;199;p3"/>
          <p:cNvSpPr txBox="1">
            <a:spLocks noGrp="1" noRot="1" noMove="1" noResize="1" noEditPoints="1" noAdjustHandles="1" noChangeArrowheads="1" noChangeShapeType="1"/>
          </p:cNvSpPr>
          <p:nvPr/>
        </p:nvSpPr>
        <p:spPr>
          <a:xfrm>
            <a:off x="5338225" y="2801775"/>
            <a:ext cx="3626400" cy="1348200"/>
          </a:xfrm>
          <a:prstGeom prst="rect">
            <a:avLst/>
          </a:prstGeom>
          <a:noFill/>
          <a:ln>
            <a:noFill/>
          </a:ln>
        </p:spPr>
        <p:txBody>
          <a:bodyPr spcFirstLastPara="1" wrap="square" lIns="91425" tIns="91425" rIns="91425" bIns="91425" anchor="t" anchorCtr="0">
            <a:spAutoFit/>
          </a:bodyPr>
          <a:lstStyle/>
          <a:p>
            <a:pPr marL="228600" lvl="0" indent="-50800" algn="l" rtl="0">
              <a:lnSpc>
                <a:spcPct val="90000"/>
              </a:lnSpc>
              <a:spcBef>
                <a:spcPts val="0"/>
              </a:spcBef>
              <a:spcAft>
                <a:spcPts val="0"/>
              </a:spcAft>
              <a:buNone/>
            </a:pPr>
            <a:r>
              <a:rPr lang="en-IE" sz="2800">
                <a:solidFill>
                  <a:schemeClr val="dk1"/>
                </a:solidFill>
                <a:latin typeface="Calibri"/>
                <a:ea typeface="Calibri"/>
                <a:cs typeface="Calibri"/>
                <a:sym typeface="Calibri"/>
              </a:rPr>
              <a:t>What percent of people do you know that use a vape?</a:t>
            </a:r>
            <a:endParaRPr/>
          </a:p>
        </p:txBody>
      </p:sp>
      <p:sp>
        <p:nvSpPr>
          <p:cNvPr id="200" name="Google Shape;200;p3"/>
          <p:cNvSpPr txBox="1">
            <a:spLocks noGrp="1" noRot="1" noMove="1" noResize="1" noEditPoints="1" noAdjustHandles="1" noChangeArrowheads="1" noChangeShapeType="1"/>
          </p:cNvSpPr>
          <p:nvPr/>
        </p:nvSpPr>
        <p:spPr>
          <a:xfrm>
            <a:off x="5385700" y="4313000"/>
            <a:ext cx="3626400" cy="1348200"/>
          </a:xfrm>
          <a:prstGeom prst="rect">
            <a:avLst/>
          </a:prstGeom>
          <a:noFill/>
          <a:ln>
            <a:noFill/>
          </a:ln>
        </p:spPr>
        <p:txBody>
          <a:bodyPr spcFirstLastPara="1" wrap="square" lIns="91425" tIns="91425" rIns="91425" bIns="91425" anchor="t" anchorCtr="0">
            <a:spAutoFit/>
          </a:bodyPr>
          <a:lstStyle/>
          <a:p>
            <a:pPr marL="228600" lvl="0" indent="-50800" algn="l" rtl="0">
              <a:lnSpc>
                <a:spcPct val="90000"/>
              </a:lnSpc>
              <a:spcBef>
                <a:spcPts val="0"/>
              </a:spcBef>
              <a:spcAft>
                <a:spcPts val="0"/>
              </a:spcAft>
              <a:buNone/>
            </a:pPr>
            <a:r>
              <a:rPr lang="en-IE" sz="2800" dirty="0">
                <a:solidFill>
                  <a:schemeClr val="dk1"/>
                </a:solidFill>
                <a:latin typeface="Calibri"/>
                <a:ea typeface="Calibri"/>
                <a:cs typeface="Calibri"/>
                <a:sym typeface="Calibri"/>
              </a:rPr>
              <a:t>Has vaping increased in the last few years? Why?</a:t>
            </a:r>
            <a:endParaRPr dirty="0"/>
          </a:p>
        </p:txBody>
      </p:sp>
      <p:pic>
        <p:nvPicPr>
          <p:cNvPr id="201" name="Google Shape;201;p3"/>
          <p:cNvPicPr preferRelativeResize="0">
            <a:picLocks noGrp="1" noRot="1" noMove="1" noResize="1" noEditPoints="1" noAdjustHandles="1" noChangeArrowheads="1" noChangeShapeType="1" noCrop="1"/>
          </p:cNvPicPr>
          <p:nvPr/>
        </p:nvPicPr>
        <p:blipFill rotWithShape="1">
          <a:blip r:embed="rId6">
            <a:alphaModFix/>
          </a:blip>
          <a:srcRect l="38677" r="19355"/>
          <a:stretch/>
        </p:blipFill>
        <p:spPr>
          <a:xfrm rot="-2032301">
            <a:off x="224359" y="4165450"/>
            <a:ext cx="1719857" cy="2305202"/>
          </a:xfrm>
          <a:prstGeom prst="rect">
            <a:avLst/>
          </a:prstGeom>
          <a:noFill/>
          <a:ln>
            <a:noFill/>
          </a:ln>
        </p:spPr>
      </p:pic>
      <p:pic>
        <p:nvPicPr>
          <p:cNvPr id="202" name="Google Shape;202;p3"/>
          <p:cNvPicPr preferRelativeResize="0">
            <a:picLocks noGrp="1" noRot="1" noMove="1" noResize="1" noEditPoints="1" noAdjustHandles="1" noChangeArrowheads="1" noChangeShapeType="1" noCrop="1"/>
          </p:cNvPicPr>
          <p:nvPr/>
        </p:nvPicPr>
        <p:blipFill rotWithShape="1">
          <a:blip r:embed="rId7">
            <a:alphaModFix/>
          </a:blip>
          <a:srcRect r="704"/>
          <a:stretch/>
        </p:blipFill>
        <p:spPr>
          <a:xfrm>
            <a:off x="12650" y="6183200"/>
            <a:ext cx="9118700" cy="682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
          <p:cNvSpPr>
            <a:spLocks noGrp="1" noRot="1" noMove="1" noResize="1" noEditPoints="1" noAdjustHandles="1" noChangeArrowheads="1" noChangeShapeType="1"/>
          </p:cNvSpPr>
          <p:nvPr/>
        </p:nvSpPr>
        <p:spPr>
          <a:xfrm>
            <a:off x="27544" y="-261549"/>
            <a:ext cx="9116400" cy="6476700"/>
          </a:xfrm>
          <a:prstGeom prst="rect">
            <a:avLst/>
          </a:prstGeom>
          <a:solidFill>
            <a:srgbClr val="E7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08" name="Google Shape;208;p4"/>
          <p:cNvGrpSpPr>
            <a:grpSpLocks noGrp="1" noUngrp="1" noRot="1" noMove="1" noResize="1"/>
          </p:cNvGrpSpPr>
          <p:nvPr/>
        </p:nvGrpSpPr>
        <p:grpSpPr>
          <a:xfrm>
            <a:off x="388832" y="836451"/>
            <a:ext cx="4299300" cy="4765360"/>
            <a:chOff x="334938" y="894625"/>
            <a:chExt cx="4299300" cy="4818000"/>
          </a:xfrm>
        </p:grpSpPr>
        <p:sp>
          <p:nvSpPr>
            <p:cNvPr id="209" name="Google Shape;209;p4"/>
            <p:cNvSpPr>
              <a:spLocks noGrp="1" noRot="1" noMove="1" noResize="1" noEditPoints="1" noAdjustHandles="1" noChangeArrowheads="1" noChangeShapeType="1"/>
            </p:cNvSpPr>
            <p:nvPr/>
          </p:nvSpPr>
          <p:spPr>
            <a:xfrm>
              <a:off x="334938" y="894625"/>
              <a:ext cx="4299300" cy="4818000"/>
            </a:xfrm>
            <a:prstGeom prst="roundRect">
              <a:avLst>
                <a:gd name="adj" fmla="val 16667"/>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210" name="Google Shape;210;p4"/>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638012" y="1069754"/>
              <a:ext cx="3693135" cy="2462089"/>
            </a:xfrm>
            <a:prstGeom prst="rect">
              <a:avLst/>
            </a:prstGeom>
            <a:noFill/>
            <a:ln>
              <a:noFill/>
            </a:ln>
          </p:spPr>
        </p:pic>
      </p:grpSp>
      <p:sp>
        <p:nvSpPr>
          <p:cNvPr id="211" name="Google Shape;211;p4"/>
          <p:cNvSpPr>
            <a:spLocks noGrp="1" noRot="1" noMove="1" noResize="1" noEditPoints="1" noAdjustHandles="1" noChangeArrowheads="1" noChangeShapeType="1"/>
          </p:cNvSpPr>
          <p:nvPr/>
        </p:nvSpPr>
        <p:spPr>
          <a:xfrm>
            <a:off x="4764504" y="808038"/>
            <a:ext cx="4221600" cy="4793772"/>
          </a:xfrm>
          <a:prstGeom prst="roundRect">
            <a:avLst>
              <a:gd name="adj" fmla="val 16667"/>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212" name="Google Shape;212;p4"/>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5127027" y="1011580"/>
            <a:ext cx="3578022" cy="2462089"/>
          </a:xfrm>
          <a:prstGeom prst="rect">
            <a:avLst/>
          </a:prstGeom>
          <a:noFill/>
          <a:ln>
            <a:noFill/>
          </a:ln>
        </p:spPr>
      </p:pic>
      <p:sp>
        <p:nvSpPr>
          <p:cNvPr id="213" name="Google Shape;213;p4"/>
          <p:cNvSpPr txBox="1">
            <a:spLocks noGrp="1" noRot="1" noMove="1" noResize="1" noEditPoints="1" noAdjustHandles="1" noChangeArrowheads="1" noChangeShapeType="1"/>
          </p:cNvSpPr>
          <p:nvPr/>
        </p:nvSpPr>
        <p:spPr>
          <a:xfrm>
            <a:off x="253271" y="3618431"/>
            <a:ext cx="4430100" cy="20943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Clr>
                <a:srgbClr val="000000"/>
              </a:buClr>
              <a:buSzPts val="1800"/>
              <a:buChar char="•"/>
            </a:pPr>
            <a:r>
              <a:rPr lang="en-IE" sz="2300" dirty="0">
                <a:solidFill>
                  <a:srgbClr val="000000"/>
                </a:solidFill>
                <a:latin typeface="Calibri"/>
                <a:ea typeface="Calibri"/>
                <a:cs typeface="Calibri"/>
                <a:sym typeface="Calibri"/>
              </a:rPr>
              <a:t>Already pre-filled with E-liquid </a:t>
            </a:r>
            <a:endParaRPr sz="2300" dirty="0">
              <a:solidFill>
                <a:srgbClr val="000000"/>
              </a:solidFill>
              <a:latin typeface="Calibri"/>
              <a:ea typeface="Calibri"/>
              <a:cs typeface="Calibri"/>
              <a:sym typeface="Calibri"/>
            </a:endParaRPr>
          </a:p>
          <a:p>
            <a:pPr marL="457200" lvl="0" indent="-342900" algn="l" rtl="0">
              <a:lnSpc>
                <a:spcPct val="90000"/>
              </a:lnSpc>
              <a:spcBef>
                <a:spcPts val="0"/>
              </a:spcBef>
              <a:spcAft>
                <a:spcPts val="0"/>
              </a:spcAft>
              <a:buClr>
                <a:srgbClr val="000000"/>
              </a:buClr>
              <a:buSzPts val="1800"/>
              <a:buChar char="•"/>
            </a:pPr>
            <a:r>
              <a:rPr lang="en-IE" sz="2300" dirty="0">
                <a:solidFill>
                  <a:srgbClr val="000000"/>
                </a:solidFill>
                <a:latin typeface="Calibri"/>
                <a:ea typeface="Calibri"/>
                <a:cs typeface="Calibri"/>
                <a:sym typeface="Calibri"/>
              </a:rPr>
              <a:t>Non-rechargeable</a:t>
            </a:r>
            <a:endParaRPr sz="2300" dirty="0">
              <a:solidFill>
                <a:srgbClr val="000000"/>
              </a:solidFill>
              <a:latin typeface="Calibri"/>
              <a:ea typeface="Calibri"/>
              <a:cs typeface="Calibri"/>
              <a:sym typeface="Calibri"/>
            </a:endParaRPr>
          </a:p>
          <a:p>
            <a:pPr marL="457200" lvl="0" indent="-342900" algn="l" rtl="0">
              <a:lnSpc>
                <a:spcPct val="90000"/>
              </a:lnSpc>
              <a:spcBef>
                <a:spcPts val="0"/>
              </a:spcBef>
              <a:spcAft>
                <a:spcPts val="0"/>
              </a:spcAft>
              <a:buClr>
                <a:srgbClr val="000000"/>
              </a:buClr>
              <a:buSzPts val="1800"/>
              <a:buChar char="•"/>
            </a:pPr>
            <a:r>
              <a:rPr lang="en-IE" sz="2300" dirty="0">
                <a:solidFill>
                  <a:srgbClr val="000000"/>
                </a:solidFill>
                <a:latin typeface="Calibri"/>
                <a:ea typeface="Calibri"/>
                <a:cs typeface="Calibri"/>
                <a:sym typeface="Calibri"/>
              </a:rPr>
              <a:t>Cannot be refilled</a:t>
            </a:r>
            <a:endParaRPr sz="2300" dirty="0">
              <a:solidFill>
                <a:srgbClr val="000000"/>
              </a:solidFill>
              <a:latin typeface="Calibri"/>
              <a:ea typeface="Calibri"/>
              <a:cs typeface="Calibri"/>
              <a:sym typeface="Calibri"/>
            </a:endParaRPr>
          </a:p>
          <a:p>
            <a:pPr marL="457200" lvl="0" indent="-342900" algn="l" rtl="0">
              <a:lnSpc>
                <a:spcPct val="90000"/>
              </a:lnSpc>
              <a:spcBef>
                <a:spcPts val="0"/>
              </a:spcBef>
              <a:spcAft>
                <a:spcPts val="0"/>
              </a:spcAft>
              <a:buClr>
                <a:srgbClr val="000000"/>
              </a:buClr>
              <a:buSzPts val="1800"/>
              <a:buChar char="•"/>
            </a:pPr>
            <a:r>
              <a:rPr lang="en-IE" sz="2300" dirty="0">
                <a:solidFill>
                  <a:srgbClr val="000000"/>
                </a:solidFill>
                <a:latin typeface="Calibri"/>
                <a:ea typeface="Calibri"/>
                <a:cs typeface="Calibri"/>
                <a:sym typeface="Calibri"/>
              </a:rPr>
              <a:t>Once the liquid runs out, you throw away the vape</a:t>
            </a:r>
            <a:endParaRPr sz="2300" dirty="0">
              <a:solidFill>
                <a:srgbClr val="000000"/>
              </a:solidFill>
              <a:latin typeface="Calibri"/>
              <a:ea typeface="Calibri"/>
              <a:cs typeface="Calibri"/>
              <a:sym typeface="Calibri"/>
            </a:endParaRPr>
          </a:p>
          <a:p>
            <a:pPr marL="228600" lvl="0" indent="-50800" algn="l" rtl="0">
              <a:lnSpc>
                <a:spcPct val="90000"/>
              </a:lnSpc>
              <a:spcBef>
                <a:spcPts val="0"/>
              </a:spcBef>
              <a:spcAft>
                <a:spcPts val="0"/>
              </a:spcAft>
              <a:buNone/>
            </a:pPr>
            <a:endParaRPr sz="2300" dirty="0">
              <a:solidFill>
                <a:srgbClr val="000000"/>
              </a:solidFill>
              <a:latin typeface="Calibri"/>
              <a:ea typeface="Calibri"/>
              <a:cs typeface="Calibri"/>
              <a:sym typeface="Calibri"/>
            </a:endParaRPr>
          </a:p>
        </p:txBody>
      </p:sp>
      <p:sp>
        <p:nvSpPr>
          <p:cNvPr id="214" name="Google Shape;214;p4"/>
          <p:cNvSpPr txBox="1">
            <a:spLocks noGrp="1" noRot="1" noMove="1" noResize="1" noEditPoints="1" noAdjustHandles="1" noChangeArrowheads="1" noChangeShapeType="1"/>
          </p:cNvSpPr>
          <p:nvPr/>
        </p:nvSpPr>
        <p:spPr>
          <a:xfrm>
            <a:off x="4894787" y="3532605"/>
            <a:ext cx="4221600" cy="2001900"/>
          </a:xfrm>
          <a:prstGeom prst="rect">
            <a:avLst/>
          </a:prstGeom>
          <a:noFill/>
          <a:ln>
            <a:noFill/>
          </a:ln>
        </p:spPr>
        <p:txBody>
          <a:bodyPr spcFirstLastPara="1" wrap="square" lIns="91425" tIns="45700" rIns="91425" bIns="45700" anchor="t" anchorCtr="0">
            <a:normAutofit/>
          </a:bodyPr>
          <a:lstStyle/>
          <a:p>
            <a:pPr marL="457200" marR="0" lvl="0" indent="-342900" algn="l" rtl="0">
              <a:lnSpc>
                <a:spcPct val="90000"/>
              </a:lnSpc>
              <a:spcBef>
                <a:spcPts val="0"/>
              </a:spcBef>
              <a:spcAft>
                <a:spcPts val="0"/>
              </a:spcAft>
              <a:buClr>
                <a:srgbClr val="000000"/>
              </a:buClr>
              <a:buSzPts val="1800"/>
              <a:buFont typeface="Arial"/>
              <a:buChar char="•"/>
            </a:pPr>
            <a:r>
              <a:rPr lang="en-IE" sz="2300" b="0" i="0" u="none" strike="noStrike" cap="none" dirty="0">
                <a:solidFill>
                  <a:srgbClr val="000000"/>
                </a:solidFill>
                <a:latin typeface="Calibri"/>
                <a:ea typeface="Calibri"/>
                <a:cs typeface="Calibri"/>
                <a:sym typeface="Calibri"/>
              </a:rPr>
              <a:t>Rechargeable battery</a:t>
            </a:r>
            <a:endParaRPr dirty="0"/>
          </a:p>
          <a:p>
            <a:pPr marL="457200" marR="0" lvl="0" indent="-342900" algn="l" rtl="0">
              <a:lnSpc>
                <a:spcPct val="90000"/>
              </a:lnSpc>
              <a:spcBef>
                <a:spcPts val="0"/>
              </a:spcBef>
              <a:spcAft>
                <a:spcPts val="0"/>
              </a:spcAft>
              <a:buClr>
                <a:srgbClr val="000000"/>
              </a:buClr>
              <a:buSzPts val="1800"/>
              <a:buFont typeface="Arial"/>
              <a:buChar char="•"/>
            </a:pPr>
            <a:r>
              <a:rPr lang="en-IE" sz="2300" b="0" i="0" u="none" strike="noStrike" cap="none" dirty="0">
                <a:solidFill>
                  <a:srgbClr val="000000"/>
                </a:solidFill>
                <a:latin typeface="Calibri"/>
                <a:ea typeface="Calibri"/>
                <a:cs typeface="Calibri"/>
                <a:sym typeface="Calibri"/>
              </a:rPr>
              <a:t>Refillable pods/tanks. </a:t>
            </a:r>
            <a:endParaRPr dirty="0"/>
          </a:p>
          <a:p>
            <a:pPr marL="457200" marR="0" lvl="0" indent="-342900" algn="l" rtl="0">
              <a:lnSpc>
                <a:spcPct val="90000"/>
              </a:lnSpc>
              <a:spcBef>
                <a:spcPts val="0"/>
              </a:spcBef>
              <a:spcAft>
                <a:spcPts val="0"/>
              </a:spcAft>
              <a:buClr>
                <a:srgbClr val="000000"/>
              </a:buClr>
              <a:buSzPts val="1800"/>
              <a:buFont typeface="Arial"/>
              <a:buChar char="•"/>
            </a:pPr>
            <a:r>
              <a:rPr lang="en-IE" sz="2300" b="0" i="0" u="none" strike="noStrike" cap="none" dirty="0">
                <a:solidFill>
                  <a:srgbClr val="000000"/>
                </a:solidFill>
                <a:latin typeface="Calibri"/>
                <a:ea typeface="Calibri"/>
                <a:cs typeface="Calibri"/>
                <a:sym typeface="Calibri"/>
              </a:rPr>
              <a:t>Designed to be reused multiple times. </a:t>
            </a:r>
            <a:endParaRPr dirty="0"/>
          </a:p>
          <a:p>
            <a:pPr marL="457200" marR="0" lvl="0" indent="-342900" algn="l" rtl="0">
              <a:lnSpc>
                <a:spcPct val="90000"/>
              </a:lnSpc>
              <a:spcBef>
                <a:spcPts val="0"/>
              </a:spcBef>
              <a:spcAft>
                <a:spcPts val="0"/>
              </a:spcAft>
              <a:buClr>
                <a:srgbClr val="000000"/>
              </a:buClr>
              <a:buSzPts val="1800"/>
              <a:buFont typeface="Arial"/>
              <a:buChar char="•"/>
            </a:pPr>
            <a:r>
              <a:rPr lang="en-IE" sz="2300" b="0" i="0" u="none" strike="noStrike" cap="none" dirty="0">
                <a:solidFill>
                  <a:srgbClr val="000000"/>
                </a:solidFill>
                <a:latin typeface="Calibri"/>
                <a:ea typeface="Calibri"/>
                <a:cs typeface="Calibri"/>
                <a:sym typeface="Calibri"/>
              </a:rPr>
              <a:t>Not thrown away once the liquid has run out. </a:t>
            </a:r>
            <a:endParaRPr dirty="0"/>
          </a:p>
          <a:p>
            <a:pPr marL="0" marR="0" lvl="0" indent="0" algn="l" rtl="0">
              <a:lnSpc>
                <a:spcPct val="90000"/>
              </a:lnSpc>
              <a:spcBef>
                <a:spcPts val="0"/>
              </a:spcBef>
              <a:spcAft>
                <a:spcPts val="0"/>
              </a:spcAft>
              <a:buClr>
                <a:srgbClr val="000000"/>
              </a:buClr>
              <a:buSzPts val="1800"/>
              <a:buFont typeface="Arial"/>
              <a:buNone/>
            </a:pPr>
            <a:endParaRPr sz="2300" b="0" i="0" u="none" strike="noStrike" cap="none" dirty="0">
              <a:solidFill>
                <a:srgbClr val="000000"/>
              </a:solidFill>
              <a:latin typeface="Calibri"/>
              <a:ea typeface="Calibri"/>
              <a:cs typeface="Calibri"/>
              <a:sym typeface="Calibri"/>
            </a:endParaRPr>
          </a:p>
        </p:txBody>
      </p:sp>
      <p:sp>
        <p:nvSpPr>
          <p:cNvPr id="215" name="Google Shape;215;p4"/>
          <p:cNvSpPr txBox="1">
            <a:spLocks noGrp="1" noRot="1" noMove="1" noResize="1" noEditPoints="1" noAdjustHandles="1" noChangeArrowheads="1" noChangeShapeType="1"/>
          </p:cNvSpPr>
          <p:nvPr/>
        </p:nvSpPr>
        <p:spPr>
          <a:xfrm>
            <a:off x="701015" y="5665488"/>
            <a:ext cx="8108100" cy="111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FF0000"/>
                </a:solidFill>
                <a:latin typeface="Calibri"/>
                <a:ea typeface="Calibri"/>
                <a:cs typeface="Calibri"/>
                <a:sym typeface="Calibri"/>
              </a:rPr>
              <a:t>Which one do you think is more popular today with young people? Why?</a:t>
            </a: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FF0000"/>
              </a:solidFill>
              <a:latin typeface="Calibri"/>
              <a:ea typeface="Calibri"/>
              <a:cs typeface="Calibri"/>
              <a:sym typeface="Calibri"/>
            </a:endParaRPr>
          </a:p>
        </p:txBody>
      </p:sp>
      <p:sp>
        <p:nvSpPr>
          <p:cNvPr id="216" name="Google Shape;216;p4"/>
          <p:cNvSpPr txBox="1">
            <a:spLocks noGrp="1" noRot="1" noMove="1" noResize="1" noEditPoints="1" noAdjustHandles="1" noChangeArrowheads="1" noChangeShapeType="1"/>
          </p:cNvSpPr>
          <p:nvPr/>
        </p:nvSpPr>
        <p:spPr>
          <a:xfrm>
            <a:off x="1053781" y="1011580"/>
            <a:ext cx="2798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2400" b="1" i="0" u="none" strike="noStrike" cap="none">
                <a:solidFill>
                  <a:srgbClr val="FF0000"/>
                </a:solidFill>
                <a:latin typeface="Arial"/>
                <a:ea typeface="Arial"/>
                <a:cs typeface="Arial"/>
                <a:sym typeface="Arial"/>
              </a:rPr>
              <a:t>Disposable</a:t>
            </a:r>
            <a:endParaRPr sz="2400" b="1" i="0" u="none" strike="noStrike" cap="none">
              <a:solidFill>
                <a:srgbClr val="000000"/>
              </a:solidFill>
              <a:latin typeface="Arial"/>
              <a:ea typeface="Arial"/>
              <a:cs typeface="Arial"/>
              <a:sym typeface="Arial"/>
            </a:endParaRPr>
          </a:p>
        </p:txBody>
      </p:sp>
      <p:sp>
        <p:nvSpPr>
          <p:cNvPr id="217" name="Google Shape;217;p4"/>
          <p:cNvSpPr txBox="1">
            <a:spLocks noGrp="1" noRot="1" noMove="1" noResize="1" noEditPoints="1" noAdjustHandles="1" noChangeArrowheads="1" noChangeShapeType="1"/>
          </p:cNvSpPr>
          <p:nvPr/>
        </p:nvSpPr>
        <p:spPr>
          <a:xfrm>
            <a:off x="5475992" y="1011580"/>
            <a:ext cx="2798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2400" b="1" i="0" u="none" strike="noStrike" cap="none">
                <a:solidFill>
                  <a:srgbClr val="FF0000"/>
                </a:solidFill>
                <a:latin typeface="Arial"/>
                <a:ea typeface="Arial"/>
                <a:cs typeface="Arial"/>
                <a:sym typeface="Arial"/>
              </a:rPr>
              <a:t>Reusable</a:t>
            </a:r>
            <a:endParaRPr sz="2400" b="1" i="0" u="none" strike="noStrike" cap="none">
              <a:solidFill>
                <a:srgbClr val="000000"/>
              </a:solidFill>
              <a:latin typeface="Arial"/>
              <a:ea typeface="Arial"/>
              <a:cs typeface="Arial"/>
              <a:sym typeface="Arial"/>
            </a:endParaRPr>
          </a:p>
        </p:txBody>
      </p:sp>
      <p:pic>
        <p:nvPicPr>
          <p:cNvPr id="218" name="Google Shape;218;p4" descr="A black background with red text&#10;&#10;Description automatically generated"/>
          <p:cNvPicPr preferRelativeResize="0">
            <a:picLocks noGrp="1" noRot="1" noMove="1" noResize="1" noEditPoints="1" noAdjustHandles="1" noChangeArrowheads="1" noChangeShapeType="1" noCrop="1"/>
          </p:cNvPicPr>
          <p:nvPr/>
        </p:nvPicPr>
        <p:blipFill rotWithShape="1">
          <a:blip r:embed="rId5">
            <a:alphaModFix/>
          </a:blip>
          <a:srcRect l="14260" t="41710" r="17049" b="37220"/>
          <a:stretch/>
        </p:blipFill>
        <p:spPr>
          <a:xfrm>
            <a:off x="2633676" y="11292"/>
            <a:ext cx="3876650" cy="8407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95e75333b2_0_210"/>
          <p:cNvPicPr preferRelativeResize="0">
            <a:picLocks noGrp="1" noRot="1" noMove="1" noResize="1" noEditPoints="1" noAdjustHandles="1" noChangeArrowheads="1" noChangeShapeType="1" noCrop="1"/>
          </p:cNvPicPr>
          <p:nvPr/>
        </p:nvPicPr>
        <p:blipFill rotWithShape="1">
          <a:blip r:embed="rId3">
            <a:alphaModFix/>
          </a:blip>
          <a:srcRect l="10382" r="6561"/>
          <a:stretch/>
        </p:blipFill>
        <p:spPr>
          <a:xfrm>
            <a:off x="0" y="0"/>
            <a:ext cx="9144000" cy="6192674"/>
          </a:xfrm>
          <a:prstGeom prst="rect">
            <a:avLst/>
          </a:prstGeom>
          <a:noFill/>
          <a:ln>
            <a:noFill/>
          </a:ln>
        </p:spPr>
      </p:pic>
      <p:pic>
        <p:nvPicPr>
          <p:cNvPr id="227" name="Google Shape;227;g295e75333b2_0_210"/>
          <p:cNvPicPr preferRelativeResize="0">
            <a:picLocks noGrp="1" noRot="1" noMove="1" noResize="1" noEditPoints="1" noAdjustHandles="1" noChangeArrowheads="1" noChangeShapeType="1" noCrop="1"/>
          </p:cNvPicPr>
          <p:nvPr/>
        </p:nvPicPr>
        <p:blipFill>
          <a:blip r:embed="rId4">
            <a:alphaModFix/>
          </a:blip>
          <a:stretch>
            <a:fillRect/>
          </a:stretch>
        </p:blipFill>
        <p:spPr>
          <a:xfrm>
            <a:off x="-506978" y="-218675"/>
            <a:ext cx="4848606" cy="6858000"/>
          </a:xfrm>
          <a:prstGeom prst="rect">
            <a:avLst/>
          </a:prstGeom>
          <a:noFill/>
          <a:ln>
            <a:noFill/>
          </a:ln>
        </p:spPr>
      </p:pic>
      <p:grpSp>
        <p:nvGrpSpPr>
          <p:cNvPr id="6" name="Group 5">
            <a:extLst>
              <a:ext uri="{FF2B5EF4-FFF2-40B4-BE49-F238E27FC236}">
                <a16:creationId xmlns:a16="http://schemas.microsoft.com/office/drawing/2014/main" id="{5F09AFB7-1621-6DAC-0926-134339D902F8}"/>
              </a:ext>
            </a:extLst>
          </p:cNvPr>
          <p:cNvGrpSpPr>
            <a:grpSpLocks noGrp="1" noUngrp="1" noRot="1" noMove="1" noResize="1"/>
          </p:cNvGrpSpPr>
          <p:nvPr/>
        </p:nvGrpSpPr>
        <p:grpSpPr>
          <a:xfrm>
            <a:off x="5532583" y="1171852"/>
            <a:ext cx="3559896" cy="2592280"/>
            <a:chOff x="5532583" y="1171852"/>
            <a:chExt cx="3559896" cy="2592280"/>
          </a:xfrm>
        </p:grpSpPr>
        <p:sp>
          <p:nvSpPr>
            <p:cNvPr id="225" name="Google Shape;225;g295e75333b2_0_210"/>
            <p:cNvSpPr>
              <a:spLocks noGrp="1" noRot="1" noMove="1" noResize="1" noEditPoints="1" noAdjustHandles="1" noChangeArrowheads="1" noChangeShapeType="1"/>
            </p:cNvSpPr>
            <p:nvPr/>
          </p:nvSpPr>
          <p:spPr>
            <a:xfrm>
              <a:off x="5532583" y="1171852"/>
              <a:ext cx="3559896" cy="2592280"/>
            </a:xfrm>
            <a:prstGeom prst="cloudCallout">
              <a:avLst>
                <a:gd name="adj1" fmla="val -72705"/>
                <a:gd name="adj2" fmla="val -58252"/>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Clr>
                  <a:schemeClr val="dk1"/>
                </a:buClr>
                <a:buSzPts val="1100"/>
                <a:buFont typeface="Arial"/>
                <a:buNone/>
              </a:pPr>
              <a:endParaRPr sz="900" b="1">
                <a:latin typeface="Calibri"/>
                <a:ea typeface="Calibri"/>
                <a:cs typeface="Calibri"/>
                <a:sym typeface="Calibri"/>
              </a:endParaRPr>
            </a:p>
          </p:txBody>
        </p:sp>
        <p:sp>
          <p:nvSpPr>
            <p:cNvPr id="226" name="Google Shape;226;g295e75333b2_0_210"/>
            <p:cNvSpPr txBox="1">
              <a:spLocks noGrp="1" noRot="1" noMove="1" noResize="1" noEditPoints="1" noAdjustHandles="1" noChangeArrowheads="1" noChangeShapeType="1"/>
            </p:cNvSpPr>
            <p:nvPr/>
          </p:nvSpPr>
          <p:spPr>
            <a:xfrm>
              <a:off x="5812450" y="1695050"/>
              <a:ext cx="3149400" cy="1396762"/>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IE" sz="2200" b="1" dirty="0">
                  <a:solidFill>
                    <a:schemeClr val="dk1"/>
                  </a:solidFill>
                  <a:latin typeface="Calibri"/>
                  <a:ea typeface="Calibri"/>
                  <a:cs typeface="Calibri"/>
                  <a:sym typeface="Calibri"/>
                </a:rPr>
                <a:t>Do you think vaping is harmful for your body?</a:t>
              </a:r>
              <a:endParaRPr sz="2200" b="1" dirty="0">
                <a:solidFill>
                  <a:schemeClr val="dk1"/>
                </a:solidFill>
                <a:latin typeface="Calibri"/>
                <a:ea typeface="Calibri"/>
                <a:cs typeface="Calibri"/>
                <a:sym typeface="Calibri"/>
              </a:endParaRPr>
            </a:p>
            <a:p>
              <a:pPr marL="0" lvl="0" indent="0" algn="ctr" rtl="0">
                <a:lnSpc>
                  <a:spcPct val="90000"/>
                </a:lnSpc>
                <a:spcBef>
                  <a:spcPts val="1000"/>
                </a:spcBef>
                <a:spcAft>
                  <a:spcPts val="0"/>
                </a:spcAft>
                <a:buNone/>
              </a:pPr>
              <a:r>
                <a:rPr lang="en-IE" sz="2200" b="1" dirty="0">
                  <a:solidFill>
                    <a:schemeClr val="dk1"/>
                  </a:solidFill>
                  <a:latin typeface="Calibri"/>
                  <a:ea typeface="Calibri"/>
                  <a:cs typeface="Calibri"/>
                  <a:sym typeface="Calibri"/>
                </a:rPr>
                <a:t>Explain your answer.</a:t>
              </a:r>
              <a:endParaRPr sz="2200" b="1" dirty="0"/>
            </a:p>
          </p:txBody>
        </p:sp>
        <p:sp>
          <p:nvSpPr>
            <p:cNvPr id="2" name="Oval 1">
              <a:extLst>
                <a:ext uri="{FF2B5EF4-FFF2-40B4-BE49-F238E27FC236}">
                  <a16:creationId xmlns:a16="http://schemas.microsoft.com/office/drawing/2014/main" id="{69337E68-E15F-C0E3-F5DE-B3BA0499649F}"/>
                </a:ext>
              </a:extLst>
            </p:cNvPr>
            <p:cNvSpPr>
              <a:spLocks noGrp="1" noRot="1" noMove="1" noResize="1" noEditPoints="1" noAdjustHandles="1" noChangeArrowheads="1" noChangeShapeType="1"/>
            </p:cNvSpPr>
            <p:nvPr/>
          </p:nvSpPr>
          <p:spPr>
            <a:xfrm rot="2155622">
              <a:off x="8287357" y="2544809"/>
              <a:ext cx="262954" cy="1336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FC13B2CC-CBD8-4728-0110-51FECE1F94B9}"/>
                </a:ext>
              </a:extLst>
            </p:cNvPr>
            <p:cNvSpPr>
              <a:spLocks noGrp="1" noRot="1" noMove="1" noResize="1" noEditPoints="1" noAdjustHandles="1" noChangeArrowheads="1" noChangeShapeType="1"/>
            </p:cNvSpPr>
            <p:nvPr/>
          </p:nvSpPr>
          <p:spPr>
            <a:xfrm rot="14604969">
              <a:off x="8516622" y="2709879"/>
              <a:ext cx="115650" cy="659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295e75333b2_0_226"/>
          <p:cNvPicPr preferRelativeResize="0">
            <a:picLocks noGrp="1" noRot="1" noMove="1" noResize="1" noEditPoints="1" noAdjustHandles="1" noChangeArrowheads="1" noChangeShapeType="1" noCrop="1"/>
          </p:cNvPicPr>
          <p:nvPr/>
        </p:nvPicPr>
        <p:blipFill rotWithShape="1">
          <a:blip r:embed="rId3">
            <a:alphaModFix amt="40000"/>
          </a:blip>
          <a:srcRect l="15698" r="801" b="1642"/>
          <a:stretch/>
        </p:blipFill>
        <p:spPr>
          <a:xfrm>
            <a:off x="0" y="0"/>
            <a:ext cx="9144000" cy="6175999"/>
          </a:xfrm>
          <a:prstGeom prst="rect">
            <a:avLst/>
          </a:prstGeom>
          <a:noFill/>
          <a:ln>
            <a:noFill/>
          </a:ln>
        </p:spPr>
      </p:pic>
      <p:pic>
        <p:nvPicPr>
          <p:cNvPr id="234" name="Google Shape;234;g295e75333b2_0_226"/>
          <p:cNvPicPr preferRelativeResize="0">
            <a:picLocks noGrp="1" noRot="1" noMove="1" noResize="1" noEditPoints="1" noAdjustHandles="1" noChangeArrowheads="1" noChangeShapeType="1" noCrop="1"/>
          </p:cNvPicPr>
          <p:nvPr/>
        </p:nvPicPr>
        <p:blipFill rotWithShape="1">
          <a:blip r:embed="rId4">
            <a:alphaModFix/>
          </a:blip>
          <a:srcRect r="44530" b="16576"/>
          <a:stretch/>
        </p:blipFill>
        <p:spPr>
          <a:xfrm rot="-5400000">
            <a:off x="5450926" y="106488"/>
            <a:ext cx="1424898" cy="3031150"/>
          </a:xfrm>
          <a:prstGeom prst="rect">
            <a:avLst/>
          </a:prstGeom>
          <a:noFill/>
          <a:ln>
            <a:noFill/>
          </a:ln>
        </p:spPr>
      </p:pic>
      <p:sp>
        <p:nvSpPr>
          <p:cNvPr id="235" name="Google Shape;235;g295e75333b2_0_226"/>
          <p:cNvSpPr>
            <a:spLocks noGrp="1" noRot="1" noMove="1" noResize="1" noEditPoints="1" noAdjustHandles="1" noChangeArrowheads="1" noChangeShapeType="1"/>
          </p:cNvSpPr>
          <p:nvPr/>
        </p:nvSpPr>
        <p:spPr>
          <a:xfrm>
            <a:off x="4808825" y="76200"/>
            <a:ext cx="2709100" cy="833575"/>
          </a:xfrm>
          <a:prstGeom prst="flowChartOffpageConnector">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2500" b="1">
                <a:latin typeface="Calibri"/>
                <a:ea typeface="Calibri"/>
                <a:cs typeface="Calibri"/>
                <a:sym typeface="Calibri"/>
              </a:rPr>
              <a:t>Do your research</a:t>
            </a:r>
            <a:endParaRPr sz="2500" b="1">
              <a:latin typeface="Calibri"/>
              <a:ea typeface="Calibri"/>
              <a:cs typeface="Calibri"/>
              <a:sym typeface="Calibri"/>
            </a:endParaRPr>
          </a:p>
        </p:txBody>
      </p:sp>
      <p:pic>
        <p:nvPicPr>
          <p:cNvPr id="236" name="Google Shape;236;g295e75333b2_0_226"/>
          <p:cNvPicPr preferRelativeResize="0">
            <a:picLocks noGrp="1" noRot="1" noMove="1" noResize="1" noEditPoints="1" noAdjustHandles="1" noChangeArrowheads="1" noChangeShapeType="1" noCrop="1"/>
          </p:cNvPicPr>
          <p:nvPr/>
        </p:nvPicPr>
        <p:blipFill rotWithShape="1">
          <a:blip r:embed="rId5">
            <a:alphaModFix/>
          </a:blip>
          <a:srcRect l="14443" t="20164" r="13338" b="36187"/>
          <a:stretch/>
        </p:blipFill>
        <p:spPr>
          <a:xfrm>
            <a:off x="5612950" y="3523700"/>
            <a:ext cx="975154" cy="833575"/>
          </a:xfrm>
          <a:prstGeom prst="rect">
            <a:avLst/>
          </a:prstGeom>
          <a:noFill/>
          <a:ln>
            <a:noFill/>
          </a:ln>
        </p:spPr>
      </p:pic>
      <p:pic>
        <p:nvPicPr>
          <p:cNvPr id="237" name="Google Shape;237;g295e75333b2_0_226"/>
          <p:cNvPicPr preferRelativeResize="0">
            <a:picLocks noGrp="1" noRot="1" noMove="1" noResize="1" noEditPoints="1" noAdjustHandles="1" noChangeArrowheads="1" noChangeShapeType="1" noCrop="1"/>
          </p:cNvPicPr>
          <p:nvPr/>
        </p:nvPicPr>
        <p:blipFill rotWithShape="1">
          <a:blip r:embed="rId6">
            <a:alphaModFix/>
          </a:blip>
          <a:srcRect l="3210" r="3200"/>
          <a:stretch/>
        </p:blipFill>
        <p:spPr>
          <a:xfrm>
            <a:off x="6744950" y="2798013"/>
            <a:ext cx="2196975" cy="3296901"/>
          </a:xfrm>
          <a:prstGeom prst="rect">
            <a:avLst/>
          </a:prstGeom>
          <a:noFill/>
          <a:ln>
            <a:noFill/>
          </a:ln>
          <a:effectLst>
            <a:outerShdw blurRad="57150" dist="171450" dir="8460000" algn="bl" rotWithShape="0">
              <a:srgbClr val="000000">
                <a:alpha val="48000"/>
              </a:srgbClr>
            </a:outerShdw>
          </a:effectLst>
        </p:spPr>
      </p:pic>
      <p:sp>
        <p:nvSpPr>
          <p:cNvPr id="238" name="Google Shape;238;g295e75333b2_0_226"/>
          <p:cNvSpPr>
            <a:spLocks noGrp="1" noRot="1" noMove="1" noResize="1" noEditPoints="1" noAdjustHandles="1" noChangeArrowheads="1" noChangeShapeType="1"/>
          </p:cNvSpPr>
          <p:nvPr/>
        </p:nvSpPr>
        <p:spPr>
          <a:xfrm>
            <a:off x="6791938" y="2334525"/>
            <a:ext cx="2103000" cy="397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800" b="1">
                <a:latin typeface="Calibri"/>
                <a:ea typeface="Calibri"/>
                <a:cs typeface="Calibri"/>
                <a:sym typeface="Calibri"/>
              </a:rPr>
              <a:t>Student Factsheet</a:t>
            </a:r>
            <a:endParaRPr sz="1800" b="1">
              <a:latin typeface="Calibri"/>
              <a:ea typeface="Calibri"/>
              <a:cs typeface="Calibri"/>
              <a:sym typeface="Calibri"/>
            </a:endParaRPr>
          </a:p>
        </p:txBody>
      </p:sp>
      <p:sp>
        <p:nvSpPr>
          <p:cNvPr id="239" name="Google Shape;239;g295e75333b2_0_226"/>
          <p:cNvSpPr>
            <a:spLocks noGrp="1" noRot="1" noMove="1" noResize="1" noEditPoints="1" noAdjustHandles="1" noChangeArrowheads="1" noChangeShapeType="1"/>
          </p:cNvSpPr>
          <p:nvPr/>
        </p:nvSpPr>
        <p:spPr>
          <a:xfrm>
            <a:off x="3187964" y="4844277"/>
            <a:ext cx="2529300" cy="503100"/>
          </a:xfrm>
          <a:prstGeom prst="roundRect">
            <a:avLst>
              <a:gd name="adj" fmla="val 16667"/>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u="sng">
                <a:solidFill>
                  <a:schemeClr val="hlink"/>
                </a:solidFill>
                <a:hlinkClick r:id="rId7"/>
              </a:rPr>
              <a:t>www.irishheart.ie/vaping</a:t>
            </a:r>
            <a:r>
              <a:rPr lang="en-IE">
                <a:solidFill>
                  <a:schemeClr val="dk1"/>
                </a:solidFill>
              </a:rPr>
              <a:t> </a:t>
            </a:r>
            <a:endParaRPr sz="1400" b="0" i="0" u="none" strike="noStrike" cap="none">
              <a:solidFill>
                <a:schemeClr val="dk1"/>
              </a:solidFill>
              <a:latin typeface="Arial"/>
              <a:ea typeface="Arial"/>
              <a:cs typeface="Arial"/>
              <a:sym typeface="Arial"/>
            </a:endParaRPr>
          </a:p>
        </p:txBody>
      </p:sp>
      <p:sp>
        <p:nvSpPr>
          <p:cNvPr id="240" name="Google Shape;240;g295e75333b2_0_226"/>
          <p:cNvSpPr>
            <a:spLocks noGrp="1" noRot="1" noMove="1" noResize="1" noEditPoints="1" noAdjustHandles="1" noChangeArrowheads="1" noChangeShapeType="1"/>
          </p:cNvSpPr>
          <p:nvPr/>
        </p:nvSpPr>
        <p:spPr>
          <a:xfrm>
            <a:off x="3401100" y="2334525"/>
            <a:ext cx="2103000" cy="397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800" b="1">
                <a:latin typeface="Calibri"/>
                <a:ea typeface="Calibri"/>
                <a:cs typeface="Calibri"/>
                <a:sym typeface="Calibri"/>
              </a:rPr>
              <a:t>On the website</a:t>
            </a:r>
            <a:endParaRPr sz="1800" b="1">
              <a:latin typeface="Calibri"/>
              <a:ea typeface="Calibri"/>
              <a:cs typeface="Calibri"/>
              <a:sym typeface="Calibri"/>
            </a:endParaRPr>
          </a:p>
        </p:txBody>
      </p:sp>
      <p:sp>
        <p:nvSpPr>
          <p:cNvPr id="241" name="Google Shape;241;g295e75333b2_0_226"/>
          <p:cNvSpPr>
            <a:spLocks noGrp="1" noRot="1" noMove="1" noResize="1" noEditPoints="1" noAdjustHandles="1" noChangeArrowheads="1" noChangeShapeType="1"/>
          </p:cNvSpPr>
          <p:nvPr/>
        </p:nvSpPr>
        <p:spPr>
          <a:xfrm>
            <a:off x="108850" y="3751050"/>
            <a:ext cx="2884200" cy="2343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2100" b="1" u="sng">
                <a:solidFill>
                  <a:srgbClr val="FF0000"/>
                </a:solidFill>
                <a:latin typeface="Calibri"/>
                <a:ea typeface="Calibri"/>
                <a:cs typeface="Calibri"/>
                <a:sym typeface="Calibri"/>
              </a:rPr>
              <a:t>Task</a:t>
            </a:r>
            <a:endParaRPr sz="2100" b="1" u="sng">
              <a:solidFill>
                <a:srgbClr val="FF0000"/>
              </a:solidFill>
              <a:latin typeface="Calibri"/>
              <a:ea typeface="Calibri"/>
              <a:cs typeface="Calibri"/>
              <a:sym typeface="Calibri"/>
            </a:endParaRPr>
          </a:p>
          <a:p>
            <a:pPr marL="0" lvl="0" indent="0" algn="ctr" rtl="0">
              <a:spcBef>
                <a:spcPts val="0"/>
              </a:spcBef>
              <a:spcAft>
                <a:spcPts val="0"/>
              </a:spcAft>
              <a:buNone/>
            </a:pPr>
            <a:r>
              <a:rPr lang="en-IE" sz="2100">
                <a:latin typeface="Calibri"/>
                <a:ea typeface="Calibri"/>
                <a:cs typeface="Calibri"/>
                <a:sym typeface="Calibri"/>
              </a:rPr>
              <a:t>In your groups, choose the 3 most important facts you think would convince someone to avoid vaping.</a:t>
            </a:r>
            <a:endParaRPr sz="2100">
              <a:latin typeface="Calibri"/>
              <a:ea typeface="Calibri"/>
              <a:cs typeface="Calibri"/>
              <a:sym typeface="Calibri"/>
            </a:endParaRPr>
          </a:p>
        </p:txBody>
      </p:sp>
      <p:pic>
        <p:nvPicPr>
          <p:cNvPr id="242" name="Google Shape;242;g295e75333b2_0_226"/>
          <p:cNvPicPr preferRelativeResize="0">
            <a:picLocks noGrp="1" noRot="1" noMove="1" noResize="1" noEditPoints="1" noAdjustHandles="1" noChangeArrowheads="1" noChangeShapeType="1" noCrop="1"/>
          </p:cNvPicPr>
          <p:nvPr/>
        </p:nvPicPr>
        <p:blipFill rotWithShape="1">
          <a:blip r:embed="rId8">
            <a:alphaModFix/>
          </a:blip>
          <a:srcRect b="4278"/>
          <a:stretch/>
        </p:blipFill>
        <p:spPr>
          <a:xfrm>
            <a:off x="196400" y="0"/>
            <a:ext cx="2709100" cy="3667815"/>
          </a:xfrm>
          <a:prstGeom prst="rect">
            <a:avLst/>
          </a:prstGeom>
          <a:noFill/>
          <a:ln>
            <a:noFill/>
          </a:ln>
        </p:spPr>
      </p:pic>
      <p:sp>
        <p:nvSpPr>
          <p:cNvPr id="243" name="Google Shape;243;g295e75333b2_0_226"/>
          <p:cNvSpPr txBox="1">
            <a:spLocks noGrp="1" noRot="1" noMove="1" noResize="1" noEditPoints="1" noAdjustHandles="1" noChangeArrowheads="1" noChangeShapeType="1"/>
          </p:cNvSpPr>
          <p:nvPr/>
        </p:nvSpPr>
        <p:spPr>
          <a:xfrm rot="-1448348">
            <a:off x="-108683" y="212716"/>
            <a:ext cx="2580700" cy="128805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IE" sz="1900" b="1" dirty="0">
                <a:latin typeface="Calibri"/>
                <a:ea typeface="Calibri"/>
                <a:cs typeface="Calibri"/>
                <a:sym typeface="Calibri"/>
              </a:rPr>
              <a:t>Why shouldn't </a:t>
            </a:r>
            <a:endParaRPr sz="1900" b="1" dirty="0">
              <a:latin typeface="Calibri"/>
              <a:ea typeface="Calibri"/>
              <a:cs typeface="Calibri"/>
              <a:sym typeface="Calibri"/>
            </a:endParaRPr>
          </a:p>
          <a:p>
            <a:pPr marL="0" lvl="0" indent="0" algn="ctr" rtl="0">
              <a:spcBef>
                <a:spcPts val="0"/>
              </a:spcBef>
              <a:spcAft>
                <a:spcPts val="0"/>
              </a:spcAft>
              <a:buNone/>
            </a:pPr>
            <a:r>
              <a:rPr lang="en-IE" sz="1900" b="1" dirty="0">
                <a:latin typeface="Calibri"/>
                <a:ea typeface="Calibri"/>
                <a:cs typeface="Calibri"/>
                <a:sym typeface="Calibri"/>
              </a:rPr>
              <a:t>young people</a:t>
            </a:r>
            <a:endParaRPr sz="1900" b="1" dirty="0">
              <a:latin typeface="Calibri"/>
              <a:ea typeface="Calibri"/>
              <a:cs typeface="Calibri"/>
              <a:sym typeface="Calibri"/>
            </a:endParaRPr>
          </a:p>
          <a:p>
            <a:pPr marL="0" lvl="0" indent="0" algn="ctr" rtl="0">
              <a:spcBef>
                <a:spcPts val="0"/>
              </a:spcBef>
              <a:spcAft>
                <a:spcPts val="0"/>
              </a:spcAft>
              <a:buNone/>
            </a:pPr>
            <a:r>
              <a:rPr lang="en-IE" sz="1900" b="1" dirty="0">
                <a:latin typeface="Calibri"/>
                <a:ea typeface="Calibri"/>
                <a:cs typeface="Calibri"/>
                <a:sym typeface="Calibri"/>
              </a:rPr>
              <a:t> vape?</a:t>
            </a:r>
            <a:endParaRPr sz="1900" b="1" dirty="0">
              <a:latin typeface="Calibri"/>
              <a:ea typeface="Calibri"/>
              <a:cs typeface="Calibri"/>
              <a:sym typeface="Calibri"/>
            </a:endParaRPr>
          </a:p>
        </p:txBody>
      </p:sp>
      <p:pic>
        <p:nvPicPr>
          <p:cNvPr id="244" name="Google Shape;244;g295e75333b2_0_226"/>
          <p:cNvPicPr preferRelativeResize="0">
            <a:picLocks noGrp="1" noRot="1" noMove="1" noResize="1" noEditPoints="1" noAdjustHandles="1" noChangeArrowheads="1" noChangeShapeType="1" noCrop="1"/>
          </p:cNvPicPr>
          <p:nvPr/>
        </p:nvPicPr>
        <p:blipFill>
          <a:blip r:embed="rId9">
            <a:alphaModFix/>
          </a:blip>
          <a:stretch>
            <a:fillRect/>
          </a:stretch>
        </p:blipFill>
        <p:spPr>
          <a:xfrm>
            <a:off x="3274050" y="2798025"/>
            <a:ext cx="2338912" cy="1861224"/>
          </a:xfrm>
          <a:prstGeom prst="rect">
            <a:avLst/>
          </a:prstGeom>
          <a:noFill/>
          <a:ln>
            <a:noFill/>
          </a:ln>
          <a:effectLst>
            <a:outerShdw blurRad="57150" dist="171450" dir="8460000" algn="bl" rotWithShape="0">
              <a:srgbClr val="000000">
                <a:alpha val="48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5"/>
          <p:cNvPicPr preferRelativeResize="0">
            <a:picLocks noGrp="1" noRot="1" noMove="1" noResize="1" noEditPoints="1" noAdjustHandles="1" noChangeArrowheads="1" noChangeShapeType="1" noCrop="1"/>
          </p:cNvPicPr>
          <p:nvPr/>
        </p:nvPicPr>
        <p:blipFill rotWithShape="1">
          <a:blip r:embed="rId3">
            <a:alphaModFix amt="50000"/>
          </a:blip>
          <a:srcRect l="3521"/>
          <a:stretch/>
        </p:blipFill>
        <p:spPr>
          <a:xfrm rot="-5400000">
            <a:off x="1455576" y="-1452299"/>
            <a:ext cx="6232824" cy="9137425"/>
          </a:xfrm>
          <a:prstGeom prst="rect">
            <a:avLst/>
          </a:prstGeom>
          <a:noFill/>
          <a:ln>
            <a:noFill/>
          </a:ln>
        </p:spPr>
      </p:pic>
      <p:pic>
        <p:nvPicPr>
          <p:cNvPr id="250" name="Google Shape;250;p5"/>
          <p:cNvPicPr preferRelativeResize="0">
            <a:picLocks noGrp="1" noRot="1" noMove="1" noResize="1" noEditPoints="1" noAdjustHandles="1" noChangeArrowheads="1" noChangeShapeType="1" noCrop="1"/>
          </p:cNvPicPr>
          <p:nvPr/>
        </p:nvPicPr>
        <p:blipFill rotWithShape="1">
          <a:blip r:embed="rId4">
            <a:alphaModFix/>
          </a:blip>
          <a:srcRect t="3314" b="87568"/>
          <a:stretch/>
        </p:blipFill>
        <p:spPr>
          <a:xfrm>
            <a:off x="3139125" y="67087"/>
            <a:ext cx="5992225" cy="844293"/>
          </a:xfrm>
          <a:prstGeom prst="rect">
            <a:avLst/>
          </a:prstGeom>
          <a:noFill/>
          <a:ln>
            <a:noFill/>
          </a:ln>
        </p:spPr>
      </p:pic>
      <p:sp>
        <p:nvSpPr>
          <p:cNvPr id="251" name="Google Shape;251;p5"/>
          <p:cNvSpPr>
            <a:spLocks noGrp="1" noRot="1" noMove="1" noResize="1" noEditPoints="1" noAdjustHandles="1" noChangeArrowheads="1" noChangeShapeType="1"/>
          </p:cNvSpPr>
          <p:nvPr/>
        </p:nvSpPr>
        <p:spPr>
          <a:xfrm>
            <a:off x="4333059" y="975600"/>
            <a:ext cx="4598700" cy="49068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50800" algn="l" rtl="0">
              <a:lnSpc>
                <a:spcPct val="90000"/>
              </a:lnSpc>
              <a:spcBef>
                <a:spcPts val="0"/>
              </a:spcBef>
              <a:spcAft>
                <a:spcPts val="0"/>
              </a:spcAft>
              <a:buClr>
                <a:schemeClr val="dk1"/>
              </a:buClr>
              <a:buSzPts val="2800"/>
              <a:buFont typeface="Arial"/>
              <a:buNone/>
            </a:pPr>
            <a:r>
              <a:rPr lang="en-IE" sz="3400" dirty="0">
                <a:solidFill>
                  <a:schemeClr val="dk1"/>
                </a:solidFill>
                <a:latin typeface="Calibri"/>
                <a:ea typeface="Calibri"/>
                <a:cs typeface="Calibri"/>
                <a:sym typeface="Calibri"/>
              </a:rPr>
              <a:t>Describe 3 ways that vaping can be bad for the environment.</a:t>
            </a: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r>
              <a:rPr lang="en-IE" sz="3400" dirty="0">
                <a:solidFill>
                  <a:schemeClr val="dk1"/>
                </a:solidFill>
                <a:latin typeface="Calibri"/>
                <a:ea typeface="Calibri"/>
                <a:cs typeface="Calibri"/>
                <a:sym typeface="Calibri"/>
              </a:rPr>
              <a:t>1 - </a:t>
            </a: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r>
              <a:rPr lang="en-IE" sz="3400" dirty="0">
                <a:solidFill>
                  <a:schemeClr val="dk1"/>
                </a:solidFill>
                <a:latin typeface="Calibri"/>
                <a:ea typeface="Calibri"/>
                <a:cs typeface="Calibri"/>
                <a:sym typeface="Calibri"/>
              </a:rPr>
              <a:t>2 - </a:t>
            </a: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endParaRPr sz="3400" dirty="0">
              <a:solidFill>
                <a:schemeClr val="dk1"/>
              </a:solidFill>
              <a:latin typeface="Calibri"/>
              <a:ea typeface="Calibri"/>
              <a:cs typeface="Calibri"/>
              <a:sym typeface="Calibri"/>
            </a:endParaRPr>
          </a:p>
          <a:p>
            <a:pPr marL="228600" lvl="0" indent="-50800" algn="l" rtl="0">
              <a:lnSpc>
                <a:spcPct val="90000"/>
              </a:lnSpc>
              <a:spcBef>
                <a:spcPts val="0"/>
              </a:spcBef>
              <a:spcAft>
                <a:spcPts val="0"/>
              </a:spcAft>
              <a:buClr>
                <a:schemeClr val="dk1"/>
              </a:buClr>
              <a:buSzPts val="2800"/>
              <a:buFont typeface="Arial"/>
              <a:buNone/>
            </a:pPr>
            <a:r>
              <a:rPr lang="en-IE" sz="3400" dirty="0">
                <a:solidFill>
                  <a:schemeClr val="dk1"/>
                </a:solidFill>
                <a:latin typeface="Calibri"/>
                <a:ea typeface="Calibri"/>
                <a:cs typeface="Calibri"/>
                <a:sym typeface="Calibri"/>
              </a:rPr>
              <a:t>3 - </a:t>
            </a:r>
            <a:endParaRPr sz="3400" dirty="0">
              <a:solidFill>
                <a:schemeClr val="dk1"/>
              </a:solidFill>
              <a:latin typeface="Calibri"/>
              <a:ea typeface="Calibri"/>
              <a:cs typeface="Calibri"/>
              <a:sym typeface="Calibri"/>
            </a:endParaRPr>
          </a:p>
          <a:p>
            <a:pPr marL="0" lvl="0" indent="0" algn="ctr" rtl="0">
              <a:spcBef>
                <a:spcPts val="0"/>
              </a:spcBef>
              <a:spcAft>
                <a:spcPts val="0"/>
              </a:spcAft>
              <a:buNone/>
            </a:pPr>
            <a:endParaRPr sz="2000" dirty="0">
              <a:latin typeface="Calibri"/>
              <a:ea typeface="Calibri"/>
              <a:cs typeface="Calibri"/>
              <a:sym typeface="Calibri"/>
            </a:endParaRPr>
          </a:p>
        </p:txBody>
      </p:sp>
      <p:pic>
        <p:nvPicPr>
          <p:cNvPr id="252" name="Google Shape;252;p5"/>
          <p:cNvPicPr preferRelativeResize="0">
            <a:picLocks noGrp="1" noRot="1" noMove="1" noResize="1" noEditPoints="1" noAdjustHandles="1" noChangeArrowheads="1" noChangeShapeType="1" noCrop="1"/>
          </p:cNvPicPr>
          <p:nvPr/>
        </p:nvPicPr>
        <p:blipFill rotWithShape="1">
          <a:blip r:embed="rId5">
            <a:alphaModFix/>
          </a:blip>
          <a:srcRect r="704"/>
          <a:stretch/>
        </p:blipFill>
        <p:spPr>
          <a:xfrm>
            <a:off x="12650" y="6183200"/>
            <a:ext cx="9118700" cy="68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28a5cc3a6b5_0_46"/>
          <p:cNvPicPr preferRelativeResize="0">
            <a:picLocks noGrp="1" noRot="1" noMove="1" noResize="1" noEditPoints="1" noAdjustHandles="1" noChangeArrowheads="1" noChangeShapeType="1" noCrop="1"/>
          </p:cNvPicPr>
          <p:nvPr/>
        </p:nvPicPr>
        <p:blipFill rotWithShape="1">
          <a:blip r:embed="rId3">
            <a:alphaModFix amt="50000"/>
          </a:blip>
          <a:srcRect l="3521"/>
          <a:stretch/>
        </p:blipFill>
        <p:spPr>
          <a:xfrm rot="-5400000">
            <a:off x="1484813" y="-1481523"/>
            <a:ext cx="6174375" cy="9137425"/>
          </a:xfrm>
          <a:prstGeom prst="rect">
            <a:avLst/>
          </a:prstGeom>
          <a:noFill/>
          <a:ln>
            <a:noFill/>
          </a:ln>
        </p:spPr>
      </p:pic>
      <p:sp>
        <p:nvSpPr>
          <p:cNvPr id="258" name="Google Shape;258;g28a5cc3a6b5_0_46"/>
          <p:cNvSpPr>
            <a:spLocks noGrp="1" noRot="1" noMove="1" noResize="1" noEditPoints="1" noAdjustHandles="1" noChangeArrowheads="1" noChangeShapeType="1"/>
          </p:cNvSpPr>
          <p:nvPr/>
        </p:nvSpPr>
        <p:spPr>
          <a:xfrm>
            <a:off x="4128450" y="1553450"/>
            <a:ext cx="2469636" cy="1701756"/>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Font typeface="Arial"/>
              <a:buNone/>
            </a:pPr>
            <a:r>
              <a:rPr lang="en-IE" sz="1500">
                <a:solidFill>
                  <a:schemeClr val="dk1"/>
                </a:solidFill>
              </a:rPr>
              <a:t>12.5 million vapes were sold in Ireland in 2022.</a:t>
            </a:r>
            <a:endParaRPr sz="1500">
              <a:solidFill>
                <a:schemeClr val="dk1"/>
              </a:solidFill>
              <a:latin typeface="Calibri"/>
              <a:ea typeface="Calibri"/>
              <a:cs typeface="Calibri"/>
              <a:sym typeface="Calibri"/>
            </a:endParaRPr>
          </a:p>
        </p:txBody>
      </p:sp>
      <p:sp>
        <p:nvSpPr>
          <p:cNvPr id="259" name="Google Shape;259;g28a5cc3a6b5_0_46"/>
          <p:cNvSpPr>
            <a:spLocks noGrp="1" noRot="1" noMove="1" noResize="1" noEditPoints="1" noAdjustHandles="1" noChangeArrowheads="1" noChangeShapeType="1"/>
          </p:cNvSpPr>
          <p:nvPr/>
        </p:nvSpPr>
        <p:spPr>
          <a:xfrm>
            <a:off x="6403324" y="2424900"/>
            <a:ext cx="2588220" cy="1701756"/>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Font typeface="Arial"/>
              <a:buNone/>
            </a:pPr>
            <a:r>
              <a:rPr lang="en-IE" sz="1500">
                <a:solidFill>
                  <a:schemeClr val="dk1"/>
                </a:solidFill>
              </a:rPr>
              <a:t>They pollute our waterways and hurt wildlife and people.</a:t>
            </a:r>
            <a:endParaRPr sz="1500">
              <a:solidFill>
                <a:schemeClr val="dk1"/>
              </a:solidFill>
            </a:endParaRPr>
          </a:p>
        </p:txBody>
      </p:sp>
      <p:sp>
        <p:nvSpPr>
          <p:cNvPr id="260" name="Google Shape;260;g28a5cc3a6b5_0_46"/>
          <p:cNvSpPr>
            <a:spLocks noGrp="1" noRot="1" noMove="1" noResize="1" noEditPoints="1" noAdjustHandles="1" noChangeArrowheads="1" noChangeShapeType="1"/>
          </p:cNvSpPr>
          <p:nvPr/>
        </p:nvSpPr>
        <p:spPr>
          <a:xfrm>
            <a:off x="3954500" y="3634850"/>
            <a:ext cx="2643624" cy="2172636"/>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Font typeface="Arial"/>
              <a:buNone/>
            </a:pPr>
            <a:r>
              <a:rPr lang="en-IE" sz="1500" dirty="0">
                <a:solidFill>
                  <a:schemeClr val="dk1"/>
                </a:solidFill>
              </a:rPr>
              <a:t>They are made of plastic, heavy metals, mercury, flammable lithium ion batteries.</a:t>
            </a:r>
            <a:endParaRPr dirty="0">
              <a:solidFill>
                <a:schemeClr val="dk1"/>
              </a:solidFill>
              <a:latin typeface="Calibri"/>
              <a:ea typeface="Calibri"/>
              <a:cs typeface="Calibri"/>
              <a:sym typeface="Calibri"/>
            </a:endParaRPr>
          </a:p>
        </p:txBody>
      </p:sp>
      <p:sp>
        <p:nvSpPr>
          <p:cNvPr id="261" name="Google Shape;261;g28a5cc3a6b5_0_46"/>
          <p:cNvSpPr>
            <a:spLocks noGrp="1" noRot="1" noMove="1" noResize="1" noEditPoints="1" noAdjustHandles="1" noChangeArrowheads="1" noChangeShapeType="1"/>
          </p:cNvSpPr>
          <p:nvPr/>
        </p:nvSpPr>
        <p:spPr>
          <a:xfrm>
            <a:off x="6598075" y="4397675"/>
            <a:ext cx="2469636" cy="1701756"/>
          </a:xfrm>
          <a:prstGeom prst="cloud">
            <a:avLst/>
          </a:prstGeom>
          <a:solidFill>
            <a:schemeClr val="lt1"/>
          </a:solidFill>
          <a:ln w="38100" cap="flat" cmpd="sng">
            <a:solidFill>
              <a:srgbClr val="231F2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Font typeface="Arial"/>
              <a:buNone/>
            </a:pPr>
            <a:r>
              <a:rPr lang="en-IE" sz="1500">
                <a:solidFill>
                  <a:schemeClr val="dk1"/>
                </a:solidFill>
              </a:rPr>
              <a:t>They can be damaging to the environment if thrown away.</a:t>
            </a:r>
            <a:endParaRPr sz="1500">
              <a:solidFill>
                <a:schemeClr val="dk1"/>
              </a:solidFill>
            </a:endParaRPr>
          </a:p>
        </p:txBody>
      </p:sp>
      <p:pic>
        <p:nvPicPr>
          <p:cNvPr id="262" name="Google Shape;262;g28a5cc3a6b5_0_46"/>
          <p:cNvPicPr preferRelativeResize="0">
            <a:picLocks noGrp="1" noRot="1" noMove="1" noResize="1" noEditPoints="1" noAdjustHandles="1" noChangeArrowheads="1" noChangeShapeType="1" noCrop="1"/>
          </p:cNvPicPr>
          <p:nvPr/>
        </p:nvPicPr>
        <p:blipFill rotWithShape="1">
          <a:blip r:embed="rId4">
            <a:alphaModFix/>
          </a:blip>
          <a:srcRect t="3314" b="87568"/>
          <a:stretch/>
        </p:blipFill>
        <p:spPr>
          <a:xfrm>
            <a:off x="3162888" y="113650"/>
            <a:ext cx="5877337" cy="757850"/>
          </a:xfrm>
          <a:prstGeom prst="rect">
            <a:avLst/>
          </a:prstGeom>
          <a:noFill/>
          <a:ln>
            <a:noFill/>
          </a:ln>
        </p:spPr>
      </p:pic>
      <p:sp>
        <p:nvSpPr>
          <p:cNvPr id="263" name="Google Shape;263;g28a5cc3a6b5_0_46"/>
          <p:cNvSpPr>
            <a:spLocks noGrp="1" noRot="1" noMove="1" noResize="1" noEditPoints="1" noAdjustHandles="1" noChangeArrowheads="1" noChangeShapeType="1"/>
          </p:cNvSpPr>
          <p:nvPr/>
        </p:nvSpPr>
        <p:spPr>
          <a:xfrm>
            <a:off x="5134025" y="947250"/>
            <a:ext cx="2469600" cy="4641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IE" sz="2800" b="1" u="sng">
                <a:solidFill>
                  <a:schemeClr val="dk1"/>
                </a:solidFill>
                <a:latin typeface="Calibri"/>
                <a:ea typeface="Calibri"/>
                <a:cs typeface="Calibri"/>
                <a:sym typeface="Calibri"/>
              </a:rPr>
              <a:t>What we know</a:t>
            </a:r>
            <a:endParaRPr u="sng">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1861</Words>
  <Application>Microsoft Office PowerPoint</Application>
  <PresentationFormat>On-screen Show (4:3)</PresentationFormat>
  <Paragraphs>173</Paragraphs>
  <Slides>16</Slides>
  <Notes>16</Notes>
  <HiddenSlides>1</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16</vt:i4>
      </vt:variant>
    </vt:vector>
  </HeadingPairs>
  <TitlesOfParts>
    <vt:vector size="20" baseType="lpstr">
      <vt:lpstr>Arial</vt:lpstr>
      <vt:lpstr>Calibri</vt:lpstr>
      <vt:lpstr>Office Theme</vt:lpstr>
      <vt:lpstr>Office Theme</vt:lpstr>
      <vt:lpstr>PowerPoint Presentation</vt:lpstr>
      <vt:lpstr>Teacher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needs to change?</vt:lpstr>
      <vt:lpstr>PowerPoint Presentation</vt:lpstr>
      <vt:lpstr>Make information posters for your school</vt:lpstr>
      <vt:lpstr>Educate other classes</vt:lpstr>
      <vt:lpstr>Write to your local TD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Dempsey</dc:creator>
  <cp:lastModifiedBy>Katherine Scott</cp:lastModifiedBy>
  <cp:revision>5</cp:revision>
  <dcterms:created xsi:type="dcterms:W3CDTF">2023-04-03T12:51:10Z</dcterms:created>
  <dcterms:modified xsi:type="dcterms:W3CDTF">2023-11-07T14:23:33Z</dcterms:modified>
</cp:coreProperties>
</file>