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Kavanagh" userId="8ddae6a0-9b68-4470-a07d-7a49dc079890" providerId="ADAL" clId="{A1375EB3-88E3-404E-872A-657E41DAE50F}"/>
    <pc:docChg chg="custSel delSld modSld">
      <pc:chgData name="Jordan Kavanagh" userId="8ddae6a0-9b68-4470-a07d-7a49dc079890" providerId="ADAL" clId="{A1375EB3-88E3-404E-872A-657E41DAE50F}" dt="2022-09-06T09:27:56.706" v="20" actId="2696"/>
      <pc:docMkLst>
        <pc:docMk/>
      </pc:docMkLst>
      <pc:sldChg chg="addSp delSp modSp">
        <pc:chgData name="Jordan Kavanagh" userId="8ddae6a0-9b68-4470-a07d-7a49dc079890" providerId="ADAL" clId="{A1375EB3-88E3-404E-872A-657E41DAE50F}" dt="2022-09-06T09:27:29.189" v="14" actId="1076"/>
        <pc:sldMkLst>
          <pc:docMk/>
          <pc:sldMk cId="2423995677" sldId="256"/>
        </pc:sldMkLst>
        <pc:spChg chg="del mod">
          <ac:chgData name="Jordan Kavanagh" userId="8ddae6a0-9b68-4470-a07d-7a49dc079890" providerId="ADAL" clId="{A1375EB3-88E3-404E-872A-657E41DAE50F}" dt="2022-09-06T09:27:03.655" v="5" actId="478"/>
          <ac:spMkLst>
            <pc:docMk/>
            <pc:sldMk cId="2423995677" sldId="256"/>
            <ac:spMk id="3" creationId="{00000000-0000-0000-0000-000000000000}"/>
          </ac:spMkLst>
        </pc:spChg>
        <pc:spChg chg="add del mod">
          <ac:chgData name="Jordan Kavanagh" userId="8ddae6a0-9b68-4470-a07d-7a49dc079890" providerId="ADAL" clId="{A1375EB3-88E3-404E-872A-657E41DAE50F}" dt="2022-09-06T09:27:07.999" v="7" actId="478"/>
          <ac:spMkLst>
            <pc:docMk/>
            <pc:sldMk cId="2423995677" sldId="256"/>
            <ac:spMk id="4" creationId="{80EAD456-66AF-482D-B40B-92E96D825212}"/>
          </ac:spMkLst>
        </pc:spChg>
        <pc:spChg chg="del">
          <ac:chgData name="Jordan Kavanagh" userId="8ddae6a0-9b68-4470-a07d-7a49dc079890" providerId="ADAL" clId="{A1375EB3-88E3-404E-872A-657E41DAE50F}" dt="2022-09-06T09:27:24.899" v="13" actId="478"/>
          <ac:spMkLst>
            <pc:docMk/>
            <pc:sldMk cId="2423995677" sldId="256"/>
            <ac:spMk id="8" creationId="{00000000-0000-0000-0000-000000000000}"/>
          </ac:spMkLst>
        </pc:spChg>
        <pc:spChg chg="del mod">
          <ac:chgData name="Jordan Kavanagh" userId="8ddae6a0-9b68-4470-a07d-7a49dc079890" providerId="ADAL" clId="{A1375EB3-88E3-404E-872A-657E41DAE50F}" dt="2022-09-06T09:27:23.734" v="12" actId="478"/>
          <ac:spMkLst>
            <pc:docMk/>
            <pc:sldMk cId="2423995677" sldId="256"/>
            <ac:spMk id="12" creationId="{00000000-0000-0000-0000-000000000000}"/>
          </ac:spMkLst>
        </pc:spChg>
        <pc:spChg chg="del">
          <ac:chgData name="Jordan Kavanagh" userId="8ddae6a0-9b68-4470-a07d-7a49dc079890" providerId="ADAL" clId="{A1375EB3-88E3-404E-872A-657E41DAE50F}" dt="2022-09-06T09:27:20.026" v="9" actId="478"/>
          <ac:spMkLst>
            <pc:docMk/>
            <pc:sldMk cId="2423995677" sldId="256"/>
            <ac:spMk id="13" creationId="{00000000-0000-0000-0000-000000000000}"/>
          </ac:spMkLst>
        </pc:spChg>
        <pc:spChg chg="del">
          <ac:chgData name="Jordan Kavanagh" userId="8ddae6a0-9b68-4470-a07d-7a49dc079890" providerId="ADAL" clId="{A1375EB3-88E3-404E-872A-657E41DAE50F}" dt="2022-09-06T09:27:21.006" v="10" actId="478"/>
          <ac:spMkLst>
            <pc:docMk/>
            <pc:sldMk cId="2423995677" sldId="256"/>
            <ac:spMk id="14" creationId="{00000000-0000-0000-0000-000000000000}"/>
          </ac:spMkLst>
        </pc:spChg>
        <pc:spChg chg="mod">
          <ac:chgData name="Jordan Kavanagh" userId="8ddae6a0-9b68-4470-a07d-7a49dc079890" providerId="ADAL" clId="{A1375EB3-88E3-404E-872A-657E41DAE50F}" dt="2022-09-06T09:27:15.421" v="8" actId="1076"/>
          <ac:spMkLst>
            <pc:docMk/>
            <pc:sldMk cId="2423995677" sldId="256"/>
            <ac:spMk id="17" creationId="{00000000-0000-0000-0000-000000000000}"/>
          </ac:spMkLst>
        </pc:spChg>
        <pc:picChg chg="mod">
          <ac:chgData name="Jordan Kavanagh" userId="8ddae6a0-9b68-4470-a07d-7a49dc079890" providerId="ADAL" clId="{A1375EB3-88E3-404E-872A-657E41DAE50F}" dt="2022-09-06T09:27:29.189" v="14" actId="1076"/>
          <ac:picMkLst>
            <pc:docMk/>
            <pc:sldMk cId="2423995677" sldId="256"/>
            <ac:picMk id="6" creationId="{00000000-0000-0000-0000-000000000000}"/>
          </ac:picMkLst>
        </pc:picChg>
      </pc:sldChg>
      <pc:sldChg chg="del">
        <pc:chgData name="Jordan Kavanagh" userId="8ddae6a0-9b68-4470-a07d-7a49dc079890" providerId="ADAL" clId="{A1375EB3-88E3-404E-872A-657E41DAE50F}" dt="2022-09-06T09:27:39.329" v="17" actId="2696"/>
        <pc:sldMkLst>
          <pc:docMk/>
          <pc:sldMk cId="2241092740" sldId="261"/>
        </pc:sldMkLst>
      </pc:sldChg>
      <pc:sldChg chg="del">
        <pc:chgData name="Jordan Kavanagh" userId="8ddae6a0-9b68-4470-a07d-7a49dc079890" providerId="ADAL" clId="{A1375EB3-88E3-404E-872A-657E41DAE50F}" dt="2022-09-06T09:27:32.091" v="15" actId="2696"/>
        <pc:sldMkLst>
          <pc:docMk/>
          <pc:sldMk cId="3453624931" sldId="262"/>
        </pc:sldMkLst>
      </pc:sldChg>
      <pc:sldChg chg="del">
        <pc:chgData name="Jordan Kavanagh" userId="8ddae6a0-9b68-4470-a07d-7a49dc079890" providerId="ADAL" clId="{A1375EB3-88E3-404E-872A-657E41DAE50F}" dt="2022-09-06T09:27:33.154" v="16" actId="2696"/>
        <pc:sldMkLst>
          <pc:docMk/>
          <pc:sldMk cId="948295162" sldId="263"/>
        </pc:sldMkLst>
      </pc:sldChg>
      <pc:sldChg chg="del">
        <pc:chgData name="Jordan Kavanagh" userId="8ddae6a0-9b68-4470-a07d-7a49dc079890" providerId="ADAL" clId="{A1375EB3-88E3-404E-872A-657E41DAE50F}" dt="2022-09-06T09:27:40.431" v="18" actId="2696"/>
        <pc:sldMkLst>
          <pc:docMk/>
          <pc:sldMk cId="707499308" sldId="264"/>
        </pc:sldMkLst>
      </pc:sldChg>
      <pc:sldChg chg="del">
        <pc:chgData name="Jordan Kavanagh" userId="8ddae6a0-9b68-4470-a07d-7a49dc079890" providerId="ADAL" clId="{A1375EB3-88E3-404E-872A-657E41DAE50F}" dt="2022-09-06T09:27:41.349" v="19" actId="2696"/>
        <pc:sldMkLst>
          <pc:docMk/>
          <pc:sldMk cId="1794678789" sldId="267"/>
        </pc:sldMkLst>
      </pc:sldChg>
      <pc:sldChg chg="del">
        <pc:chgData name="Jordan Kavanagh" userId="8ddae6a0-9b68-4470-a07d-7a49dc079890" providerId="ADAL" clId="{A1375EB3-88E3-404E-872A-657E41DAE50F}" dt="2022-09-06T09:27:56.706" v="20" actId="2696"/>
        <pc:sldMkLst>
          <pc:docMk/>
          <pc:sldMk cId="2872183354"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F4580B96-7385-43BA-9967-3CD76A8FC750}" type="datetimeFigureOut">
              <a:rPr lang="en-IE" smtClean="0"/>
              <a:t>05/09/2022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101192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580B96-7385-43BA-9967-3CD76A8FC750}" type="datetimeFigureOut">
              <a:rPr lang="en-IE" smtClean="0"/>
              <a:t>05/09/2022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61206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580B96-7385-43BA-9967-3CD76A8FC750}" type="datetimeFigureOut">
              <a:rPr lang="en-IE" smtClean="0"/>
              <a:t>05/09/2022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115549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580B96-7385-43BA-9967-3CD76A8FC750}" type="datetimeFigureOut">
              <a:rPr lang="en-IE" smtClean="0"/>
              <a:t>05/09/2022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198799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580B96-7385-43BA-9967-3CD76A8FC750}" type="datetimeFigureOut">
              <a:rPr lang="en-IE" smtClean="0"/>
              <a:t>05/09/2022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16087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F4580B96-7385-43BA-9967-3CD76A8FC750}" type="datetimeFigureOut">
              <a:rPr lang="en-IE" smtClean="0"/>
              <a:t>05/09/2022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242792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F4580B96-7385-43BA-9967-3CD76A8FC750}" type="datetimeFigureOut">
              <a:rPr lang="en-IE" smtClean="0"/>
              <a:t>05/09/2022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344185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4580B96-7385-43BA-9967-3CD76A8FC750}" type="datetimeFigureOut">
              <a:rPr lang="en-IE" smtClean="0"/>
              <a:t>05/09/2022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256144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80B96-7385-43BA-9967-3CD76A8FC750}" type="datetimeFigureOut">
              <a:rPr lang="en-IE" smtClean="0"/>
              <a:t>05/09/2022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341959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80B96-7385-43BA-9967-3CD76A8FC750}" type="datetimeFigureOut">
              <a:rPr lang="en-IE" smtClean="0"/>
              <a:t>05/09/2022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347376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80B96-7385-43BA-9967-3CD76A8FC750}" type="datetimeFigureOut">
              <a:rPr lang="en-IE" smtClean="0"/>
              <a:t>05/09/2022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0FEEE2-4979-4058-97AF-A728521F49EB}" type="slidenum">
              <a:rPr lang="en-IE" smtClean="0"/>
              <a:t>‹#›</a:t>
            </a:fld>
            <a:endParaRPr lang="en-IE"/>
          </a:p>
        </p:txBody>
      </p:sp>
    </p:spTree>
    <p:extLst>
      <p:ext uri="{BB962C8B-B14F-4D97-AF65-F5344CB8AC3E}">
        <p14:creationId xmlns:p14="http://schemas.microsoft.com/office/powerpoint/2010/main" val="22698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80B96-7385-43BA-9967-3CD76A8FC750}" type="datetimeFigureOut">
              <a:rPr lang="en-IE" smtClean="0"/>
              <a:t>05/09/2022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FEEE2-4979-4058-97AF-A728521F49EB}" type="slidenum">
              <a:rPr lang="en-IE" smtClean="0"/>
              <a:t>‹#›</a:t>
            </a:fld>
            <a:endParaRPr lang="en-IE"/>
          </a:p>
        </p:txBody>
      </p:sp>
    </p:spTree>
    <p:extLst>
      <p:ext uri="{BB962C8B-B14F-4D97-AF65-F5344CB8AC3E}">
        <p14:creationId xmlns:p14="http://schemas.microsoft.com/office/powerpoint/2010/main" val="364988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 Target="slide1.xml"/><Relationship Id="rId5" Type="http://schemas.openxmlformats.org/officeDocument/2006/relationships/hyperlink" Target="https://www.gov.ie/en/press-release/048ef-minister-browne-announces-the-commencement-of-the-gaming-and-lotteries-amendment-act-2019/" TargetMode="External"/><Relationship Id="rId4" Type="http://schemas.openxmlformats.org/officeDocument/2006/relationships/hyperlink" Target="mailto:hello@irishheart.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725" y="426419"/>
            <a:ext cx="4608548" cy="4608548"/>
          </a:xfrm>
          <a:prstGeom prst="rect">
            <a:avLst/>
          </a:prstGeom>
        </p:spPr>
      </p:pic>
      <p:sp>
        <p:nvSpPr>
          <p:cNvPr id="17" name="TextBox 16"/>
          <p:cNvSpPr txBox="1"/>
          <p:nvPr/>
        </p:nvSpPr>
        <p:spPr>
          <a:xfrm>
            <a:off x="3618335" y="4403277"/>
            <a:ext cx="4955329" cy="707886"/>
          </a:xfrm>
          <a:prstGeom prst="rect">
            <a:avLst/>
          </a:prstGeom>
          <a:solidFill>
            <a:srgbClr val="33CC33"/>
          </a:solidFill>
        </p:spPr>
        <p:txBody>
          <a:bodyPr wrap="square" rtlCol="0">
            <a:spAutoFit/>
          </a:bodyPr>
          <a:lstStyle/>
          <a:p>
            <a:pPr algn="ctr"/>
            <a:r>
              <a:rPr lang="en-US" sz="4000" b="1" dirty="0" err="1">
                <a:solidFill>
                  <a:schemeClr val="bg1"/>
                </a:solidFill>
              </a:rPr>
              <a:t>i</a:t>
            </a:r>
            <a:r>
              <a:rPr lang="en-US" sz="4000" b="1" dirty="0">
                <a:solidFill>
                  <a:schemeClr val="bg1"/>
                </a:solidFill>
              </a:rPr>
              <a:t> - </a:t>
            </a:r>
            <a:r>
              <a:rPr lang="en-US" sz="4000" b="1" dirty="0">
                <a:solidFill>
                  <a:schemeClr val="bg1"/>
                </a:solidFill>
                <a:hlinkClick r:id="rId3" action="ppaction://hlinksldjump"/>
              </a:rPr>
              <a:t>Raffle</a:t>
            </a:r>
            <a:endParaRPr lang="en-IE" sz="4000" b="1" dirty="0">
              <a:solidFill>
                <a:schemeClr val="bg1"/>
              </a:solidFill>
            </a:endParaRPr>
          </a:p>
        </p:txBody>
      </p:sp>
    </p:spTree>
    <p:extLst>
      <p:ext uri="{BB962C8B-B14F-4D97-AF65-F5344CB8AC3E}">
        <p14:creationId xmlns:p14="http://schemas.microsoft.com/office/powerpoint/2010/main" val="242399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63304" y="0"/>
            <a:ext cx="2009938" cy="2009938"/>
          </a:xfrm>
          <a:prstGeom prst="rect">
            <a:avLst/>
          </a:prstGeom>
        </p:spPr>
      </p:pic>
      <p:sp>
        <p:nvSpPr>
          <p:cNvPr id="2" name="Title 1"/>
          <p:cNvSpPr>
            <a:spLocks noGrp="1"/>
          </p:cNvSpPr>
          <p:nvPr>
            <p:ph type="title"/>
          </p:nvPr>
        </p:nvSpPr>
        <p:spPr>
          <a:xfrm>
            <a:off x="3410955" y="391885"/>
            <a:ext cx="4534645" cy="970384"/>
          </a:xfrm>
        </p:spPr>
        <p:txBody>
          <a:bodyPr/>
          <a:lstStyle/>
          <a:p>
            <a:r>
              <a:rPr lang="en-US" dirty="0"/>
              <a:t>Organise a Raffle</a:t>
            </a:r>
            <a:endParaRPr lang="en-IE" dirty="0"/>
          </a:p>
        </p:txBody>
      </p:sp>
      <p:sp>
        <p:nvSpPr>
          <p:cNvPr id="5" name="Text Placeholder 4"/>
          <p:cNvSpPr>
            <a:spLocks noGrp="1"/>
          </p:cNvSpPr>
          <p:nvPr>
            <p:ph type="body" sz="half" idx="2"/>
          </p:nvPr>
        </p:nvSpPr>
        <p:spPr>
          <a:xfrm>
            <a:off x="671803" y="1539550"/>
            <a:ext cx="5438051" cy="4040155"/>
          </a:xfrm>
        </p:spPr>
        <p:txBody>
          <a:bodyPr>
            <a:normAutofit fontScale="77500" lnSpcReduction="20000"/>
          </a:bodyPr>
          <a:lstStyle/>
          <a:p>
            <a:pPr marL="285750" indent="-285750">
              <a:buBlip>
                <a:blip r:embed="rId3"/>
              </a:buBlip>
            </a:pPr>
            <a:r>
              <a:rPr lang="en-US" dirty="0"/>
              <a:t>Thinking of organising a raffle? Whether you are planning on organising an in-person event or want to raise funds online we can help set up a raffle for you.</a:t>
            </a:r>
            <a:endParaRPr lang="en-IE" dirty="0"/>
          </a:p>
          <a:p>
            <a:pPr marL="285750" indent="-285750">
              <a:buBlip>
                <a:blip r:embed="rId3"/>
              </a:buBlip>
            </a:pPr>
            <a:r>
              <a:rPr lang="en-US" dirty="0"/>
              <a:t>Organising an online raffle takes the hassle out of managing ticket sales while also making it easier for people to support your fundraiser. People will also be able to buy tickets ahead of time and support your event even if they can’t make it on the day.</a:t>
            </a:r>
            <a:endParaRPr lang="en-IE" dirty="0"/>
          </a:p>
          <a:p>
            <a:pPr marL="285750" indent="-285750">
              <a:buBlip>
                <a:blip r:embed="rId3"/>
              </a:buBlip>
            </a:pPr>
            <a:r>
              <a:rPr lang="en-US" dirty="0"/>
              <a:t>If you have never organised an online raffle before, have no fear, we are here to help and can answer any question you may have! </a:t>
            </a:r>
            <a:endParaRPr lang="en-IE" dirty="0"/>
          </a:p>
          <a:p>
            <a:pPr marL="285750" indent="-285750">
              <a:buBlip>
                <a:blip r:embed="rId3"/>
              </a:buBlip>
            </a:pPr>
            <a:r>
              <a:rPr lang="en-US" dirty="0"/>
              <a:t>Decide on some Prizes for the Raffle;– ask local Businesses to supply them</a:t>
            </a:r>
          </a:p>
          <a:p>
            <a:pPr marL="285750" indent="-285750">
              <a:buBlip>
                <a:blip r:embed="rId3"/>
              </a:buBlip>
            </a:pPr>
            <a:r>
              <a:rPr lang="en-US" dirty="0"/>
              <a:t>Set up your raffle on iDonate. By using an online platform, the money will come directly to the Irish Heart Foundation, so you won’t have to worry about cash handling. </a:t>
            </a:r>
            <a:endParaRPr lang="en-IE" dirty="0"/>
          </a:p>
          <a:p>
            <a:pPr marL="285750" indent="-285750">
              <a:buBlip>
                <a:blip r:embed="rId3"/>
              </a:buBlip>
            </a:pPr>
            <a:r>
              <a:rPr lang="en-US" dirty="0"/>
              <a:t>Get in touch with our team at </a:t>
            </a:r>
            <a:r>
              <a:rPr lang="en-US" dirty="0">
                <a:hlinkClick r:id="rId4"/>
              </a:rPr>
              <a:t>hello@irishheart.ie</a:t>
            </a:r>
            <a:r>
              <a:rPr lang="en-US" dirty="0"/>
              <a:t> and we will set your raffle page up for you</a:t>
            </a:r>
          </a:p>
          <a:p>
            <a:pPr marL="285750" indent="-285750">
              <a:buBlip>
                <a:blip r:embed="rId3"/>
              </a:buBlip>
            </a:pPr>
            <a:r>
              <a:rPr lang="en-US" dirty="0"/>
              <a:t>Get friends and family to share link on WhatsApp groups</a:t>
            </a:r>
          </a:p>
          <a:p>
            <a:pPr marL="285750" indent="-285750">
              <a:buBlip>
                <a:blip r:embed="rId3"/>
              </a:buBlip>
            </a:pPr>
            <a:r>
              <a:rPr lang="en-US" dirty="0"/>
              <a:t>Create a poster and include your unique QR Code to help sell more tickets locally (How to)</a:t>
            </a:r>
          </a:p>
          <a:p>
            <a:pPr marL="285750" indent="-285750">
              <a:buBlip>
                <a:blip r:embed="rId3"/>
              </a:buBlip>
            </a:pPr>
            <a:r>
              <a:rPr lang="en-US" dirty="0"/>
              <a:t>Remember to let people know who won the prizes afterwards</a:t>
            </a:r>
          </a:p>
          <a:p>
            <a:pPr marL="285750" indent="-285750">
              <a:buBlip>
                <a:blip r:embed="rId3"/>
              </a:buBlip>
            </a:pPr>
            <a:r>
              <a:rPr lang="en-IE" dirty="0">
                <a:hlinkClick r:id="rId5"/>
              </a:rPr>
              <a:t> Read more from the Lotteries and Gaming Act</a:t>
            </a:r>
            <a:r>
              <a:rPr lang="en-US" dirty="0"/>
              <a:t> </a:t>
            </a:r>
          </a:p>
          <a:p>
            <a:pPr marL="285750" indent="-285750">
              <a:buBlip>
                <a:blip r:embed="rId3"/>
              </a:buBlip>
            </a:pPr>
            <a:endParaRPr lang="en-US" dirty="0"/>
          </a:p>
          <a:p>
            <a:pPr lvl="0"/>
            <a:endParaRPr lang="en-IE" dirty="0"/>
          </a:p>
          <a:p>
            <a:pPr marL="285750" indent="-285750">
              <a:buBlip>
                <a:blip r:embed="rId3"/>
              </a:buBlip>
            </a:pPr>
            <a:endParaRPr lang="en-US" dirty="0"/>
          </a:p>
        </p:txBody>
      </p:sp>
      <p:pic>
        <p:nvPicPr>
          <p:cNvPr id="7" name="Picture 6">
            <a:hlinkClick r:id="rId6" action="ppaction://hlinksldjump"/>
          </p:cNvPr>
          <p:cNvPicPr>
            <a:picLocks noChangeAspect="1"/>
          </p:cNvPicPr>
          <p:nvPr/>
        </p:nvPicPr>
        <p:blipFill>
          <a:blip r:embed="rId7"/>
          <a:stretch>
            <a:fillRect/>
          </a:stretch>
        </p:blipFill>
        <p:spPr>
          <a:xfrm>
            <a:off x="10701472" y="5570375"/>
            <a:ext cx="935219" cy="947057"/>
          </a:xfrm>
          <a:prstGeom prst="rect">
            <a:avLst/>
          </a:prstGeom>
        </p:spPr>
      </p:pic>
      <p:pic>
        <p:nvPicPr>
          <p:cNvPr id="4" name="Picture 3"/>
          <p:cNvPicPr>
            <a:picLocks noChangeAspect="1"/>
          </p:cNvPicPr>
          <p:nvPr/>
        </p:nvPicPr>
        <p:blipFill rotWithShape="1">
          <a:blip r:embed="rId8"/>
          <a:srcRect l="8531" t="9111" r="22995" b="7275"/>
          <a:stretch/>
        </p:blipFill>
        <p:spPr>
          <a:xfrm>
            <a:off x="6360667" y="1539550"/>
            <a:ext cx="4901381" cy="3368350"/>
          </a:xfrm>
          <a:prstGeom prst="rect">
            <a:avLst/>
          </a:prstGeom>
        </p:spPr>
      </p:pic>
    </p:spTree>
    <p:extLst>
      <p:ext uri="{BB962C8B-B14F-4D97-AF65-F5344CB8AC3E}">
        <p14:creationId xmlns:p14="http://schemas.microsoft.com/office/powerpoint/2010/main" val="4808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80D7-11EE-5981-F58B-0854B99045EA}"/>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22878BD-DBCD-6F7D-56B6-29431A874328}"/>
              </a:ext>
            </a:extLst>
          </p:cNvPr>
          <p:cNvSpPr>
            <a:spLocks noGrp="1"/>
          </p:cNvSpPr>
          <p:nvPr>
            <p:ph idx="1"/>
          </p:nvPr>
        </p:nvSpPr>
        <p:spPr/>
        <p:txBody>
          <a:bodyPr>
            <a:normAutofit fontScale="92500"/>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Information required to setup the raffle:</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Name of Raffle.</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Target amount.</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Closing date / time for sale of tickets.</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Date of Draw - if known.</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Short Description of raffle.</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List of Prizes.</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Ticket prices (</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IE" sz="1800" dirty="0">
                <a:effectLst/>
                <a:latin typeface="Calibri" panose="020F0502020204030204" pitchFamily="34" charset="0"/>
                <a:ea typeface="Calibri" panose="020F0502020204030204" pitchFamily="34" charset="0"/>
                <a:cs typeface="Times New Roman" panose="02020603050405020304" pitchFamily="18" charset="0"/>
              </a:rPr>
              <a:t>, 1 for €10, 3 for €20, 10 for €50, etc)</a:t>
            </a:r>
          </a:p>
          <a:p>
            <a:pPr marL="342900" lvl="0" indent="-342900">
              <a:lnSpc>
                <a:spcPct val="107000"/>
              </a:lnSpc>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Profile Image - Logo / or specific Raffle image. 500 x 500 pixels.</a:t>
            </a:r>
          </a:p>
          <a:p>
            <a:pPr marL="342900" lvl="0" indent="-342900">
              <a:lnSpc>
                <a:spcPct val="107000"/>
              </a:lnSpc>
              <a:spcAft>
                <a:spcPts val="800"/>
              </a:spcAft>
              <a:buFont typeface="Symbol" panose="05050102010706020507" pitchFamily="18" charset="2"/>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Banner image - plain background image (optional). The Profile image will be centred on this. 1200 x 700 pixels.</a:t>
            </a:r>
          </a:p>
          <a:p>
            <a:endParaRPr lang="en-IE" dirty="0"/>
          </a:p>
        </p:txBody>
      </p:sp>
    </p:spTree>
    <p:extLst>
      <p:ext uri="{BB962C8B-B14F-4D97-AF65-F5344CB8AC3E}">
        <p14:creationId xmlns:p14="http://schemas.microsoft.com/office/powerpoint/2010/main" val="2046012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17C120A4A0FE42A5B65358B92D220C" ma:contentTypeVersion="14" ma:contentTypeDescription="Create a new document." ma:contentTypeScope="" ma:versionID="8f0ba56786a1bc2bbfab81d6489a8cc4">
  <xsd:schema xmlns:xsd="http://www.w3.org/2001/XMLSchema" xmlns:xs="http://www.w3.org/2001/XMLSchema" xmlns:p="http://schemas.microsoft.com/office/2006/metadata/properties" xmlns:ns3="10fc7591-012a-4955-b913-2ff19c54e33f" xmlns:ns4="28a7d11e-162c-42dd-bdb6-399e45122d18" targetNamespace="http://schemas.microsoft.com/office/2006/metadata/properties" ma:root="true" ma:fieldsID="f823c85e1c014a9d3c9473468401f9b3" ns3:_="" ns4:_="">
    <xsd:import namespace="10fc7591-012a-4955-b913-2ff19c54e33f"/>
    <xsd:import namespace="28a7d11e-162c-42dd-bdb6-399e45122d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c7591-012a-4955-b913-2ff19c54e3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7d11e-162c-42dd-bdb6-399e45122d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4A91F0-64A1-4321-9CD7-B87253432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c7591-012a-4955-b913-2ff19c54e33f"/>
    <ds:schemaRef ds:uri="28a7d11e-162c-42dd-bdb6-399e45122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BEB221-B952-41DD-9946-93E400ED0A70}">
  <ds:schemaRefs>
    <ds:schemaRef ds:uri="http://schemas.microsoft.com/sharepoint/v3/contenttype/forms"/>
  </ds:schemaRefs>
</ds:datastoreItem>
</file>

<file path=customXml/itemProps3.xml><?xml version="1.0" encoding="utf-8"?>
<ds:datastoreItem xmlns:ds="http://schemas.openxmlformats.org/officeDocument/2006/customXml" ds:itemID="{87DDF6B1-099F-4B4A-83DA-5627661C8777}">
  <ds:schemaRefs>
    <ds:schemaRef ds:uri="10fc7591-012a-4955-b913-2ff19c54e33f"/>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28a7d11e-162c-42dd-bdb6-399e45122d18"/>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1822</TotalTime>
  <Words>331</Words>
  <Application>Microsoft Office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Symbol</vt:lpstr>
      <vt:lpstr>Times New Roman</vt:lpstr>
      <vt:lpstr>Office Theme</vt:lpstr>
      <vt:lpstr>PowerPoint Presentation</vt:lpstr>
      <vt:lpstr>Organise a Raffle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&amp; Colleges</dc:title>
  <dc:creator>Anne Riordan</dc:creator>
  <cp:lastModifiedBy>Jordan Kavanagh</cp:lastModifiedBy>
  <cp:revision>36</cp:revision>
  <dcterms:created xsi:type="dcterms:W3CDTF">2022-08-25T13:38:21Z</dcterms:created>
  <dcterms:modified xsi:type="dcterms:W3CDTF">2022-09-06T09:28:46Z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0x0101004417C120A4A0FE42A5B65358B92D220C</vt:lpwstr>
  </property>
</Properties>
</file>