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98" r:id="rId5"/>
    <p:sldId id="297" r:id="rId6"/>
    <p:sldId id="283" r:id="rId7"/>
    <p:sldId id="282" r:id="rId8"/>
    <p:sldId id="284" r:id="rId9"/>
    <p:sldId id="285" r:id="rId10"/>
    <p:sldId id="286" r:id="rId11"/>
    <p:sldId id="287" r:id="rId12"/>
    <p:sldId id="288" r:id="rId13"/>
    <p:sldId id="289" r:id="rId14"/>
    <p:sldId id="291" r:id="rId15"/>
    <p:sldId id="292" r:id="rId16"/>
    <p:sldId id="290" r:id="rId17"/>
    <p:sldId id="293" r:id="rId18"/>
    <p:sldId id="294" r:id="rId19"/>
    <p:sldId id="295" r:id="rId20"/>
    <p:sldId id="30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ing Notes (Read First)" id="{4C4C09A5-66C0-4F5C-ADAF-F44986F25F59}">
          <p14:sldIdLst>
            <p14:sldId id="298"/>
            <p14:sldId id="297"/>
          </p14:sldIdLst>
        </p14:section>
        <p14:section name="Activity (Begin slide show)" id="{1B94C47A-2E90-4008-A753-E3320ACE165B}">
          <p14:sldIdLst>
            <p14:sldId id="283"/>
            <p14:sldId id="282"/>
            <p14:sldId id="284"/>
            <p14:sldId id="285"/>
            <p14:sldId id="286"/>
            <p14:sldId id="287"/>
            <p14:sldId id="288"/>
            <p14:sldId id="289"/>
            <p14:sldId id="291"/>
            <p14:sldId id="292"/>
            <p14:sldId id="290"/>
            <p14:sldId id="293"/>
            <p14:sldId id="294"/>
            <p14:sldId id="295"/>
            <p14:sldId id="30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Scott" initials="KS" lastIdx="19" clrIdx="0">
    <p:extLst>
      <p:ext uri="{19B8F6BF-5375-455C-9EA6-DF929625EA0E}">
        <p15:presenceInfo xmlns:p15="http://schemas.microsoft.com/office/powerpoint/2012/main" userId="S::kscott@irishheart.ie::f0e549f8-a0fc-44e6-8b8d-e5d8813d77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E80291-E6F0-4FFC-A8FD-F6B53353AD97}" v="498" dt="2020-09-24T15:21:16.0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Hickey" userId="S::lhickey@irishheart.ie::38ce3479-65ca-4aa2-8368-bcf5644d9bba" providerId="AD" clId="Web-{09E80291-E6F0-4FFC-A8FD-F6B53353AD97}"/>
    <pc:docChg chg="modSld">
      <pc:chgData name="Laura Hickey" userId="S::lhickey@irishheart.ie::38ce3479-65ca-4aa2-8368-bcf5644d9bba" providerId="AD" clId="Web-{09E80291-E6F0-4FFC-A8FD-F6B53353AD97}" dt="2020-09-24T15:21:16.035" v="497" actId="14100"/>
      <pc:docMkLst>
        <pc:docMk/>
      </pc:docMkLst>
      <pc:sldChg chg="modSp">
        <pc:chgData name="Laura Hickey" userId="S::lhickey@irishheart.ie::38ce3479-65ca-4aa2-8368-bcf5644d9bba" providerId="AD" clId="Web-{09E80291-E6F0-4FFC-A8FD-F6B53353AD97}" dt="2020-09-24T15:21:16.035" v="497" actId="14100"/>
        <pc:sldMkLst>
          <pc:docMk/>
          <pc:sldMk cId="779721378" sldId="298"/>
        </pc:sldMkLst>
        <pc:spChg chg="mod">
          <ac:chgData name="Laura Hickey" userId="S::lhickey@irishheart.ie::38ce3479-65ca-4aa2-8368-bcf5644d9bba" providerId="AD" clId="Web-{09E80291-E6F0-4FFC-A8FD-F6B53353AD97}" dt="2020-09-24T15:21:13.332" v="495" actId="20577"/>
          <ac:spMkLst>
            <pc:docMk/>
            <pc:sldMk cId="779721378" sldId="298"/>
            <ac:spMk id="20" creationId="{DDB1FE44-B231-429D-945C-FA03675EE2E7}"/>
          </ac:spMkLst>
        </pc:spChg>
        <pc:picChg chg="mod">
          <ac:chgData name="Laura Hickey" userId="S::lhickey@irishheart.ie::38ce3479-65ca-4aa2-8368-bcf5644d9bba" providerId="AD" clId="Web-{09E80291-E6F0-4FFC-A8FD-F6B53353AD97}" dt="2020-09-24T15:21:16.035" v="497" actId="14100"/>
          <ac:picMkLst>
            <pc:docMk/>
            <pc:sldMk cId="779721378" sldId="298"/>
            <ac:picMk id="4" creationId="{CEF40DF0-FF9D-4CA9-BE4A-810C546E98B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95641-BA46-4CC1-AEB3-A0842252DB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1FA0B4E9-D0AD-4914-8B66-DD15187ED1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D5EFC163-3673-4B16-83D5-8E7D8F6E93D0}"/>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F68CB25A-3B07-4FA9-BC26-9B724A71F62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F07D439-D340-4034-9E54-D3FAEDEF1139}"/>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2435393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3C66C-AC5C-498C-B694-D1F810E41C2A}"/>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39557D9-CB7D-412E-AB37-A3C34DE6EF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BFACA8F-2381-45DE-9D04-6188E57F96B0}"/>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5A7D0AEA-E60F-4891-BDA5-05D84450DD0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BFEB8BB-673A-4B6D-95C5-CB3485DF1D47}"/>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1101675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F44F46-899C-4184-8369-BD760C03EC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CBFF461-857C-4997-8FC8-66707CFE6F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236B56-57FE-48D5-BB78-0CE404688574}"/>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14E4796B-65C0-4E48-A019-AAA44D740D1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BA26EC2-8C1D-47FA-A50C-2354A3EE904F}"/>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2000396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9305-300A-4B56-B49D-CA38E8338B2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F8F82C8-0DFE-49E9-9ABA-EBAF26C003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E8230C2-5BAD-4180-AC7D-804585CDEFD0}"/>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AC9CCA2B-86C1-492C-80F4-3D28CB17383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BE9BC2F-4BCD-44BC-BA0A-9B05B9E2DF52}"/>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4105843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6E569-A0A4-44F7-A3C6-DAA784830B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CAEF068E-85A8-46E2-AD7C-DAAFC5CD82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40D7D7-908D-4792-B8E2-1BF367D1B6B5}"/>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7B0A83CC-7CF1-4CA8-82C6-3E13473A771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B059864-98B9-4D23-B843-67BF5146B3B1}"/>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4080616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563F9-5027-432E-85F1-F5F1B777F4A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5771001-146D-4A3B-A16E-7E7583D58D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E390CEEC-4754-4248-90C4-4D7F4B8E81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212EF85C-65D3-4919-8100-30B33BB979B2}"/>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6" name="Footer Placeholder 5">
            <a:extLst>
              <a:ext uri="{FF2B5EF4-FFF2-40B4-BE49-F238E27FC236}">
                <a16:creationId xmlns:a16="http://schemas.microsoft.com/office/drawing/2014/main" id="{928ACF9C-99BE-44FA-A623-E11CE1ADAE0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41401E8-86C7-4317-B1C3-6452726DC185}"/>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181788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C2F55-98F3-4A11-86A9-C9D7FB2F2A2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2BEF5FDC-5398-4EE4-9130-E3BE3E89CD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79866D-349F-4900-B344-6D03954598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0867CD2-D646-49B1-B193-35303B9DBB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8136A5-00A0-4766-BBDE-37BFCC59FB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E540985-B819-4413-B169-923C4C63DA2E}"/>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8" name="Footer Placeholder 7">
            <a:extLst>
              <a:ext uri="{FF2B5EF4-FFF2-40B4-BE49-F238E27FC236}">
                <a16:creationId xmlns:a16="http://schemas.microsoft.com/office/drawing/2014/main" id="{5ABD9D9B-56CF-4E6B-B569-EF34B4D52E19}"/>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1CC76EE9-E875-4FFD-B53B-21B2B28A9050}"/>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162031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10993-9C1F-435B-A24C-438B9112826F}"/>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A13B1C10-3115-42E2-8CE2-1345A2D57496}"/>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4" name="Footer Placeholder 3">
            <a:extLst>
              <a:ext uri="{FF2B5EF4-FFF2-40B4-BE49-F238E27FC236}">
                <a16:creationId xmlns:a16="http://schemas.microsoft.com/office/drawing/2014/main" id="{6CF57DC3-EC9F-444A-9229-F84D0D7CA022}"/>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A318107D-7902-4CE1-97D5-717F03733B3F}"/>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292352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A75452-792A-4206-9260-2A4F37A0DA01}"/>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3" name="Footer Placeholder 2">
            <a:extLst>
              <a:ext uri="{FF2B5EF4-FFF2-40B4-BE49-F238E27FC236}">
                <a16:creationId xmlns:a16="http://schemas.microsoft.com/office/drawing/2014/main" id="{3BD29284-FC00-4B4A-9981-03A5CDE6248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01749809-6215-40B7-8486-20563AA6F2A8}"/>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560846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E2F3C-AB5F-4757-B102-540185DF23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189346E3-681E-4272-9071-C9B5A849C6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80423B4-6E22-4892-8655-952A182BD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07A684-0038-44A1-B00D-CE27C744B411}"/>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6" name="Footer Placeholder 5">
            <a:extLst>
              <a:ext uri="{FF2B5EF4-FFF2-40B4-BE49-F238E27FC236}">
                <a16:creationId xmlns:a16="http://schemas.microsoft.com/office/drawing/2014/main" id="{8E424F74-358B-4379-BDC9-0BEF75509EC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31C89A8-8F32-424A-B28F-1B5DD35BF5CC}"/>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375968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C911C-4AE8-45BC-B009-51799FAFA1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7B773E9-01F3-43ED-9F82-9B5BE3384D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8BD1FBE4-92D1-4197-A351-CD7C0AE026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61AE16-3638-427C-BD06-C03287CA6F2D}"/>
              </a:ext>
            </a:extLst>
          </p:cNvPr>
          <p:cNvSpPr>
            <a:spLocks noGrp="1"/>
          </p:cNvSpPr>
          <p:nvPr>
            <p:ph type="dt" sz="half" idx="10"/>
          </p:nvPr>
        </p:nvSpPr>
        <p:spPr/>
        <p:txBody>
          <a:bodyPr/>
          <a:lstStyle/>
          <a:p>
            <a:fld id="{69C77704-130B-4604-9B42-FF9CBEBB9C55}" type="datetimeFigureOut">
              <a:rPr lang="en-IE" smtClean="0"/>
              <a:t>25/09/2020</a:t>
            </a:fld>
            <a:endParaRPr lang="en-IE"/>
          </a:p>
        </p:txBody>
      </p:sp>
      <p:sp>
        <p:nvSpPr>
          <p:cNvPr id="6" name="Footer Placeholder 5">
            <a:extLst>
              <a:ext uri="{FF2B5EF4-FFF2-40B4-BE49-F238E27FC236}">
                <a16:creationId xmlns:a16="http://schemas.microsoft.com/office/drawing/2014/main" id="{43F4F009-D5CC-4E81-BD02-2B90BE0F6EE3}"/>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0549389-D18A-4D23-9DF1-E05728329B1B}"/>
              </a:ext>
            </a:extLst>
          </p:cNvPr>
          <p:cNvSpPr>
            <a:spLocks noGrp="1"/>
          </p:cNvSpPr>
          <p:nvPr>
            <p:ph type="sldNum" sz="quarter" idx="12"/>
          </p:nvPr>
        </p:nvSpPr>
        <p:spPr/>
        <p:txBody>
          <a:bodyPr/>
          <a:lstStyle/>
          <a:p>
            <a:fld id="{6B25C8A0-FF65-4799-9315-326F3497A2DD}" type="slidenum">
              <a:rPr lang="en-IE" smtClean="0"/>
              <a:t>‹#›</a:t>
            </a:fld>
            <a:endParaRPr lang="en-IE"/>
          </a:p>
        </p:txBody>
      </p:sp>
    </p:spTree>
    <p:extLst>
      <p:ext uri="{BB962C8B-B14F-4D97-AF65-F5344CB8AC3E}">
        <p14:creationId xmlns:p14="http://schemas.microsoft.com/office/powerpoint/2010/main" val="35250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229DDE-C9EA-42FB-8E6A-6407656328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18378C-CE89-478C-A8E6-AFF37DA522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9AA8D46-4DEF-489A-9D35-AA83BE4B9B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77704-130B-4604-9B42-FF9CBEBB9C55}" type="datetimeFigureOut">
              <a:rPr lang="en-IE" smtClean="0"/>
              <a:t>25/09/2020</a:t>
            </a:fld>
            <a:endParaRPr lang="en-IE"/>
          </a:p>
        </p:txBody>
      </p:sp>
      <p:sp>
        <p:nvSpPr>
          <p:cNvPr id="5" name="Footer Placeholder 4">
            <a:extLst>
              <a:ext uri="{FF2B5EF4-FFF2-40B4-BE49-F238E27FC236}">
                <a16:creationId xmlns:a16="http://schemas.microsoft.com/office/drawing/2014/main" id="{C856A25A-8B2B-4ECF-BFE5-6BA6DD8CDA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F0E4CA43-782E-4BFA-86C6-2755A1EB8A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5C8A0-FF65-4799-9315-326F3497A2DD}" type="slidenum">
              <a:rPr lang="en-IE" smtClean="0"/>
              <a:t>‹#›</a:t>
            </a:fld>
            <a:endParaRPr lang="en-IE"/>
          </a:p>
        </p:txBody>
      </p:sp>
    </p:spTree>
    <p:extLst>
      <p:ext uri="{BB962C8B-B14F-4D97-AF65-F5344CB8AC3E}">
        <p14:creationId xmlns:p14="http://schemas.microsoft.com/office/powerpoint/2010/main" val="3617889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8.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9.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5.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30.PN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3.jp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6.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781878" y="2004710"/>
            <a:ext cx="10628244" cy="4448779"/>
          </a:xfrm>
        </p:spPr>
        <p:txBody>
          <a:bodyPr>
            <a:normAutofit fontScale="90000"/>
          </a:bodyPr>
          <a:lstStyle/>
          <a:p>
            <a:r>
              <a:rPr lang="en-US" sz="1800" b="1" dirty="0"/>
              <a:t>Curriculum Links</a:t>
            </a:r>
            <a:br>
              <a:rPr lang="en-US" sz="1800" dirty="0"/>
            </a:br>
            <a:r>
              <a:rPr lang="en-US" sz="1800" b="1" dirty="0">
                <a:solidFill>
                  <a:srgbClr val="FF0000"/>
                </a:solidFill>
              </a:rPr>
              <a:t>SPHE - </a:t>
            </a:r>
            <a:r>
              <a:rPr lang="en-US" sz="1800" b="1" dirty="0"/>
              <a:t>Strand</a:t>
            </a:r>
            <a:r>
              <a:rPr lang="en-US" sz="1800" dirty="0"/>
              <a:t>: Myself </a:t>
            </a:r>
            <a:r>
              <a:rPr lang="en-US" sz="1800" b="1" dirty="0"/>
              <a:t>Strand Unit</a:t>
            </a:r>
            <a:r>
              <a:rPr lang="en-US" sz="1800" dirty="0"/>
              <a:t>: Taking Care of my Body </a:t>
            </a:r>
            <a:br>
              <a:rPr lang="en-US" sz="1800" dirty="0"/>
            </a:br>
            <a:r>
              <a:rPr lang="en-US" sz="1800" b="1" dirty="0">
                <a:solidFill>
                  <a:srgbClr val="FF0000"/>
                </a:solidFill>
              </a:rPr>
              <a:t>Mathematics - </a:t>
            </a:r>
            <a:r>
              <a:rPr lang="en-US" sz="1800" b="1" dirty="0"/>
              <a:t>Strand</a:t>
            </a:r>
            <a:r>
              <a:rPr lang="en-US" sz="1800" dirty="0"/>
              <a:t>: Data </a:t>
            </a:r>
            <a:r>
              <a:rPr lang="en-US" sz="1800" b="1" dirty="0"/>
              <a:t>Strand Unit</a:t>
            </a:r>
            <a:r>
              <a:rPr lang="en-US" sz="1800" dirty="0"/>
              <a:t>: </a:t>
            </a:r>
            <a:r>
              <a:rPr lang="en-IE" sz="1800" dirty="0"/>
              <a:t>Recognising</a:t>
            </a:r>
            <a:r>
              <a:rPr lang="en-US" sz="1800" dirty="0"/>
              <a:t> and Interpreting Data</a:t>
            </a:r>
            <a:br>
              <a:rPr lang="en-US" sz="1800" dirty="0"/>
            </a:br>
            <a:br>
              <a:rPr lang="en-US" sz="1800" dirty="0"/>
            </a:br>
            <a:r>
              <a:rPr lang="en-US" sz="1800" b="1" dirty="0"/>
              <a:t>Overview</a:t>
            </a:r>
            <a:br>
              <a:rPr lang="en-US" sz="1800" b="1" dirty="0"/>
            </a:br>
            <a:r>
              <a:rPr lang="en-US" sz="1800" dirty="0"/>
              <a:t>In this activity you’ll find a wide range of classification and sorting for fruit &amp; vegetables. We’ve provided a number of slides which are differentiated in level depending on the ability of your class. This activity is designed with logical reasoning in mind in a fun and game like fashion all while gaining a deeper recognition of fruit &amp; vegetables. </a:t>
            </a:r>
            <a:br>
              <a:rPr lang="en-US" sz="1800" dirty="0">
                <a:cs typeface="Calibri Light"/>
              </a:rPr>
            </a:br>
            <a:br>
              <a:rPr lang="en-US" sz="1800" b="1" dirty="0"/>
            </a:br>
            <a:r>
              <a:rPr lang="en-US" sz="1800" b="1" dirty="0">
                <a:cs typeface="Calibri Light"/>
              </a:rPr>
              <a:t>Learning Outcome </a:t>
            </a:r>
            <a:r>
              <a:rPr lang="en-US" sz="1800" dirty="0">
                <a:cs typeface="Calibri Light"/>
              </a:rPr>
              <a:t>Pupils will </a:t>
            </a:r>
            <a:r>
              <a:rPr lang="en-IE" sz="1800" dirty="0">
                <a:cs typeface="Calibri Light"/>
              </a:rPr>
              <a:t>recognise</a:t>
            </a:r>
            <a:r>
              <a:rPr lang="en-US" sz="1800" dirty="0">
                <a:cs typeface="Calibri Light"/>
              </a:rPr>
              <a:t> fruit and vegetables . Pupils will classify and interpret fruit and vegetables with various variables.  </a:t>
            </a:r>
            <a:br>
              <a:rPr lang="en-US" sz="1800" b="1" dirty="0">
                <a:cs typeface="Calibri Light"/>
              </a:rPr>
            </a:br>
            <a:br>
              <a:rPr lang="en-US" sz="1800" b="1" dirty="0"/>
            </a:br>
            <a:r>
              <a:rPr lang="en-US" sz="1800" b="1" dirty="0"/>
              <a:t>Teaching Notes </a:t>
            </a:r>
            <a:br>
              <a:rPr lang="en-US" sz="1800" b="1" dirty="0"/>
            </a:br>
            <a:r>
              <a:rPr lang="en-US" sz="1800" dirty="0"/>
              <a:t>All of these fruit and vegetables are listed on the Flashcards. Use these Flashcards in advance of the lesson to familiarize pupils with the fruit and vegetables and their classification. </a:t>
            </a:r>
            <a:br>
              <a:rPr lang="en-US" sz="1800" dirty="0"/>
            </a:br>
            <a:br>
              <a:rPr lang="en-US" sz="1800" b="1" dirty="0"/>
            </a:br>
            <a:r>
              <a:rPr lang="en-US" sz="1800" dirty="0"/>
              <a:t>The difficulty will advance throughout the slide show. </a:t>
            </a:r>
            <a:br>
              <a:rPr lang="en-US" sz="1800" dirty="0"/>
            </a:br>
            <a:br>
              <a:rPr lang="en-US" sz="1800" dirty="0"/>
            </a:br>
            <a:r>
              <a:rPr lang="en-US" sz="1800" b="1" dirty="0"/>
              <a:t>Slides 1-6  </a:t>
            </a:r>
            <a:r>
              <a:rPr lang="en-US" sz="1800" dirty="0"/>
              <a:t>– These slides have a mix of fruit and vegetable. Ask pupils to classify if the flashcard is a fruit or vegetable. </a:t>
            </a:r>
            <a:br>
              <a:rPr lang="en-US" sz="1800" dirty="0"/>
            </a:br>
            <a:br>
              <a:rPr lang="en-US" sz="1800" dirty="0"/>
            </a:br>
            <a:r>
              <a:rPr lang="en-US" sz="1800" b="1" dirty="0"/>
              <a:t>Slides 7-10  </a:t>
            </a:r>
            <a:r>
              <a:rPr lang="en-US" sz="1800" dirty="0"/>
              <a:t>– These slides have a mix of fruit and vegetables of the same </a:t>
            </a:r>
            <a:r>
              <a:rPr lang="en-US" sz="1800" dirty="0" err="1"/>
              <a:t>colour</a:t>
            </a:r>
            <a:r>
              <a:rPr lang="en-US" sz="1800" dirty="0"/>
              <a:t>. Pupils will be asked to pick out either all fruit or all vegetable of that </a:t>
            </a:r>
            <a:r>
              <a:rPr lang="en-US" sz="1800" dirty="0" err="1"/>
              <a:t>colour</a:t>
            </a:r>
            <a:r>
              <a:rPr lang="en-US" sz="1800" dirty="0"/>
              <a:t>. </a:t>
            </a:r>
            <a:br>
              <a:rPr lang="en-US" sz="1800" dirty="0"/>
            </a:br>
            <a:br>
              <a:rPr lang="en-US" sz="1800" dirty="0"/>
            </a:br>
            <a:r>
              <a:rPr lang="en-US" sz="1800" b="1" dirty="0"/>
              <a:t>Slides 11-14  </a:t>
            </a:r>
            <a:r>
              <a:rPr lang="en-US" sz="1800" dirty="0"/>
              <a:t>– These slides have a mix of fruit and vegetables of different </a:t>
            </a:r>
            <a:r>
              <a:rPr lang="en-US" sz="1800" dirty="0" err="1"/>
              <a:t>colours</a:t>
            </a:r>
            <a:r>
              <a:rPr lang="en-US" sz="1800" dirty="0"/>
              <a:t>. Pupils will be asked to pick out a certain </a:t>
            </a:r>
            <a:r>
              <a:rPr lang="en-US" sz="1800" dirty="0" err="1"/>
              <a:t>colour</a:t>
            </a:r>
            <a:r>
              <a:rPr lang="en-US" sz="1800" dirty="0"/>
              <a:t> of fruit or vegetable. For example green vegetables or red fruit. </a:t>
            </a:r>
            <a:br>
              <a:rPr lang="en-US" sz="1800" dirty="0"/>
            </a:br>
            <a:br>
              <a:rPr lang="en-US" sz="1800" dirty="0"/>
            </a:b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055663" cy="1411033"/>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3056818" y="464255"/>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Fruit &amp; Vegetable Classification </a:t>
            </a:r>
            <a:endParaRPr lang="en-IE" sz="3600" b="1" dirty="0">
              <a:solidFill>
                <a:srgbClr val="FF0000"/>
              </a:solidFill>
            </a:endParaRPr>
          </a:p>
        </p:txBody>
      </p:sp>
    </p:spTree>
    <p:extLst>
      <p:ext uri="{BB962C8B-B14F-4D97-AF65-F5344CB8AC3E}">
        <p14:creationId xmlns:p14="http://schemas.microsoft.com/office/powerpoint/2010/main" val="779721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92D050"/>
                </a:solidFill>
              </a:rPr>
              <a:t>green</a:t>
            </a:r>
            <a:r>
              <a:rPr lang="en-US" sz="2800" dirty="0"/>
              <a:t>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7215" y="1619311"/>
            <a:ext cx="1680850" cy="2143536"/>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4761" y="1517130"/>
            <a:ext cx="1684870" cy="2347897"/>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2125" y="1479453"/>
            <a:ext cx="1699891" cy="2356528"/>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642883" y="1566422"/>
            <a:ext cx="1700124" cy="2182592"/>
          </a:xfrm>
          <a:prstGeom prst="rect">
            <a:avLst/>
          </a:prstGeom>
        </p:spPr>
      </p:pic>
      <p:sp>
        <p:nvSpPr>
          <p:cNvPr id="21" name="TextBox 20">
            <a:extLst>
              <a:ext uri="{FF2B5EF4-FFF2-40B4-BE49-F238E27FC236}">
                <a16:creationId xmlns:a16="http://schemas.microsoft.com/office/drawing/2014/main" id="{6EEE0590-7FD9-419C-A921-255AEAA03C63}"/>
              </a:ext>
            </a:extLst>
          </p:cNvPr>
          <p:cNvSpPr txBox="1"/>
          <p:nvPr/>
        </p:nvSpPr>
        <p:spPr>
          <a:xfrm>
            <a:off x="1161927" y="4792607"/>
            <a:ext cx="2250113" cy="954107"/>
          </a:xfrm>
          <a:prstGeom prst="rect">
            <a:avLst/>
          </a:prstGeom>
          <a:noFill/>
        </p:spPr>
        <p:txBody>
          <a:bodyPr wrap="square" rtlCol="0">
            <a:spAutoFit/>
          </a:bodyPr>
          <a:lstStyle/>
          <a:p>
            <a:r>
              <a:rPr lang="en-US" sz="2800" b="1" dirty="0">
                <a:solidFill>
                  <a:srgbClr val="F20000"/>
                </a:solidFill>
              </a:rPr>
              <a:t>Green</a:t>
            </a:r>
          </a:p>
          <a:p>
            <a:r>
              <a:rPr lang="en-US" sz="2800" b="1" dirty="0">
                <a:solidFill>
                  <a:srgbClr val="F20000"/>
                </a:solidFill>
              </a:rPr>
              <a:t>Vegetable =</a:t>
            </a:r>
            <a:endParaRPr lang="en-IE" sz="2800" b="1" dirty="0">
              <a:solidFill>
                <a:srgbClr val="F20000"/>
              </a:solidFill>
            </a:endParaRPr>
          </a:p>
        </p:txBody>
      </p:sp>
      <p:sp>
        <p:nvSpPr>
          <p:cNvPr id="22" name="Rectangle 21">
            <a:extLst>
              <a:ext uri="{FF2B5EF4-FFF2-40B4-BE49-F238E27FC236}">
                <a16:creationId xmlns:a16="http://schemas.microsoft.com/office/drawing/2014/main" id="{ADF8401A-B77B-4A8B-8582-37BC683F92F1}"/>
              </a:ext>
            </a:extLst>
          </p:cNvPr>
          <p:cNvSpPr/>
          <p:nvPr/>
        </p:nvSpPr>
        <p:spPr>
          <a:xfrm>
            <a:off x="3399948" y="4268532"/>
            <a:ext cx="7943566"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27590967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7227 0.41435 " pathEditMode="relative" rAng="0" ptsTypes="AA">
                                      <p:cBhvr>
                                        <p:cTn id="11" dur="2000" fill="hold"/>
                                        <p:tgtEl>
                                          <p:spTgt spid="13"/>
                                        </p:tgtEl>
                                        <p:attrNameLst>
                                          <p:attrName>ppt_x</p:attrName>
                                          <p:attrName>ppt_y</p:attrName>
                                        </p:attrNameLst>
                                      </p:cBhvr>
                                      <p:rCtr x="-13620" y="20718"/>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3.125E-6 -1.11111E-6 L 0.45065 0.40764 " pathEditMode="relative" rAng="0" ptsTypes="AA">
                                      <p:cBhvr>
                                        <p:cTn id="16" dur="2000" fill="hold"/>
                                        <p:tgtEl>
                                          <p:spTgt spid="12"/>
                                        </p:tgtEl>
                                        <p:attrNameLst>
                                          <p:attrName>ppt_x</p:attrName>
                                          <p:attrName>ppt_y</p:attrName>
                                        </p:attrNameLst>
                                      </p:cBhvr>
                                      <p:rCtr x="22526" y="20370"/>
                                    </p:animMotion>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91667E-6 5.55112E-17 L 8.33333E-7 -4.07407E-6 " pathEditMode="relative" rAng="0" ptsTypes="AA">
                                      <p:cBhvr>
                                        <p:cTn id="21" dur="2000" fill="hold"/>
                                        <p:tgtEl>
                                          <p:spTgt spid="18"/>
                                        </p:tgtEl>
                                        <p:attrNameLst>
                                          <p:attrName>ppt_x</p:attrName>
                                          <p:attrName>ppt_y</p:attrName>
                                        </p:attrNameLst>
                                      </p:cBhvr>
                                      <p:rCtr x="65" y="-46"/>
                                    </p:animMotion>
                                  </p:childTnLst>
                                </p:cTn>
                              </p:par>
                            </p:childTnLst>
                          </p:cTn>
                        </p:par>
                      </p:childTnLst>
                    </p:cTn>
                  </p:par>
                </p:childTnLst>
              </p:cTn>
              <p:nextCondLst>
                <p:cond evt="onClick" delay="0">
                  <p:tgtEl>
                    <p:spTgt spid="18"/>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FF0000"/>
                </a:solidFill>
              </a:rPr>
              <a:t>red</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9763" y="1605259"/>
            <a:ext cx="1675754" cy="2171641"/>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8581" y="1606809"/>
            <a:ext cx="1677229" cy="2168539"/>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20736" y="1574783"/>
            <a:ext cx="1682669" cy="2165867"/>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11919" y="1577395"/>
            <a:ext cx="1562050" cy="2160646"/>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548296" y="4775687"/>
            <a:ext cx="2250113" cy="954107"/>
          </a:xfrm>
          <a:prstGeom prst="rect">
            <a:avLst/>
          </a:prstGeom>
          <a:noFill/>
        </p:spPr>
        <p:txBody>
          <a:bodyPr wrap="square" rtlCol="0">
            <a:spAutoFit/>
          </a:bodyPr>
          <a:lstStyle/>
          <a:p>
            <a:r>
              <a:rPr lang="en-US" sz="2800" b="1" dirty="0">
                <a:solidFill>
                  <a:srgbClr val="F20000"/>
                </a:solidFill>
              </a:rPr>
              <a:t>Red</a:t>
            </a:r>
          </a:p>
          <a:p>
            <a:r>
              <a:rPr lang="en-US" sz="2800" b="1" dirty="0">
                <a:solidFill>
                  <a:srgbClr val="F20000"/>
                </a:solidFill>
              </a:rPr>
              <a:t>Fruit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339548" y="4215177"/>
            <a:ext cx="7934421"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508693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8971 0.41898 " pathEditMode="relative" rAng="0" ptsTypes="AA">
                                      <p:cBhvr>
                                        <p:cTn id="11"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18"/>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0.00521 0.01991 L -0.01979 0.41806 " pathEditMode="relative" rAng="0" ptsTypes="AA">
                                      <p:cBhvr>
                                        <p:cTn id="16"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seq concurrent="1" nextAc="seek">
              <p:cTn id="17" restart="whenNotActive" fill="hold" evtFilter="cancelBubble" nodeType="interactiveSeq">
                <p:stCondLst>
                  <p:cond evt="onClick" delay="0">
                    <p:tgtEl>
                      <p:spTgt spid="12"/>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3.125E-6 -1.11111E-6 L 0.00065 -0.00208 " pathEditMode="relative" rAng="0" ptsTypes="AA">
                                      <p:cBhvr>
                                        <p:cTn id="21" dur="2000" fill="hold"/>
                                        <p:tgtEl>
                                          <p:spTgt spid="12"/>
                                        </p:tgtEl>
                                        <p:attrNameLst>
                                          <p:attrName>ppt_x</p:attrName>
                                          <p:attrName>ppt_y</p:attrName>
                                        </p:attrNameLst>
                                      </p:cBhvr>
                                      <p:rCtr x="26" y="-116"/>
                                    </p:animMotion>
                                  </p:childTnLst>
                                </p:cTn>
                              </p:par>
                            </p:childTnLst>
                          </p:cTn>
                        </p:par>
                      </p:childTnLst>
                    </p:cTn>
                  </p:par>
                </p:childTnLst>
              </p:cTn>
              <p:nextCondLst>
                <p:cond evt="onClick" delay="0">
                  <p:tgtEl>
                    <p:spTgt spid="1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chemeClr val="accent4"/>
                </a:solidFill>
              </a:rPr>
              <a:t>yellow</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92673" y="1613520"/>
            <a:ext cx="1669934" cy="2155118"/>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95054" y="1606809"/>
            <a:ext cx="1564284" cy="2168539"/>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75659" y="1567074"/>
            <a:ext cx="1572822" cy="2181286"/>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07326" y="1566422"/>
            <a:ext cx="1571237" cy="2182592"/>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452385" y="4560083"/>
            <a:ext cx="2250113" cy="954107"/>
          </a:xfrm>
          <a:prstGeom prst="rect">
            <a:avLst/>
          </a:prstGeom>
          <a:noFill/>
        </p:spPr>
        <p:txBody>
          <a:bodyPr wrap="square" rtlCol="0">
            <a:spAutoFit/>
          </a:bodyPr>
          <a:lstStyle/>
          <a:p>
            <a:r>
              <a:rPr lang="en-US" sz="2800" b="1" dirty="0">
                <a:solidFill>
                  <a:srgbClr val="F20000"/>
                </a:solidFill>
              </a:rPr>
              <a:t>Yellow </a:t>
            </a:r>
          </a:p>
          <a:p>
            <a:r>
              <a:rPr lang="en-US" sz="2800" b="1" dirty="0">
                <a:solidFill>
                  <a:srgbClr val="F20000"/>
                </a:solidFill>
              </a:rPr>
              <a:t>Fruit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313043" y="4104277"/>
            <a:ext cx="7967022"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224522510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536 0.37986 " pathEditMode="relative" rAng="0" ptsTypes="AA">
                                      <p:cBhvr>
                                        <p:cTn id="6" dur="2000" fill="hold"/>
                                        <p:tgtEl>
                                          <p:spTgt spid="3"/>
                                        </p:tgtEl>
                                        <p:attrNameLst>
                                          <p:attrName>ppt_x</p:attrName>
                                          <p:attrName>ppt_y</p:attrName>
                                        </p:attrNameLst>
                                      </p:cBhvr>
                                      <p:rCtr x="27930" y="18056"/>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8985 0.38472 " pathEditMode="relative" rAng="0" ptsTypes="AA">
                                      <p:cBhvr>
                                        <p:cTn id="11" dur="2000" fill="hold"/>
                                        <p:tgtEl>
                                          <p:spTgt spid="13"/>
                                        </p:tgtEl>
                                        <p:attrNameLst>
                                          <p:attrName>ppt_x</p:attrName>
                                          <p:attrName>ppt_y</p:attrName>
                                        </p:attrNameLst>
                                      </p:cBhvr>
                                      <p:rCtr x="-14492" y="19236"/>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3.125E-6 -1.11111E-6 L 0.4332 0.37917 " pathEditMode="relative" rAng="0" ptsTypes="AA">
                                      <p:cBhvr>
                                        <p:cTn id="16" dur="2000" fill="hold"/>
                                        <p:tgtEl>
                                          <p:spTgt spid="12"/>
                                        </p:tgtEl>
                                        <p:attrNameLst>
                                          <p:attrName>ppt_x</p:attrName>
                                          <p:attrName>ppt_y</p:attrName>
                                        </p:attrNameLst>
                                      </p:cBhvr>
                                      <p:rCtr x="21654" y="18958"/>
                                    </p:animMotion>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91667E-6 5.55112E-17 L 2.70833E-6 -4.07407E-6 " pathEditMode="relative" rAng="0" ptsTypes="AA">
                                      <p:cBhvr>
                                        <p:cTn id="21" dur="2000" fill="hold"/>
                                        <p:tgtEl>
                                          <p:spTgt spid="18"/>
                                        </p:tgtEl>
                                        <p:attrNameLst>
                                          <p:attrName>ppt_x</p:attrName>
                                          <p:attrName>ppt_y</p:attrName>
                                        </p:attrNameLst>
                                      </p:cBhvr>
                                      <p:rCtr x="0" y="-46"/>
                                    </p:animMotion>
                                  </p:childTnLst>
                                </p:cTn>
                              </p:par>
                            </p:childTnLst>
                          </p:cTn>
                        </p:par>
                      </p:childTnLst>
                    </p:cTn>
                  </p:par>
                </p:childTnLst>
              </p:cTn>
              <p:nextCondLst>
                <p:cond evt="onClick" delay="0">
                  <p:tgtEl>
                    <p:spTgt spid="18"/>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92D050"/>
                </a:solidFill>
              </a:rPr>
              <a:t>green</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42328" y="1608086"/>
            <a:ext cx="1570624" cy="2165987"/>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95054" y="1606809"/>
            <a:ext cx="1564284" cy="2168539"/>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2631" y="1567221"/>
            <a:ext cx="1698878" cy="2180992"/>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22244" y="1583238"/>
            <a:ext cx="1541401" cy="2148960"/>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452385" y="4606075"/>
            <a:ext cx="2250113" cy="954107"/>
          </a:xfrm>
          <a:prstGeom prst="rect">
            <a:avLst/>
          </a:prstGeom>
          <a:noFill/>
        </p:spPr>
        <p:txBody>
          <a:bodyPr wrap="square" rtlCol="0">
            <a:spAutoFit/>
          </a:bodyPr>
          <a:lstStyle/>
          <a:p>
            <a:r>
              <a:rPr lang="en-US" sz="2800" b="1" dirty="0">
                <a:solidFill>
                  <a:srgbClr val="F20000"/>
                </a:solidFill>
              </a:rPr>
              <a:t>Green </a:t>
            </a:r>
          </a:p>
          <a:p>
            <a:r>
              <a:rPr lang="en-US" sz="2800" b="1" dirty="0">
                <a:solidFill>
                  <a:srgbClr val="F20000"/>
                </a:solidFill>
              </a:rPr>
              <a:t>Fruit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493104" y="4081717"/>
            <a:ext cx="7780866"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6382028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7591 0.37917 " pathEditMode="relative" rAng="0" ptsTypes="AA">
                                      <p:cBhvr>
                                        <p:cTn id="6" dur="2000" fill="hold"/>
                                        <p:tgtEl>
                                          <p:spTgt spid="3"/>
                                        </p:tgtEl>
                                        <p:attrNameLst>
                                          <p:attrName>ppt_x</p:attrName>
                                          <p:attrName>ppt_y</p:attrName>
                                        </p:attrNameLst>
                                      </p:cBhvr>
                                      <p:rCtr x="28464" y="18009"/>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6654 0.38403 " pathEditMode="relative" rAng="0" ptsTypes="AA">
                                      <p:cBhvr>
                                        <p:cTn id="11" dur="2000" fill="hold"/>
                                        <p:tgtEl>
                                          <p:spTgt spid="13"/>
                                        </p:tgtEl>
                                        <p:attrNameLst>
                                          <p:attrName>ppt_x</p:attrName>
                                          <p:attrName>ppt_y</p:attrName>
                                        </p:attrNameLst>
                                      </p:cBhvr>
                                      <p:rCtr x="-13333" y="19190"/>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3.125E-6 -1.11111E-6 L 4.375E-6 -3.7037E-7 " pathEditMode="relative" rAng="0" ptsTypes="AA">
                                      <p:cBhvr>
                                        <p:cTn id="16" dur="2000" fill="hold"/>
                                        <p:tgtEl>
                                          <p:spTgt spid="12"/>
                                        </p:tgtEl>
                                        <p:attrNameLst>
                                          <p:attrName>ppt_x</p:attrName>
                                          <p:attrName>ppt_y</p:attrName>
                                        </p:attrNameLst>
                                      </p:cBhvr>
                                      <p:rCtr x="-39" y="-162"/>
                                    </p:animMotion>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3.125E-6 5.55112E-17 L 5E-6 4.44444E-6 " pathEditMode="relative" rAng="0" ptsTypes="AA">
                                      <p:cBhvr>
                                        <p:cTn id="21" dur="2000" fill="hold"/>
                                        <p:tgtEl>
                                          <p:spTgt spid="18"/>
                                        </p:tgtEl>
                                        <p:attrNameLst>
                                          <p:attrName>ppt_x</p:attrName>
                                          <p:attrName>ppt_y</p:attrName>
                                        </p:attrNameLst>
                                      </p:cBhvr>
                                      <p:rCtr x="-65" y="-46"/>
                                    </p:animMotion>
                                  </p:childTnLst>
                                </p:cTn>
                              </p:par>
                            </p:childTnLst>
                          </p:cTn>
                        </p:par>
                      </p:childTnLst>
                    </p:cTn>
                  </p:par>
                </p:childTnLst>
              </p:cTn>
              <p:nextCondLst>
                <p:cond evt="onClick" delay="0">
                  <p:tgtEl>
                    <p:spTgt spid="18"/>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FFFF00"/>
                </a:solidFill>
              </a:rPr>
              <a:t>yellow</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7215" y="1619311"/>
            <a:ext cx="1680850" cy="2143536"/>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95054" y="1606809"/>
            <a:ext cx="1564284" cy="2168539"/>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9728" y="1570639"/>
            <a:ext cx="1684685" cy="2174155"/>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18849" y="1584155"/>
            <a:ext cx="1548191" cy="2147126"/>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452385" y="4606075"/>
            <a:ext cx="2250113" cy="954107"/>
          </a:xfrm>
          <a:prstGeom prst="rect">
            <a:avLst/>
          </a:prstGeom>
          <a:noFill/>
        </p:spPr>
        <p:txBody>
          <a:bodyPr wrap="square" rtlCol="0">
            <a:spAutoFit/>
          </a:bodyPr>
          <a:lstStyle/>
          <a:p>
            <a:r>
              <a:rPr lang="en-US" sz="2800" b="1" dirty="0">
                <a:solidFill>
                  <a:srgbClr val="F20000"/>
                </a:solidFill>
              </a:rPr>
              <a:t>Yellow </a:t>
            </a:r>
          </a:p>
          <a:p>
            <a:r>
              <a:rPr lang="en-US" sz="2800" b="1" dirty="0">
                <a:solidFill>
                  <a:srgbClr val="F20000"/>
                </a:solidFill>
              </a:rPr>
              <a:t>Fruit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493104" y="4081717"/>
            <a:ext cx="7780866"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465597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125E-6 -1.11111E-6 L 0.01146 0.37338 " pathEditMode="relative" rAng="0" ptsTypes="AA">
                                      <p:cBhvr>
                                        <p:cTn id="6" dur="2000" fill="hold"/>
                                        <p:tgtEl>
                                          <p:spTgt spid="12"/>
                                        </p:tgtEl>
                                        <p:attrNameLst>
                                          <p:attrName>ppt_x</p:attrName>
                                          <p:attrName>ppt_y</p:attrName>
                                        </p:attrNameLst>
                                      </p:cBhvr>
                                      <p:rCtr x="573" y="18657"/>
                                    </p:animMotion>
                                  </p:childTnLst>
                                </p:cTn>
                              </p:par>
                            </p:childTnLst>
                          </p:cTn>
                        </p:par>
                      </p:childTnLst>
                    </p:cTn>
                  </p:par>
                </p:childTnLst>
              </p:cTn>
              <p:nextCondLst>
                <p:cond evt="onClick" delay="0">
                  <p:tgtEl>
                    <p:spTgt spid="12"/>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0.00521 0.01991 L -0.06341 0.38218 " pathEditMode="relative" rAng="0" ptsTypes="AA">
                                      <p:cBhvr>
                                        <p:cTn id="11" dur="2000" fill="hold"/>
                                        <p:tgtEl>
                                          <p:spTgt spid="18"/>
                                        </p:tgtEl>
                                        <p:attrNameLst>
                                          <p:attrName>ppt_x</p:attrName>
                                          <p:attrName>ppt_y</p:attrName>
                                        </p:attrNameLst>
                                      </p:cBhvr>
                                      <p:rCtr x="-2917" y="18102"/>
                                    </p:animMotion>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2.08333E-7 -1.11111E-6 L 2.03559E-17 -1.85185E-6 " pathEditMode="relative" rAng="0" ptsTypes="AA">
                                      <p:cBhvr>
                                        <p:cTn id="16" dur="2000" fill="hold"/>
                                        <p:tgtEl>
                                          <p:spTgt spid="3"/>
                                        </p:tgtEl>
                                        <p:attrNameLst>
                                          <p:attrName>ppt_x</p:attrName>
                                          <p:attrName>ppt_y</p:attrName>
                                        </p:attrNameLst>
                                      </p:cBhvr>
                                      <p:rCtr x="0" y="162"/>
                                    </p:animMotion>
                                  </p:childTnLst>
                                </p:cTn>
                              </p:par>
                            </p:childTnLst>
                          </p:cTn>
                        </p:par>
                      </p:childTnLst>
                    </p:cTn>
                  </p:par>
                </p:childTnLst>
              </p:cTn>
              <p:nextCondLst>
                <p:cond evt="onClick" delay="0">
                  <p:tgtEl>
                    <p:spTgt spid="3"/>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1.45833E-6 5.55112E-17 L 0.00156 -0.00069 " pathEditMode="relative" rAng="0" ptsTypes="AA">
                                      <p:cBhvr>
                                        <p:cTn id="21" dur="2000" fill="hold"/>
                                        <p:tgtEl>
                                          <p:spTgt spid="13"/>
                                        </p:tgtEl>
                                        <p:attrNameLst>
                                          <p:attrName>ppt_x</p:attrName>
                                          <p:attrName>ppt_y</p:attrName>
                                        </p:attrNameLst>
                                      </p:cBhvr>
                                      <p:rCtr x="78" y="-46"/>
                                    </p:animMotion>
                                  </p:childTnLst>
                                </p:cTn>
                              </p:par>
                            </p:childTnLst>
                          </p:cTn>
                        </p:par>
                      </p:childTnLst>
                    </p:cTn>
                  </p:par>
                </p:childTnLst>
              </p:cTn>
              <p:nextCondLst>
                <p:cond evt="onClick" delay="0">
                  <p:tgtEl>
                    <p:spTgt spid="13"/>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92D050"/>
                </a:solidFill>
              </a:rPr>
              <a:t>green</a:t>
            </a:r>
            <a:r>
              <a:rPr lang="en-US" sz="2800" dirty="0"/>
              <a:t>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3643" y="1612795"/>
            <a:ext cx="1687994" cy="2156568"/>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40760" y="1606809"/>
            <a:ext cx="1672872" cy="2168539"/>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2250" y="1562646"/>
            <a:ext cx="1699641" cy="2190142"/>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11920" y="1640019"/>
            <a:ext cx="1562050" cy="2035398"/>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981927" y="4561104"/>
            <a:ext cx="2250113" cy="954107"/>
          </a:xfrm>
          <a:prstGeom prst="rect">
            <a:avLst/>
          </a:prstGeom>
          <a:noFill/>
        </p:spPr>
        <p:txBody>
          <a:bodyPr wrap="square" rtlCol="0">
            <a:spAutoFit/>
          </a:bodyPr>
          <a:lstStyle/>
          <a:p>
            <a:r>
              <a:rPr lang="en-US" sz="2800" b="1" dirty="0">
                <a:solidFill>
                  <a:srgbClr val="F20000"/>
                </a:solidFill>
              </a:rPr>
              <a:t>Green </a:t>
            </a:r>
          </a:p>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493104" y="4081717"/>
            <a:ext cx="7780866"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0237462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0013 -0.00069 L 0.32942 0.37986 " pathEditMode="relative" rAng="0" ptsTypes="AA">
                                      <p:cBhvr>
                                        <p:cTn id="6" dur="2000" fill="hold"/>
                                        <p:tgtEl>
                                          <p:spTgt spid="12"/>
                                        </p:tgtEl>
                                        <p:attrNameLst>
                                          <p:attrName>ppt_x</p:attrName>
                                          <p:attrName>ppt_y</p:attrName>
                                        </p:attrNameLst>
                                      </p:cBhvr>
                                      <p:rCtr x="16458" y="19028"/>
                                    </p:animMotion>
                                  </p:childTnLst>
                                </p:cTn>
                              </p:par>
                            </p:childTnLst>
                          </p:cTn>
                        </p:par>
                      </p:childTnLst>
                    </p:cTn>
                  </p:par>
                </p:childTnLst>
              </p:cTn>
              <p:nextCondLst>
                <p:cond evt="onClick" delay="0">
                  <p:tgtEl>
                    <p:spTgt spid="12"/>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655 0.38472 " pathEditMode="relative" rAng="0" ptsTypes="AA">
                                      <p:cBhvr>
                                        <p:cTn id="11" dur="2000" fill="hold"/>
                                        <p:tgtEl>
                                          <p:spTgt spid="13"/>
                                        </p:tgtEl>
                                        <p:attrNameLst>
                                          <p:attrName>ppt_x</p:attrName>
                                          <p:attrName>ppt_y</p:attrName>
                                        </p:attrNameLst>
                                      </p:cBhvr>
                                      <p:rCtr x="-13281" y="19236"/>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2.08333E-7 -1.11111E-6 L 2.03559E-17 -1.85185E-6 " pathEditMode="relative" rAng="0" ptsTypes="AA">
                                      <p:cBhvr>
                                        <p:cTn id="16" dur="2000" fill="hold"/>
                                        <p:tgtEl>
                                          <p:spTgt spid="3"/>
                                        </p:tgtEl>
                                        <p:attrNameLst>
                                          <p:attrName>ppt_x</p:attrName>
                                          <p:attrName>ppt_y</p:attrName>
                                        </p:attrNameLst>
                                      </p:cBhvr>
                                      <p:rCtr x="0" y="162"/>
                                    </p:animMotion>
                                  </p:childTnLst>
                                </p:cTn>
                              </p:par>
                            </p:childTnLst>
                          </p:cTn>
                        </p:par>
                      </p:childTnLst>
                    </p:cTn>
                  </p:par>
                </p:childTnLst>
              </p:cTn>
              <p:nextCondLst>
                <p:cond evt="onClick" delay="0">
                  <p:tgtEl>
                    <p:spTgt spid="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91667E-6 5.55112E-17 L 1.04167E-6 -2.22222E-6 " pathEditMode="relative" rAng="0" ptsTypes="AA">
                                      <p:cBhvr>
                                        <p:cTn id="21" dur="2000" fill="hold"/>
                                        <p:tgtEl>
                                          <p:spTgt spid="18"/>
                                        </p:tgtEl>
                                        <p:attrNameLst>
                                          <p:attrName>ppt_x</p:attrName>
                                          <p:attrName>ppt_y</p:attrName>
                                        </p:attrNameLst>
                                      </p:cBhvr>
                                      <p:rCtr x="52" y="-139"/>
                                    </p:animMotion>
                                  </p:childTnLst>
                                </p:cTn>
                              </p:par>
                            </p:childTnLst>
                          </p:cTn>
                        </p:par>
                      </p:childTnLst>
                    </p:cTn>
                  </p:par>
                </p:childTnLst>
              </p:cTn>
              <p:nextCondLst>
                <p:cond evt="onClick" delay="0">
                  <p:tgtEl>
                    <p:spTgt spid="18"/>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FF0000"/>
                </a:solidFill>
              </a:rPr>
              <a:t>red</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1927" y="1602118"/>
            <a:ext cx="1691426" cy="2177922"/>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42566" y="1609466"/>
            <a:ext cx="1669259" cy="2163224"/>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78343" y="1573657"/>
            <a:ext cx="1567454" cy="2168120"/>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719420" y="1579796"/>
            <a:ext cx="1547050" cy="2155844"/>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452385" y="4606075"/>
            <a:ext cx="2250113" cy="954107"/>
          </a:xfrm>
          <a:prstGeom prst="rect">
            <a:avLst/>
          </a:prstGeom>
          <a:noFill/>
        </p:spPr>
        <p:txBody>
          <a:bodyPr wrap="square" rtlCol="0">
            <a:spAutoFit/>
          </a:bodyPr>
          <a:lstStyle/>
          <a:p>
            <a:r>
              <a:rPr lang="en-US" sz="2800" b="1" dirty="0">
                <a:solidFill>
                  <a:srgbClr val="F20000"/>
                </a:solidFill>
              </a:rPr>
              <a:t>Red </a:t>
            </a:r>
          </a:p>
          <a:p>
            <a:r>
              <a:rPr lang="en-US" sz="2800" b="1" dirty="0">
                <a:solidFill>
                  <a:srgbClr val="F20000"/>
                </a:solidFill>
              </a:rPr>
              <a:t>Fruit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493104" y="4081717"/>
            <a:ext cx="7780866"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47979341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125E-6 -1.11111E-6 L 0.30911 0.37986 " pathEditMode="relative" rAng="0" ptsTypes="AA">
                                      <p:cBhvr>
                                        <p:cTn id="6" dur="2000" fill="hold"/>
                                        <p:tgtEl>
                                          <p:spTgt spid="12"/>
                                        </p:tgtEl>
                                        <p:attrNameLst>
                                          <p:attrName>ppt_x</p:attrName>
                                          <p:attrName>ppt_y</p:attrName>
                                        </p:attrNameLst>
                                      </p:cBhvr>
                                      <p:rCtr x="15456" y="18981"/>
                                    </p:animMotion>
                                  </p:childTnLst>
                                </p:cTn>
                              </p:par>
                            </p:childTnLst>
                          </p:cTn>
                        </p:par>
                      </p:childTnLst>
                    </p:cTn>
                  </p:par>
                </p:childTnLst>
              </p:cTn>
              <p:nextCondLst>
                <p:cond evt="onClick" delay="0">
                  <p:tgtEl>
                    <p:spTgt spid="12"/>
                  </p:tgtEl>
                </p:cond>
              </p:nextCondLst>
            </p:seq>
            <p:seq concurrent="1" nextAc="seek">
              <p:cTn id="7" restart="whenNotActive" fill="hold" evtFilter="cancelBubble" nodeType="interactiveSeq">
                <p:stCondLst>
                  <p:cond evt="onClick" delay="0">
                    <p:tgtEl>
                      <p:spTgt spid="13"/>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45833E-6 5.55112E-17 L -0.25 0.38472 " pathEditMode="relative" rAng="0" ptsTypes="AA">
                                      <p:cBhvr>
                                        <p:cTn id="11" dur="2000" fill="hold"/>
                                        <p:tgtEl>
                                          <p:spTgt spid="13"/>
                                        </p:tgtEl>
                                        <p:attrNameLst>
                                          <p:attrName>ppt_x</p:attrName>
                                          <p:attrName>ppt_y</p:attrName>
                                        </p:attrNameLst>
                                      </p:cBhvr>
                                      <p:rCtr x="-12500" y="19236"/>
                                    </p:animMotion>
                                  </p:childTnLst>
                                </p:cTn>
                              </p:par>
                            </p:childTnLst>
                          </p:cTn>
                        </p:par>
                      </p:childTnLst>
                    </p:cTn>
                  </p:par>
                </p:childTnLst>
              </p:cTn>
              <p:nextCondLst>
                <p:cond evt="onClick" delay="0">
                  <p:tgtEl>
                    <p:spTgt spid="13"/>
                  </p:tgtEl>
                </p:cond>
              </p:nextCondLst>
            </p:seq>
            <p:seq concurrent="1" nextAc="seek">
              <p:cTn id="12" restart="whenNotActive" fill="hold" evtFilter="cancelBubble" nodeType="interactiveSeq">
                <p:stCondLst>
                  <p:cond evt="onClick" delay="0">
                    <p:tgtEl>
                      <p:spTgt spid="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2.08333E-7 -1.11111E-6 L 1.875E-6 1.48148E-6 " pathEditMode="relative" rAng="0" ptsTypes="AA">
                                      <p:cBhvr>
                                        <p:cTn id="16" dur="2000" fill="hold"/>
                                        <p:tgtEl>
                                          <p:spTgt spid="3"/>
                                        </p:tgtEl>
                                        <p:attrNameLst>
                                          <p:attrName>ppt_x</p:attrName>
                                          <p:attrName>ppt_y</p:attrName>
                                        </p:attrNameLst>
                                      </p:cBhvr>
                                      <p:rCtr x="-52" y="46"/>
                                    </p:animMotion>
                                  </p:childTnLst>
                                </p:cTn>
                              </p:par>
                            </p:childTnLst>
                          </p:cTn>
                        </p:par>
                      </p:childTnLst>
                    </p:cTn>
                  </p:par>
                </p:childTnLst>
              </p:cTn>
              <p:nextCondLst>
                <p:cond evt="onClick" delay="0">
                  <p:tgtEl>
                    <p:spTgt spid="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91667E-6 5.55112E-17 L 1.04167E-6 -3.7037E-7 " pathEditMode="relative" rAng="0" ptsTypes="AA">
                                      <p:cBhvr>
                                        <p:cTn id="21" dur="2000" fill="hold"/>
                                        <p:tgtEl>
                                          <p:spTgt spid="18"/>
                                        </p:tgtEl>
                                        <p:attrNameLst>
                                          <p:attrName>ppt_x</p:attrName>
                                          <p:attrName>ppt_y</p:attrName>
                                        </p:attrNameLst>
                                      </p:cBhvr>
                                      <p:rCtr x="52" y="69"/>
                                    </p:animMotion>
                                  </p:childTnLst>
                                </p:cTn>
                              </p:par>
                            </p:childTnLst>
                          </p:cTn>
                        </p:par>
                      </p:childTnLst>
                    </p:cTn>
                  </p:par>
                </p:childTnLst>
              </p:cTn>
              <p:nextCondLst>
                <p:cond evt="onClick" delay="0">
                  <p:tgtEl>
                    <p:spTgt spid="18"/>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2153030" y="1757550"/>
            <a:ext cx="7780866" cy="1325563"/>
          </a:xfrm>
        </p:spPr>
        <p:txBody>
          <a:bodyPr>
            <a:normAutofit/>
          </a:bodyPr>
          <a:lstStyle/>
          <a:p>
            <a:pPr algn="ctr"/>
            <a:r>
              <a:rPr lang="en-US" sz="2800" dirty="0"/>
              <a:t>Congratulations! You have reached the end of the slideshow. We hope you have learned loads of new fruit and vegetables.</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2" name="Picture 1">
            <a:extLst>
              <a:ext uri="{FF2B5EF4-FFF2-40B4-BE49-F238E27FC236}">
                <a16:creationId xmlns:a16="http://schemas.microsoft.com/office/drawing/2014/main" id="{120ED2A9-ADAC-4C4B-B54B-71EB66C3C973}"/>
              </a:ext>
            </a:extLst>
          </p:cNvPr>
          <p:cNvPicPr>
            <a:picLocks noChangeAspect="1"/>
          </p:cNvPicPr>
          <p:nvPr/>
        </p:nvPicPr>
        <p:blipFill>
          <a:blip r:embed="rId3"/>
          <a:stretch>
            <a:fillRect/>
          </a:stretch>
        </p:blipFill>
        <p:spPr>
          <a:xfrm>
            <a:off x="10018644" y="1370578"/>
            <a:ext cx="2088608" cy="2359649"/>
          </a:xfrm>
          <a:prstGeom prst="rect">
            <a:avLst/>
          </a:prstGeom>
        </p:spPr>
      </p:pic>
      <p:pic>
        <p:nvPicPr>
          <p:cNvPr id="5" name="Picture 4">
            <a:extLst>
              <a:ext uri="{FF2B5EF4-FFF2-40B4-BE49-F238E27FC236}">
                <a16:creationId xmlns:a16="http://schemas.microsoft.com/office/drawing/2014/main" id="{CEDC24F1-71C9-444C-82B8-91DAA214D60F}"/>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7451" y="2830670"/>
            <a:ext cx="3485482" cy="3861848"/>
          </a:xfrm>
          <a:prstGeom prst="rect">
            <a:avLst/>
          </a:prstGeom>
        </p:spPr>
      </p:pic>
    </p:spTree>
    <p:extLst>
      <p:ext uri="{BB962C8B-B14F-4D97-AF65-F5344CB8AC3E}">
        <p14:creationId xmlns:p14="http://schemas.microsoft.com/office/powerpoint/2010/main" val="338759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1214231" y="1867077"/>
            <a:ext cx="9763538" cy="4295854"/>
          </a:xfrm>
        </p:spPr>
        <p:txBody>
          <a:bodyPr>
            <a:normAutofit fontScale="90000"/>
          </a:bodyPr>
          <a:lstStyle/>
          <a:p>
            <a:r>
              <a:rPr lang="en-US" sz="2700" b="1" dirty="0"/>
              <a:t>How to use this slide show </a:t>
            </a:r>
            <a:br>
              <a:rPr lang="en-US" sz="1800" b="1" dirty="0"/>
            </a:br>
            <a:br>
              <a:rPr lang="en-US" sz="1800" b="1" dirty="0"/>
            </a:br>
            <a:r>
              <a:rPr lang="en-US" sz="1800" b="1" dirty="0"/>
              <a:t>1. </a:t>
            </a:r>
            <a:r>
              <a:rPr lang="en-GB" sz="1800" dirty="0"/>
              <a:t>Select </a:t>
            </a:r>
            <a:r>
              <a:rPr lang="en-GB" sz="1800" dirty="0">
                <a:solidFill>
                  <a:srgbClr val="FF0000"/>
                </a:solidFill>
              </a:rPr>
              <a:t>‘Start slideshow from beginning’ (or press F5 key).</a:t>
            </a:r>
            <a:br>
              <a:rPr lang="en-GB" sz="1800" dirty="0"/>
            </a:br>
            <a:br>
              <a:rPr lang="en-GB" sz="1800" dirty="0"/>
            </a:br>
            <a:r>
              <a:rPr lang="en-GB" sz="1800" dirty="0"/>
              <a:t>	</a:t>
            </a:r>
            <a:r>
              <a:rPr lang="en-US" sz="1800" dirty="0"/>
              <a:t>You will see a series of fruit and vegetables. Your pupils will be familiar with these from the flashcards. Ask 	the pupils which category the flashcard goes into. When you click on the picture it will sort itself into the 	correct category. </a:t>
            </a:r>
            <a:br>
              <a:rPr lang="en-US" sz="1800" dirty="0"/>
            </a:br>
            <a:br>
              <a:rPr lang="en-US" sz="1800" dirty="0"/>
            </a:br>
            <a:r>
              <a:rPr lang="en-US" sz="1800" dirty="0"/>
              <a:t>*</a:t>
            </a:r>
            <a:r>
              <a:rPr lang="en-US" sz="1800" b="1" dirty="0">
                <a:solidFill>
                  <a:srgbClr val="FF0000"/>
                </a:solidFill>
              </a:rPr>
              <a:t>Please note if you click anywhere else on the page it will skip forward to the next slide</a:t>
            </a:r>
            <a:r>
              <a:rPr lang="en-US" sz="1800" dirty="0"/>
              <a:t>. If this happens just press back to the slide you missed. You can do this by pressing the up arrow on your keyboard. </a:t>
            </a:r>
            <a:br>
              <a:rPr lang="en-US" sz="1800" dirty="0"/>
            </a:br>
            <a:br>
              <a:rPr lang="en-US" sz="1800" dirty="0"/>
            </a:br>
            <a:r>
              <a:rPr lang="en-US" sz="1800" b="1" dirty="0"/>
              <a:t>2. </a:t>
            </a:r>
            <a:r>
              <a:rPr lang="en-US" sz="1800" dirty="0"/>
              <a:t>Click on any flashcard and it will sort into the correct category. It doesn’t matter which flashcard you click on first. </a:t>
            </a:r>
            <a:br>
              <a:rPr lang="en-US" sz="1800" dirty="0"/>
            </a:br>
            <a:br>
              <a:rPr lang="en-US" sz="1800" dirty="0"/>
            </a:br>
            <a:r>
              <a:rPr lang="en-US" sz="1800" dirty="0"/>
              <a:t>	If you click on an incorrect answer the flashcard will not move. For example if the classification is green 	fruit and you click lettuce the flashcard will not move. You can signal to the class that this is an incorrect 	classification and prompt for another answer.  </a:t>
            </a:r>
            <a:br>
              <a:rPr lang="en-US" sz="1800" dirty="0"/>
            </a:br>
            <a:br>
              <a:rPr lang="en-US" sz="1800" dirty="0"/>
            </a:br>
            <a:r>
              <a:rPr lang="en-US" sz="1800" b="1" dirty="0"/>
              <a:t>3</a:t>
            </a:r>
            <a:r>
              <a:rPr lang="en-US" sz="1800" dirty="0"/>
              <a:t>. Click on the white space to move onto the next slide or press the down arrow. </a:t>
            </a:r>
            <a:br>
              <a:rPr lang="en-US" sz="1800" dirty="0"/>
            </a:br>
            <a:br>
              <a:rPr lang="en-US" sz="1800" dirty="0"/>
            </a:br>
            <a:r>
              <a:rPr lang="en-US" sz="1800" b="1" dirty="0"/>
              <a:t>4</a:t>
            </a:r>
            <a:r>
              <a:rPr lang="en-US" sz="1800" dirty="0"/>
              <a:t>. Test it out yourself before you try it with the class to get used to the format. </a:t>
            </a:r>
            <a:br>
              <a:rPr lang="en-US" sz="1800" dirty="0"/>
            </a:br>
            <a:r>
              <a:rPr lang="en-US" sz="1800" dirty="0"/>
              <a:t> </a:t>
            </a: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TextBox 11">
            <a:extLst>
              <a:ext uri="{FF2B5EF4-FFF2-40B4-BE49-F238E27FC236}">
                <a16:creationId xmlns:a16="http://schemas.microsoft.com/office/drawing/2014/main" id="{0AEAEF45-BFF2-4EA5-99FF-21C43F07CF87}"/>
              </a:ext>
            </a:extLst>
          </p:cNvPr>
          <p:cNvSpPr txBox="1"/>
          <p:nvPr/>
        </p:nvSpPr>
        <p:spPr>
          <a:xfrm>
            <a:off x="3678950" y="525678"/>
            <a:ext cx="6188764" cy="646331"/>
          </a:xfrm>
          <a:prstGeom prst="rect">
            <a:avLst/>
          </a:prstGeom>
          <a:noFill/>
        </p:spPr>
        <p:txBody>
          <a:bodyPr wrap="square">
            <a:spAutoFit/>
          </a:bodyPr>
          <a:lstStyle/>
          <a:p>
            <a:pPr algn="ctr"/>
            <a:r>
              <a:rPr lang="en-US" sz="3600" dirty="0">
                <a:solidFill>
                  <a:srgbClr val="FF0000"/>
                </a:solidFill>
              </a:rPr>
              <a:t>Fruit &amp; Vegetable Classification </a:t>
            </a:r>
            <a:endParaRPr lang="en-IE" sz="3600" dirty="0">
              <a:solidFill>
                <a:srgbClr val="FF0000"/>
              </a:solidFill>
            </a:endParaRPr>
          </a:p>
        </p:txBody>
      </p:sp>
    </p:spTree>
    <p:extLst>
      <p:ext uri="{BB962C8B-B14F-4D97-AF65-F5344CB8AC3E}">
        <p14:creationId xmlns:p14="http://schemas.microsoft.com/office/powerpoint/2010/main" val="3334993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78407" y="1507658"/>
            <a:ext cx="1698465" cy="2366843"/>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23532" y="1507658"/>
            <a:ext cx="1707330" cy="2366842"/>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40931" y="1465472"/>
            <a:ext cx="1842281" cy="2384491"/>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640082" y="1469252"/>
            <a:ext cx="1705726" cy="2376933"/>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8153709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3160" y="1529538"/>
            <a:ext cx="1688960" cy="2323082"/>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1066" y="1511436"/>
            <a:ext cx="1692262" cy="2359285"/>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27689" y="1470293"/>
            <a:ext cx="1712391" cy="2374848"/>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568238" y="1469252"/>
            <a:ext cx="1849415" cy="2376933"/>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4789300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5204" y="1517144"/>
            <a:ext cx="1684871" cy="2347870"/>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0239" y="1523072"/>
            <a:ext cx="1693916" cy="2336014"/>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42071" y="1465472"/>
            <a:ext cx="1840000" cy="2384491"/>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576128" y="1469252"/>
            <a:ext cx="1833634" cy="2376933"/>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3328427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75700" y="1507658"/>
            <a:ext cx="1703879" cy="2366843"/>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860200" y="1507658"/>
            <a:ext cx="1833992" cy="2366842"/>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08798" y="1477459"/>
            <a:ext cx="1706547" cy="2360516"/>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581403" y="1469952"/>
            <a:ext cx="1823084" cy="2375533"/>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413229094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3160" y="1520392"/>
            <a:ext cx="1688960" cy="2341374"/>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855374" y="1507658"/>
            <a:ext cx="1843645" cy="2366842"/>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38237" y="1465472"/>
            <a:ext cx="1847668" cy="2384491"/>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641550" y="1471298"/>
            <a:ext cx="1702790" cy="2372841"/>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6059956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Are these foods fruit or vegetables?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3220" y="1507658"/>
            <a:ext cx="1688840" cy="2366843"/>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29694" y="1507658"/>
            <a:ext cx="1695004" cy="2366842"/>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2125" y="1491727"/>
            <a:ext cx="1699892" cy="2331981"/>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574058" y="1475850"/>
            <a:ext cx="1837775" cy="2363737"/>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2207086" y="3827374"/>
            <a:ext cx="2250113" cy="523220"/>
          </a:xfrm>
          <a:prstGeom prst="rect">
            <a:avLst/>
          </a:prstGeom>
          <a:noFill/>
        </p:spPr>
        <p:txBody>
          <a:bodyPr wrap="square" rtlCol="0">
            <a:spAutoFit/>
          </a:bodyPr>
          <a:lstStyle/>
          <a:p>
            <a:r>
              <a:rPr lang="en-US" sz="2800" b="1" dirty="0">
                <a:solidFill>
                  <a:srgbClr val="F20000"/>
                </a:solidFill>
              </a:rPr>
              <a:t>Fruit</a:t>
            </a:r>
            <a:endParaRPr lang="en-IE" sz="2800" b="1" dirty="0">
              <a:solidFill>
                <a:srgbClr val="F20000"/>
              </a:solidFill>
            </a:endParaRPr>
          </a:p>
        </p:txBody>
      </p:sp>
      <p:sp>
        <p:nvSpPr>
          <p:cNvPr id="21" name="TextBox 20">
            <a:extLst>
              <a:ext uri="{FF2B5EF4-FFF2-40B4-BE49-F238E27FC236}">
                <a16:creationId xmlns:a16="http://schemas.microsoft.com/office/drawing/2014/main" id="{6EEE0590-7FD9-419C-A921-255AEAA03C63}"/>
              </a:ext>
            </a:extLst>
          </p:cNvPr>
          <p:cNvSpPr txBox="1"/>
          <p:nvPr/>
        </p:nvSpPr>
        <p:spPr>
          <a:xfrm>
            <a:off x="7808517" y="3846185"/>
            <a:ext cx="2250113" cy="523220"/>
          </a:xfrm>
          <a:prstGeom prst="rect">
            <a:avLst/>
          </a:prstGeom>
          <a:noFill/>
        </p:spPr>
        <p:txBody>
          <a:bodyPr wrap="square" rtlCol="0">
            <a:spAutoFit/>
          </a:bodyPr>
          <a:lstStyle/>
          <a:p>
            <a:r>
              <a:rPr lang="en-US" sz="2800" b="1" dirty="0">
                <a:solidFill>
                  <a:srgbClr val="F20000"/>
                </a:solidFill>
              </a:rPr>
              <a:t>Vegetable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198178" y="4303468"/>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a:extLst>
              <a:ext uri="{FF2B5EF4-FFF2-40B4-BE49-F238E27FC236}">
                <a16:creationId xmlns:a16="http://schemas.microsoft.com/office/drawing/2014/main" id="{ADF8401A-B77B-4A8B-8582-37BC683F92F1}"/>
              </a:ext>
            </a:extLst>
          </p:cNvPr>
          <p:cNvSpPr/>
          <p:nvPr/>
        </p:nvSpPr>
        <p:spPr>
          <a:xfrm>
            <a:off x="6096000" y="4303467"/>
            <a:ext cx="5533625"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67720863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9336 0.01875 L 0.46068 0.41204 " pathEditMode="relative" rAng="0" ptsTypes="AA">
                                      <p:cBhvr>
                                        <p:cTn id="6" dur="2000" fill="hold"/>
                                        <p:tgtEl>
                                          <p:spTgt spid="3"/>
                                        </p:tgtEl>
                                        <p:attrNameLst>
                                          <p:attrName>ppt_x</p:attrName>
                                          <p:attrName>ppt_y</p:attrName>
                                        </p:attrNameLst>
                                      </p:cBhvr>
                                      <p:rCtr x="27695" y="19653"/>
                                    </p:animMotion>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11111E-6 L -0.27006 0.41204 " pathEditMode="relative" rAng="0" ptsTypes="AA">
                                      <p:cBhvr>
                                        <p:cTn id="11" dur="2000" fill="hold"/>
                                        <p:tgtEl>
                                          <p:spTgt spid="12"/>
                                        </p:tgtEl>
                                        <p:attrNameLst>
                                          <p:attrName>ppt_x</p:attrName>
                                          <p:attrName>ppt_y</p:attrName>
                                        </p:attrNameLst>
                                      </p:cBhvr>
                                      <p:rCtr x="-13503" y="20602"/>
                                    </p:animMotion>
                                  </p:childTnLst>
                                </p:cTn>
                              </p:par>
                            </p:childTnLst>
                          </p:cTn>
                        </p:par>
                      </p:childTnLst>
                    </p:cTn>
                  </p:par>
                </p:childTnLst>
              </p:cTn>
              <p:nextCondLst>
                <p:cond evt="onClick" delay="0">
                  <p:tgtEl>
                    <p:spTgt spid="12"/>
                  </p:tgtEl>
                </p:cond>
              </p:nextCondLst>
            </p:seq>
            <p:seq concurrent="1" nextAc="seek">
              <p:cTn id="12" restart="whenNotActive" fill="hold" evtFilter="cancelBubble" nodeType="interactiveSeq">
                <p:stCondLst>
                  <p:cond evt="onClick" delay="0">
                    <p:tgtEl>
                      <p:spTgt spid="1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5.55112E-17 L -0.28971 0.41898 " pathEditMode="relative" rAng="0" ptsTypes="AA">
                                      <p:cBhvr>
                                        <p:cTn id="16" dur="2000" fill="hold"/>
                                        <p:tgtEl>
                                          <p:spTgt spid="13"/>
                                        </p:tgtEl>
                                        <p:attrNameLst>
                                          <p:attrName>ppt_x</p:attrName>
                                          <p:attrName>ppt_y</p:attrName>
                                        </p:attrNameLst>
                                      </p:cBhvr>
                                      <p:rCtr x="-14492" y="20949"/>
                                    </p:animMotion>
                                  </p:childTnLst>
                                </p:cTn>
                              </p:par>
                            </p:childTnLst>
                          </p:cTn>
                        </p:par>
                      </p:childTnLst>
                    </p:cTn>
                  </p:par>
                </p:childTnLst>
              </p:cTn>
              <p:nextCondLst>
                <p:cond evt="onClick" delay="0">
                  <p:tgtEl>
                    <p:spTgt spid="13"/>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521 0.01991 L -0.01979 0.41806 " pathEditMode="relative" rAng="0" ptsTypes="AA">
                                      <p:cBhvr>
                                        <p:cTn id="21" dur="2000" fill="hold"/>
                                        <p:tgtEl>
                                          <p:spTgt spid="18"/>
                                        </p:tgtEl>
                                        <p:attrNameLst>
                                          <p:attrName>ppt_x</p:attrName>
                                          <p:attrName>ppt_y</p:attrName>
                                        </p:attrNameLst>
                                      </p:cBhvr>
                                      <p:rCtr x="-729" y="19907"/>
                                    </p:animMotion>
                                  </p:childTnLst>
                                </p:cTn>
                              </p:par>
                            </p:childTnLst>
                          </p:cTn>
                        </p:par>
                      </p:childTnLst>
                    </p:cTn>
                  </p:par>
                </p:childTnLst>
              </p:cTn>
              <p:nextCondLst>
                <p:cond evt="onClick" delay="0">
                  <p:tgtEl>
                    <p:spTgt spid="18"/>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702498" y="101972"/>
            <a:ext cx="7780866" cy="1325563"/>
          </a:xfrm>
        </p:spPr>
        <p:txBody>
          <a:bodyPr>
            <a:normAutofit/>
          </a:bodyPr>
          <a:lstStyle/>
          <a:p>
            <a:pPr algn="ctr"/>
            <a:r>
              <a:rPr lang="en-US" sz="2800" dirty="0"/>
              <a:t>Can you find the </a:t>
            </a:r>
            <a:r>
              <a:rPr lang="en-US" sz="2800" b="1" dirty="0">
                <a:solidFill>
                  <a:srgbClr val="92D050"/>
                </a:solidFill>
              </a:rPr>
              <a:t>green</a:t>
            </a:r>
            <a:r>
              <a:rPr lang="en-US" sz="2800" dirty="0"/>
              <a:t> fruit? Sort them into the right box. Click on food to see if you’re right.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 name="Picture 2">
            <a:extLst>
              <a:ext uri="{FF2B5EF4-FFF2-40B4-BE49-F238E27FC236}">
                <a16:creationId xmlns:a16="http://schemas.microsoft.com/office/drawing/2014/main" id="{D42404A3-0388-4C76-8FA5-4F2F46F0CE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83220" y="1507658"/>
            <a:ext cx="1688840" cy="2366843"/>
          </a:xfrm>
          <a:prstGeom prst="rect">
            <a:avLst/>
          </a:prstGeom>
        </p:spPr>
      </p:pic>
      <p:pic>
        <p:nvPicPr>
          <p:cNvPr id="12" name="Picture 11">
            <a:extLst>
              <a:ext uri="{FF2B5EF4-FFF2-40B4-BE49-F238E27FC236}">
                <a16:creationId xmlns:a16="http://schemas.microsoft.com/office/drawing/2014/main" id="{3BB67D36-07E6-4601-B187-EFAA06E14D8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29694" y="1507658"/>
            <a:ext cx="1695004" cy="2366842"/>
          </a:xfrm>
          <a:prstGeom prst="rect">
            <a:avLst/>
          </a:prstGeom>
        </p:spPr>
      </p:pic>
      <p:pic>
        <p:nvPicPr>
          <p:cNvPr id="13" name="Picture 12">
            <a:extLst>
              <a:ext uri="{FF2B5EF4-FFF2-40B4-BE49-F238E27FC236}">
                <a16:creationId xmlns:a16="http://schemas.microsoft.com/office/drawing/2014/main" id="{D8455F69-A284-4C59-BF20-DBFECC93863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912125" y="1488658"/>
            <a:ext cx="1699892" cy="2338119"/>
          </a:xfrm>
          <a:prstGeom prst="rect">
            <a:avLst/>
          </a:prstGeom>
        </p:spPr>
      </p:pic>
      <p:pic>
        <p:nvPicPr>
          <p:cNvPr id="18" name="Picture 17">
            <a:extLst>
              <a:ext uri="{FF2B5EF4-FFF2-40B4-BE49-F238E27FC236}">
                <a16:creationId xmlns:a16="http://schemas.microsoft.com/office/drawing/2014/main" id="{B50DCFD3-12CB-417A-992F-8AF91F14687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9642376" y="1484731"/>
            <a:ext cx="1701138" cy="2345974"/>
          </a:xfrm>
          <a:prstGeom prst="rect">
            <a:avLst/>
          </a:prstGeom>
        </p:spPr>
      </p:pic>
      <p:sp>
        <p:nvSpPr>
          <p:cNvPr id="19" name="TextBox 18">
            <a:extLst>
              <a:ext uri="{FF2B5EF4-FFF2-40B4-BE49-F238E27FC236}">
                <a16:creationId xmlns:a16="http://schemas.microsoft.com/office/drawing/2014/main" id="{8D4BB89A-61FC-4E65-B042-7B49C40C368C}"/>
              </a:ext>
            </a:extLst>
          </p:cNvPr>
          <p:cNvSpPr txBox="1"/>
          <p:nvPr/>
        </p:nvSpPr>
        <p:spPr>
          <a:xfrm>
            <a:off x="1452385" y="4581420"/>
            <a:ext cx="2250113" cy="954107"/>
          </a:xfrm>
          <a:prstGeom prst="rect">
            <a:avLst/>
          </a:prstGeom>
          <a:noFill/>
        </p:spPr>
        <p:txBody>
          <a:bodyPr wrap="square" rtlCol="0">
            <a:spAutoFit/>
          </a:bodyPr>
          <a:lstStyle/>
          <a:p>
            <a:r>
              <a:rPr lang="en-US" sz="2800" b="1" dirty="0">
                <a:solidFill>
                  <a:srgbClr val="F20000"/>
                </a:solidFill>
              </a:rPr>
              <a:t>Green</a:t>
            </a:r>
          </a:p>
          <a:p>
            <a:r>
              <a:rPr lang="en-US" sz="2800" b="1" dirty="0">
                <a:solidFill>
                  <a:srgbClr val="F20000"/>
                </a:solidFill>
              </a:rPr>
              <a:t>Fruit = </a:t>
            </a:r>
            <a:endParaRPr lang="en-IE" sz="2800" b="1" dirty="0">
              <a:solidFill>
                <a:srgbClr val="F20000"/>
              </a:solidFill>
            </a:endParaRPr>
          </a:p>
        </p:txBody>
      </p:sp>
      <p:sp>
        <p:nvSpPr>
          <p:cNvPr id="9" name="Rectangle 8">
            <a:extLst>
              <a:ext uri="{FF2B5EF4-FFF2-40B4-BE49-F238E27FC236}">
                <a16:creationId xmlns:a16="http://schemas.microsoft.com/office/drawing/2014/main" id="{15B1C39F-0EC5-46A6-8F4D-B77D6885DEF5}"/>
              </a:ext>
            </a:extLst>
          </p:cNvPr>
          <p:cNvSpPr/>
          <p:nvPr/>
        </p:nvSpPr>
        <p:spPr>
          <a:xfrm>
            <a:off x="3458213" y="4158536"/>
            <a:ext cx="7885301" cy="24247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0862155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125E-6 -1.11111E-6 L -0.00365 0.38773 " pathEditMode="relative" rAng="0" ptsTypes="AA">
                                      <p:cBhvr>
                                        <p:cTn id="6" dur="2000" fill="hold"/>
                                        <p:tgtEl>
                                          <p:spTgt spid="12"/>
                                        </p:tgtEl>
                                        <p:attrNameLst>
                                          <p:attrName>ppt_x</p:attrName>
                                          <p:attrName>ppt_y</p:attrName>
                                        </p:attrNameLst>
                                      </p:cBhvr>
                                      <p:rCtr x="-182" y="19375"/>
                                    </p:animMotion>
                                  </p:childTnLst>
                                </p:cTn>
                              </p:par>
                            </p:childTnLst>
                          </p:cTn>
                        </p:par>
                      </p:childTnLst>
                    </p:cTn>
                  </p:par>
                </p:childTnLst>
              </p:cTn>
              <p:nextCondLst>
                <p:cond evt="onClick" delay="0">
                  <p:tgtEl>
                    <p:spTgt spid="12"/>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2.91667E-6 5.55112E-17 L -0.22813 0.39815 " pathEditMode="relative" rAng="0" ptsTypes="AA">
                                      <p:cBhvr>
                                        <p:cTn id="11" dur="2000" fill="hold"/>
                                        <p:tgtEl>
                                          <p:spTgt spid="18"/>
                                        </p:tgtEl>
                                        <p:attrNameLst>
                                          <p:attrName>ppt_x</p:attrName>
                                          <p:attrName>ppt_y</p:attrName>
                                        </p:attrNameLst>
                                      </p:cBhvr>
                                      <p:rCtr x="-11406" y="19907"/>
                                    </p:animMotion>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3"/>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2.08333E-7 -1.11111E-6 L -1.66667E-6 -1.11111E-6 " pathEditMode="relative" rAng="0" ptsTypes="AA">
                                      <p:cBhvr>
                                        <p:cTn id="16" dur="2000" fill="hold"/>
                                        <p:tgtEl>
                                          <p:spTgt spid="3"/>
                                        </p:tgtEl>
                                        <p:attrNameLst>
                                          <p:attrName>ppt_x</p:attrName>
                                          <p:attrName>ppt_y</p:attrName>
                                        </p:attrNameLst>
                                      </p:cBhvr>
                                      <p:rCtr x="52" y="0"/>
                                    </p:animMotion>
                                  </p:childTnLst>
                                </p:cTn>
                              </p:par>
                            </p:childTnLst>
                          </p:cTn>
                        </p:par>
                      </p:childTnLst>
                    </p:cTn>
                  </p:par>
                </p:childTnLst>
              </p:cTn>
              <p:nextCondLst>
                <p:cond evt="onClick" delay="0">
                  <p:tgtEl>
                    <p:spTgt spid="3"/>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1.45833E-6 5.55112E-17 L 8.33333E-7 4.07407E-6 " pathEditMode="relative" rAng="0" ptsTypes="AA">
                                      <p:cBhvr>
                                        <p:cTn id="21" dur="2000" fill="hold"/>
                                        <p:tgtEl>
                                          <p:spTgt spid="13"/>
                                        </p:tgtEl>
                                        <p:attrNameLst>
                                          <p:attrName>ppt_x</p:attrName>
                                          <p:attrName>ppt_y</p:attrName>
                                        </p:attrNameLst>
                                      </p:cBhvr>
                                      <p:rCtr x="13" y="46"/>
                                    </p:animMotion>
                                  </p:childTnLst>
                                </p:cTn>
                              </p:par>
                            </p:childTnLst>
                          </p:cTn>
                        </p:par>
                      </p:childTnLst>
                    </p:cTn>
                  </p:par>
                </p:childTnLst>
              </p:cTn>
              <p:nextCondLst>
                <p:cond evt="onClick" delay="0">
                  <p:tgtEl>
                    <p:spTgt spid="13"/>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8ED07D4E402447BDAED8E8B0F9766B" ma:contentTypeVersion="10" ma:contentTypeDescription="Create a new document." ma:contentTypeScope="" ma:versionID="96e051f929cc8f5d4f8be713c3995cc2">
  <xsd:schema xmlns:xsd="http://www.w3.org/2001/XMLSchema" xmlns:xs="http://www.w3.org/2001/XMLSchema" xmlns:p="http://schemas.microsoft.com/office/2006/metadata/properties" xmlns:ns2="648970e6-7833-45a3-9c7a-7ba72a6a9008" targetNamespace="http://schemas.microsoft.com/office/2006/metadata/properties" ma:root="true" ma:fieldsID="5c5d9f0306bc5ce9cb99027dd5cf0383" ns2:_="">
    <xsd:import namespace="648970e6-7833-45a3-9c7a-7ba72a6a90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970e6-7833-45a3-9c7a-7ba72a6a90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A50671-B8FF-4980-A5A7-D23C3B6E1307}">
  <ds:schemaRefs>
    <ds:schemaRef ds:uri="http://schemas.microsoft.com/sharepoint/v3/contenttype/forms"/>
  </ds:schemaRefs>
</ds:datastoreItem>
</file>

<file path=customXml/itemProps2.xml><?xml version="1.0" encoding="utf-8"?>
<ds:datastoreItem xmlns:ds="http://schemas.openxmlformats.org/officeDocument/2006/customXml" ds:itemID="{E7ABBE20-9802-4802-B5F8-33B917FECFE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C439AB0-98EB-4888-8D1D-F228DF157F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970e6-7833-45a3-9c7a-7ba72a6a9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265</TotalTime>
  <Words>910</Words>
  <Application>Microsoft Office PowerPoint</Application>
  <PresentationFormat>Widescreen</PresentationFormat>
  <Paragraphs>47</Paragraphs>
  <Slides>17</Slides>
  <Notes>0</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Curriculum Links SPHE - Strand: Myself Strand Unit: Taking Care of my Body  Mathematics - Strand: Data Strand Unit: Recognising and Interpreting Data  Overview In this activity you’ll find a wide range of classification and sorting for fruit &amp; vegetables. We’ve provided a number of slides which are differentiated in level depending on the ability of your class. This activity is designed with logical reasoning in mind in a fun and game like fashion all while gaining a deeper recognition of fruit &amp; vegetables.   Learning Outcome Pupils will recognise fruit and vegetables . Pupils will classify and interpret fruit and vegetables with various variables.    Teaching Notes  All of these fruit and vegetables are listed on the Flashcards. Use these Flashcards in advance of the lesson to familiarize pupils with the fruit and vegetables and their classification.   The difficulty will advance throughout the slide show.   Slides 1-6  – These slides have a mix of fruit and vegetable. Ask pupils to classify if the flashcard is a fruit or vegetable.   Slides 7-10  – These slides have a mix of fruit and vegetables of the same colour. Pupils will be asked to pick out either all fruit or all vegetable of that colour.   Slides 11-14  – These slides have a mix of fruit and vegetables of different colours. Pupils will be asked to pick out a certain colour of fruit or vegetable. For example green vegetables or red fruit.   </vt:lpstr>
      <vt:lpstr>How to use this slide show   1. Select ‘Start slideshow from beginning’ (or press F5 key).   You will see a series of fruit and vegetables. Your pupils will be familiar with these from the flashcards. Ask  the pupils which category the flashcard goes into. When you click on the picture it will sort itself into the  correct category.   *Please note if you click anywhere else on the page it will skip forward to the next slide. If this happens just press back to the slide you missed. You can do this by pressing the up arrow on your keyboard.   2. Click on any flashcard and it will sort into the correct category. It doesn’t matter which flashcard you click on first.    If you click on an incorrect answer the flashcard will not move. For example if the classification is green  fruit and you click lettuce the flashcard will not move. You can signal to the class that this is an incorrect  classification and prompt for another answer.    3. Click on the white space to move onto the next slide or press the down arrow.   4. Test it out yourself before you try it with the class to get used to the format.   </vt:lpstr>
      <vt:lpstr>Are these foods fruit or vegetables? Sort them into the right box. Click on food to see if you’re right. </vt:lpstr>
      <vt:lpstr>Are these foods fruit or vegetables? Sort them into the right box. Click on food to see if you’re right. </vt:lpstr>
      <vt:lpstr>Are these foods fruit or vegetables? Sort them into the right box. Click on food to see if you’re right. </vt:lpstr>
      <vt:lpstr>Are these foods fruit or vegetables? Sort them into the right box. Click on food to see if you’re right. </vt:lpstr>
      <vt:lpstr>Are these foods fruit or vegetables? Sort them into the right box. Click on food to see if you’re right. </vt:lpstr>
      <vt:lpstr>Are these foods fruit or vegetables? Sort them into the right box. Click on food to see if you’re right. </vt:lpstr>
      <vt:lpstr>Can you find the green fruit? Sort them into the right box. Click on food to see if you’re right. </vt:lpstr>
      <vt:lpstr>Can you find the green vegetables? Sort them into the right box. Click on food to see if you’re right. </vt:lpstr>
      <vt:lpstr>Can you find the red fruit? Sort them into the right box. Click on food to see if you’re right. </vt:lpstr>
      <vt:lpstr>Can you find the yellow fruit? Sort them into the right box. Click on food to see if you’re right. </vt:lpstr>
      <vt:lpstr>Can you find the green fruit? Sort them into the right box. Click on food to see if you’re right. </vt:lpstr>
      <vt:lpstr>Can you find the yellow fruit? Sort them into the right box. Click on food to see if you’re right. </vt:lpstr>
      <vt:lpstr>Can you find the green vegetables? Sort them into the right box. Click on food to see if you’re right. </vt:lpstr>
      <vt:lpstr>Can you find the red fruit? Sort them into the right box. Click on food to see if you’re right. </vt:lpstr>
      <vt:lpstr>Congratulations! You have reached the end of the slideshow. We hope you have learned loads of new fruit and vegetables.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these foods fruit or vegetables? Sort them into the right box. Click on food to see if you’re right. </dc:title>
  <dc:creator>Katherine Scott</dc:creator>
  <cp:lastModifiedBy>Katherine Scott</cp:lastModifiedBy>
  <cp:revision>92</cp:revision>
  <dcterms:created xsi:type="dcterms:W3CDTF">2020-07-30T08:03:41Z</dcterms:created>
  <dcterms:modified xsi:type="dcterms:W3CDTF">2020-09-25T11:50:49Z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0x010100B38ED07D4E402447BDAED8E8B0F9766B</vt:lpwstr>
  </property>
</Properties>
</file>