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 id="260" r:id="rId6"/>
    <p:sldId id="256" r:id="rId7"/>
    <p:sldId id="257" r:id="rId8"/>
    <p:sldId id="25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aching Notes (Read First)" id="{37329FE9-0078-4709-A1B1-05DBA8BFA962}">
          <p14:sldIdLst>
            <p14:sldId id="259"/>
            <p14:sldId id="260"/>
          </p14:sldIdLst>
        </p14:section>
        <p14:section name="Activity (Slide show begins)" id="{4E5085FA-A025-4131-9B58-C8C421DC8F9F}">
          <p14:sldIdLst>
            <p14:sldId id="256"/>
            <p14:sldId id="257"/>
            <p14:sldId id="25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Scott" initials="KS" lastIdx="1" clrIdx="0">
    <p:extLst>
      <p:ext uri="{19B8F6BF-5375-455C-9EA6-DF929625EA0E}">
        <p15:presenceInfo xmlns:p15="http://schemas.microsoft.com/office/powerpoint/2012/main" userId="S::kscott@irishheart.ie::f0e549f8-a0fc-44e6-8b8d-e5d8813d771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0000"/>
    <a:srgbClr val="FF0101"/>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CD8566-F0E4-4797-A8B3-FA7898B3887F}" v="77" dt="2020-09-24T14:32:02.4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2" d="100"/>
          <a:sy n="72" d="100"/>
        </p:scale>
        <p:origin x="66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Hickey" userId="S::lhickey@irishheart.ie::38ce3479-65ca-4aa2-8368-bcf5644d9bba" providerId="AD" clId="Web-{08CD8566-F0E4-4797-A8B3-FA7898B3887F}"/>
    <pc:docChg chg="modSld">
      <pc:chgData name="Laura Hickey" userId="S::lhickey@irishheart.ie::38ce3479-65ca-4aa2-8368-bcf5644d9bba" providerId="AD" clId="Web-{08CD8566-F0E4-4797-A8B3-FA7898B3887F}" dt="2020-09-24T14:32:02.479" v="74" actId="20577"/>
      <pc:docMkLst>
        <pc:docMk/>
      </pc:docMkLst>
      <pc:sldChg chg="modSp">
        <pc:chgData name="Laura Hickey" userId="S::lhickey@irishheart.ie::38ce3479-65ca-4aa2-8368-bcf5644d9bba" providerId="AD" clId="Web-{08CD8566-F0E4-4797-A8B3-FA7898B3887F}" dt="2020-09-24T14:32:02.479" v="73" actId="20577"/>
        <pc:sldMkLst>
          <pc:docMk/>
          <pc:sldMk cId="1042633542" sldId="259"/>
        </pc:sldMkLst>
        <pc:spChg chg="mod">
          <ac:chgData name="Laura Hickey" userId="S::lhickey@irishheart.ie::38ce3479-65ca-4aa2-8368-bcf5644d9bba" providerId="AD" clId="Web-{08CD8566-F0E4-4797-A8B3-FA7898B3887F}" dt="2020-09-24T14:32:02.479" v="73" actId="20577"/>
          <ac:spMkLst>
            <pc:docMk/>
            <pc:sldMk cId="1042633542" sldId="259"/>
            <ac:spMk id="20" creationId="{DDB1FE44-B231-429D-945C-FA03675EE2E7}"/>
          </ac:spMkLst>
        </pc:spChg>
        <pc:picChg chg="mod">
          <ac:chgData name="Laura Hickey" userId="S::lhickey@irishheart.ie::38ce3479-65ca-4aa2-8368-bcf5644d9bba" providerId="AD" clId="Web-{08CD8566-F0E4-4797-A8B3-FA7898B3887F}" dt="2020-09-24T14:30:31.035" v="30" actId="14100"/>
          <ac:picMkLst>
            <pc:docMk/>
            <pc:sldMk cId="1042633542" sldId="259"/>
            <ac:picMk id="4" creationId="{CEF40DF0-FF9D-4CA9-BE4A-810C546E98B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E7F33-3253-4982-B080-98EBC458E86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80834E9E-752C-4DE3-B5C7-8377FAC63B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8BAB008-5F2B-4451-9DDE-2C8B0C7588BF}"/>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5" name="Footer Placeholder 4">
            <a:extLst>
              <a:ext uri="{FF2B5EF4-FFF2-40B4-BE49-F238E27FC236}">
                <a16:creationId xmlns:a16="http://schemas.microsoft.com/office/drawing/2014/main" id="{E3A1537A-E66A-45E3-A62A-77EAF41E675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1EC490A-D76A-4504-81C0-C01DBC37B967}"/>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1958679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3D09B-3583-43A3-ABA2-5DEA415133D8}"/>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66CD6E23-ED1C-4563-B398-088760B2C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B20D7FE-BD03-4852-B00E-90979B7C80AC}"/>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5" name="Footer Placeholder 4">
            <a:extLst>
              <a:ext uri="{FF2B5EF4-FFF2-40B4-BE49-F238E27FC236}">
                <a16:creationId xmlns:a16="http://schemas.microsoft.com/office/drawing/2014/main" id="{6C0EAB8C-17D4-483D-BF56-931803D40A1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B2A6CB8-3A77-4A48-8E69-AFC9574D1D71}"/>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2998604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3DA63A-111D-46F9-8A27-5C866E60D4E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A3A9CA8-C170-4CEC-ACE5-F1D70598DE3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3663A57-C151-4B15-B6C2-C07B76D3F373}"/>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5" name="Footer Placeholder 4">
            <a:extLst>
              <a:ext uri="{FF2B5EF4-FFF2-40B4-BE49-F238E27FC236}">
                <a16:creationId xmlns:a16="http://schemas.microsoft.com/office/drawing/2014/main" id="{9FE62F24-4F6E-4FA9-8C17-E9D2198445D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00F43438-30AA-4054-BD73-BCBCFE729A1B}"/>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2165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C2A5F-FE0E-47C6-81D0-1E286D5D952A}"/>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597CD125-6B90-4330-AE66-CD0786BBA0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EACCEB4-7EF1-4005-A0FE-E4DE1815A404}"/>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5" name="Footer Placeholder 4">
            <a:extLst>
              <a:ext uri="{FF2B5EF4-FFF2-40B4-BE49-F238E27FC236}">
                <a16:creationId xmlns:a16="http://schemas.microsoft.com/office/drawing/2014/main" id="{334AFC88-E695-44D5-B516-13DA21EBAD7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A189FC3-69B7-4614-8FBA-5263B65AF541}"/>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34428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0DA0C-FB1C-4397-AAA5-C93B43A210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DDA0B284-9105-4F13-9270-1CB2756FE78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C17D760-F65D-4828-8452-4A597B8B28CB}"/>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5" name="Footer Placeholder 4">
            <a:extLst>
              <a:ext uri="{FF2B5EF4-FFF2-40B4-BE49-F238E27FC236}">
                <a16:creationId xmlns:a16="http://schemas.microsoft.com/office/drawing/2014/main" id="{51E9F378-0F07-4BD9-B5AD-1916C4C1DE9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2E6DC64-3A40-424E-848A-6E5F1263CDCD}"/>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403642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AF2F3-D231-4E50-85C1-18393F478278}"/>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479CDA5-0003-450D-A8E5-B4AA143C28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AC847B8B-C359-4685-B681-D8A37207E27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20242E80-6AE4-4BF9-9E99-40A3C2C739E5}"/>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6" name="Footer Placeholder 5">
            <a:extLst>
              <a:ext uri="{FF2B5EF4-FFF2-40B4-BE49-F238E27FC236}">
                <a16:creationId xmlns:a16="http://schemas.microsoft.com/office/drawing/2014/main" id="{440CC5BF-A770-4199-BBD5-1D44DAD685E6}"/>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34B10A3-4C3D-4ACD-BBCD-F17B11EEF50E}"/>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2021547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ED08E-32D6-41A5-9584-46461A9F2AAD}"/>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88CF9A9-8E70-4FED-AF3D-88F0B53A41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4855B5-1817-4209-8372-E8C09A38C3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D82DFAB1-09C6-41E3-9B83-48F7D25F88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4044F9D-2D19-4745-A982-E9FCA42531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5493A66E-EB54-4093-A639-776D83C5BC84}"/>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8" name="Footer Placeholder 7">
            <a:extLst>
              <a:ext uri="{FF2B5EF4-FFF2-40B4-BE49-F238E27FC236}">
                <a16:creationId xmlns:a16="http://schemas.microsoft.com/office/drawing/2014/main" id="{AF773D63-E218-4240-AD69-52FE57E4FCEF}"/>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AFC6A552-B611-4560-B2CD-1A07462A2A78}"/>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359732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620C4-F0B3-4297-89F5-F5262715E60B}"/>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BBBD28DD-C8C9-44BA-B4D4-4618F7357E39}"/>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4" name="Footer Placeholder 3">
            <a:extLst>
              <a:ext uri="{FF2B5EF4-FFF2-40B4-BE49-F238E27FC236}">
                <a16:creationId xmlns:a16="http://schemas.microsoft.com/office/drawing/2014/main" id="{F688F246-369B-455C-8D50-38AE5091539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55BDA275-B299-47C8-80D3-C73CE53D62E2}"/>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84651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C2E471-E2E4-4F85-9582-53A96002BBD3}"/>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3" name="Footer Placeholder 2">
            <a:extLst>
              <a:ext uri="{FF2B5EF4-FFF2-40B4-BE49-F238E27FC236}">
                <a16:creationId xmlns:a16="http://schemas.microsoft.com/office/drawing/2014/main" id="{D3E6B4B6-4644-4267-9863-56B7A5C405AF}"/>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75094AAA-77A4-4904-815E-02D7F6155857}"/>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1981745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7A386-C9F9-4B44-AFCE-7E0D6C6A0C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5CB6F0B1-02E0-43F2-A86B-22ABE54706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FC0B7A32-A63E-46E4-A9DF-DE55E56F85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0E60EB-65C2-49FA-8824-5D209B2F54F6}"/>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6" name="Footer Placeholder 5">
            <a:extLst>
              <a:ext uri="{FF2B5EF4-FFF2-40B4-BE49-F238E27FC236}">
                <a16:creationId xmlns:a16="http://schemas.microsoft.com/office/drawing/2014/main" id="{2BCEA0E7-198F-4EFD-B8F8-4DB291320DB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ECA2C2C-590C-49F6-8F01-CE80E582FD31}"/>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83255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81B97-9462-44AB-ADD9-C88F9FC650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24A7A92E-45B7-4A29-B0A8-2A4174F17C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0B09D047-1CF9-4304-BF8B-92C1BDC320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F1F31C-5493-45E9-BBC3-4CA699953908}"/>
              </a:ext>
            </a:extLst>
          </p:cNvPr>
          <p:cNvSpPr>
            <a:spLocks noGrp="1"/>
          </p:cNvSpPr>
          <p:nvPr>
            <p:ph type="dt" sz="half" idx="10"/>
          </p:nvPr>
        </p:nvSpPr>
        <p:spPr/>
        <p:txBody>
          <a:bodyPr/>
          <a:lstStyle/>
          <a:p>
            <a:fld id="{0DD545A5-9B78-4D16-88F9-8780B4AAD56F}" type="datetimeFigureOut">
              <a:rPr lang="en-IE" smtClean="0"/>
              <a:t>25/09/2020</a:t>
            </a:fld>
            <a:endParaRPr lang="en-IE"/>
          </a:p>
        </p:txBody>
      </p:sp>
      <p:sp>
        <p:nvSpPr>
          <p:cNvPr id="6" name="Footer Placeholder 5">
            <a:extLst>
              <a:ext uri="{FF2B5EF4-FFF2-40B4-BE49-F238E27FC236}">
                <a16:creationId xmlns:a16="http://schemas.microsoft.com/office/drawing/2014/main" id="{C4C1A692-4B05-4C1B-874F-CA7EA1623D5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8957BB6-9036-408F-86D5-7A3190B9E5A9}"/>
              </a:ext>
            </a:extLst>
          </p:cNvPr>
          <p:cNvSpPr>
            <a:spLocks noGrp="1"/>
          </p:cNvSpPr>
          <p:nvPr>
            <p:ph type="sldNum" sz="quarter" idx="12"/>
          </p:nvPr>
        </p:nvSpPr>
        <p:spPr/>
        <p:txBody>
          <a:bodyPr/>
          <a:lstStyle/>
          <a:p>
            <a:fld id="{E1AFC052-D826-48C7-A2C1-4C9B3EBA351C}" type="slidenum">
              <a:rPr lang="en-IE" smtClean="0"/>
              <a:t>‹#›</a:t>
            </a:fld>
            <a:endParaRPr lang="en-IE"/>
          </a:p>
        </p:txBody>
      </p:sp>
    </p:spTree>
    <p:extLst>
      <p:ext uri="{BB962C8B-B14F-4D97-AF65-F5344CB8AC3E}">
        <p14:creationId xmlns:p14="http://schemas.microsoft.com/office/powerpoint/2010/main" val="168585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91ADBE-3E8A-499F-B874-45B7D74714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A3ACAD4-2D92-4631-A9CB-ACF4FD7CC8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C5AE01D-0BEE-4D90-BEA4-596A51F277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D545A5-9B78-4D16-88F9-8780B4AAD56F}" type="datetimeFigureOut">
              <a:rPr lang="en-IE" smtClean="0"/>
              <a:t>25/09/2020</a:t>
            </a:fld>
            <a:endParaRPr lang="en-IE"/>
          </a:p>
        </p:txBody>
      </p:sp>
      <p:sp>
        <p:nvSpPr>
          <p:cNvPr id="5" name="Footer Placeholder 4">
            <a:extLst>
              <a:ext uri="{FF2B5EF4-FFF2-40B4-BE49-F238E27FC236}">
                <a16:creationId xmlns:a16="http://schemas.microsoft.com/office/drawing/2014/main" id="{FB1A3BEF-4100-49B0-9ABC-0DA38620D4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E3E7B39-6660-4D52-A1C2-E78805EFBC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AFC052-D826-48C7-A2C1-4C9B3EBA351C}" type="slidenum">
              <a:rPr lang="en-IE" smtClean="0"/>
              <a:t>‹#›</a:t>
            </a:fld>
            <a:endParaRPr lang="en-IE"/>
          </a:p>
        </p:txBody>
      </p:sp>
    </p:spTree>
    <p:extLst>
      <p:ext uri="{BB962C8B-B14F-4D97-AF65-F5344CB8AC3E}">
        <p14:creationId xmlns:p14="http://schemas.microsoft.com/office/powerpoint/2010/main" val="1058778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1.jp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125170" y="1830247"/>
            <a:ext cx="11629025" cy="3541826"/>
          </a:xfrm>
        </p:spPr>
        <p:txBody>
          <a:bodyPr>
            <a:normAutofit fontScale="90000"/>
          </a:bodyPr>
          <a:lstStyle/>
          <a:p>
            <a:br>
              <a:rPr lang="en-US" sz="1700" b="1" dirty="0"/>
            </a:br>
            <a:br>
              <a:rPr lang="en-US" sz="1700" b="1" dirty="0"/>
            </a:br>
            <a:br>
              <a:rPr lang="en-US" sz="1700" b="1" dirty="0"/>
            </a:br>
            <a:br>
              <a:rPr lang="en-US" sz="1700" b="1" dirty="0"/>
            </a:br>
            <a:r>
              <a:rPr lang="en-US" sz="1700" b="1" dirty="0"/>
              <a:t>Curriculum Links</a:t>
            </a:r>
            <a:br>
              <a:rPr lang="en-US" sz="1700" dirty="0"/>
            </a:br>
            <a:r>
              <a:rPr lang="en-US" sz="1700" b="1" dirty="0">
                <a:solidFill>
                  <a:srgbClr val="FF0000"/>
                </a:solidFill>
              </a:rPr>
              <a:t>SPHE - </a:t>
            </a:r>
            <a:r>
              <a:rPr lang="en-US" sz="1700" b="1" dirty="0"/>
              <a:t>Strand</a:t>
            </a:r>
            <a:r>
              <a:rPr lang="en-US" sz="1700" dirty="0"/>
              <a:t>: Myself </a:t>
            </a:r>
            <a:r>
              <a:rPr lang="en-US" sz="1700" b="1" dirty="0"/>
              <a:t>Strand Unit</a:t>
            </a:r>
            <a:r>
              <a:rPr lang="en-US" sz="1700" dirty="0"/>
              <a:t>: Taking Care of my Body</a:t>
            </a:r>
            <a:br>
              <a:rPr lang="en-US" sz="1700" dirty="0"/>
            </a:br>
            <a:r>
              <a:rPr lang="en-US" sz="1700" b="1" dirty="0">
                <a:solidFill>
                  <a:srgbClr val="FF0000"/>
                </a:solidFill>
              </a:rPr>
              <a:t>Mathematics - </a:t>
            </a:r>
            <a:r>
              <a:rPr lang="en-US" sz="1700" b="1" dirty="0"/>
              <a:t>Strand</a:t>
            </a:r>
            <a:r>
              <a:rPr lang="en-US" sz="1700" dirty="0"/>
              <a:t>: Early Mathematical Activities </a:t>
            </a:r>
            <a:r>
              <a:rPr lang="en-US" sz="1700" b="1" dirty="0"/>
              <a:t>Strand Unit</a:t>
            </a:r>
            <a:r>
              <a:rPr lang="en-US" sz="1700" dirty="0"/>
              <a:t>: Classifying</a:t>
            </a:r>
            <a:br>
              <a:rPr lang="en-US" sz="1700" dirty="0"/>
            </a:br>
            <a:br>
              <a:rPr lang="en-US" sz="1700" dirty="0"/>
            </a:br>
            <a:r>
              <a:rPr lang="en-US" sz="1700" b="1" dirty="0"/>
              <a:t>Learning Outcome:</a:t>
            </a:r>
            <a:br>
              <a:rPr lang="en-US" sz="1700" dirty="0"/>
            </a:br>
            <a:r>
              <a:rPr lang="en-US" sz="1700" dirty="0"/>
              <a:t>In this lesson pupils will identify &amp; </a:t>
            </a:r>
            <a:r>
              <a:rPr lang="en-US" sz="1700" dirty="0">
                <a:ea typeface="+mj-lt"/>
                <a:cs typeface="+mj-lt"/>
              </a:rPr>
              <a:t>distinguish </a:t>
            </a:r>
            <a:r>
              <a:rPr lang="en-US" sz="1700" dirty="0"/>
              <a:t>foods that you can eat every day and foods that you can eat only occasionally if you wish to. Pupils will become more familiar with the characteristics of balance in the diet through this activity. </a:t>
            </a:r>
            <a:br>
              <a:rPr lang="en-US" sz="1700" dirty="0"/>
            </a:br>
            <a:br>
              <a:rPr lang="en-US" sz="1700" dirty="0"/>
            </a:br>
            <a:r>
              <a:rPr lang="en-US" sz="1700" b="1" dirty="0"/>
              <a:t>Teaching Notes </a:t>
            </a:r>
            <a:br>
              <a:rPr lang="en-US" sz="1700" dirty="0"/>
            </a:br>
            <a:r>
              <a:rPr lang="en-US" sz="1700" dirty="0"/>
              <a:t>Pupils will be familiar with the food groups and recommended portions from the food group presentation. This lesson will work well as a follow-on activity. </a:t>
            </a:r>
            <a:br>
              <a:rPr lang="en-US" sz="1700" dirty="0"/>
            </a:br>
            <a:br>
              <a:rPr lang="en-US" sz="1700" dirty="0"/>
            </a:br>
            <a:r>
              <a:rPr lang="en-US" sz="1700" b="1" dirty="0"/>
              <a:t>Mindful consideration</a:t>
            </a:r>
            <a:br>
              <a:rPr lang="en-US" sz="1700" dirty="0"/>
            </a:br>
            <a:r>
              <a:rPr lang="en-US" sz="1700" dirty="0"/>
              <a:t>In line with best practice and to encourage healthy eating habits we recommend moving away from using good/bad when discussing food. We also recommend against using the word treat. Using the word treat can make a food more desirable to children. We do not want to </a:t>
            </a:r>
            <a:r>
              <a:rPr lang="en-US" sz="1700" dirty="0" err="1"/>
              <a:t>demonise</a:t>
            </a:r>
            <a:r>
              <a:rPr lang="en-US" sz="1700" dirty="0"/>
              <a:t> or elevate any foods through our choice of language.</a:t>
            </a:r>
            <a:br>
              <a:rPr lang="en-US" sz="1700" dirty="0"/>
            </a:br>
            <a:br>
              <a:rPr lang="en-US" sz="1700" dirty="0"/>
            </a:br>
            <a:r>
              <a:rPr lang="en-US" sz="1700" dirty="0"/>
              <a:t>When discussing food we recommend using ‘foods we should eat every day’ and ‘ foods we eat less often if we wish to’ or ‘foods we eat occasionally’. </a:t>
            </a:r>
            <a:br>
              <a:rPr lang="en-US" sz="1700" dirty="0"/>
            </a:br>
            <a:br>
              <a:rPr lang="en-US" sz="1700" dirty="0"/>
            </a:br>
            <a:r>
              <a:rPr lang="en-US" sz="1700" dirty="0"/>
              <a:t>Foods we eat every day include fruit &amp; vegetables, low fat milk/cheese, wholegrain bread, pasta, rice, beans, peas, white meat e.g. chicken and turkey.  </a:t>
            </a:r>
            <a:br>
              <a:rPr lang="en-US" sz="1700" dirty="0"/>
            </a:br>
            <a:r>
              <a:rPr lang="en-US" sz="1700" dirty="0"/>
              <a:t>Foods we eat less often if we wish to include food at the top of the food pyramid that is high in fat, salt and sugar such as chocolate, fizzy drinks, sweets, pizza, crisps. </a:t>
            </a:r>
            <a:br>
              <a:rPr lang="en-US" sz="1700" dirty="0"/>
            </a:br>
            <a:br>
              <a:rPr lang="en-US" sz="1700" dirty="0"/>
            </a:br>
            <a:r>
              <a:rPr lang="en-US" sz="1700" dirty="0"/>
              <a:t>We recommend focusing food discussion in this way as opening it up to ‘food I like’ or ‘your </a:t>
            </a:r>
            <a:r>
              <a:rPr lang="en-US" sz="1700" dirty="0" err="1"/>
              <a:t>favourite</a:t>
            </a:r>
            <a:r>
              <a:rPr lang="en-US" sz="1700" dirty="0"/>
              <a:t> food’ without boundaries can result in discussion on foods from the top of the food pyramid.</a:t>
            </a:r>
            <a:br>
              <a:rPr lang="en-US" sz="1700" dirty="0"/>
            </a:br>
            <a:br>
              <a:rPr lang="en-US" sz="1300" dirty="0"/>
            </a:br>
            <a:endParaRPr lang="en-IE" sz="14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44496" y="-150857"/>
            <a:ext cx="3009404" cy="1394885"/>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150857"/>
            <a:ext cx="12192000" cy="7008857"/>
          </a:xfrm>
          <a:custGeom>
            <a:avLst/>
            <a:gdLst>
              <a:gd name="connsiteX0" fmla="*/ 0 w 12192000"/>
              <a:gd name="connsiteY0" fmla="*/ 0 h 7008857"/>
              <a:gd name="connsiteX1" fmla="*/ 555413 w 12192000"/>
              <a:gd name="connsiteY1" fmla="*/ 0 h 7008857"/>
              <a:gd name="connsiteX2" fmla="*/ 866987 w 12192000"/>
              <a:gd name="connsiteY2" fmla="*/ 0 h 7008857"/>
              <a:gd name="connsiteX3" fmla="*/ 1788160 w 12192000"/>
              <a:gd name="connsiteY3" fmla="*/ 0 h 7008857"/>
              <a:gd name="connsiteX4" fmla="*/ 2343573 w 12192000"/>
              <a:gd name="connsiteY4" fmla="*/ 0 h 7008857"/>
              <a:gd name="connsiteX5" fmla="*/ 2898987 w 12192000"/>
              <a:gd name="connsiteY5" fmla="*/ 0 h 7008857"/>
              <a:gd name="connsiteX6" fmla="*/ 3820160 w 12192000"/>
              <a:gd name="connsiteY6" fmla="*/ 0 h 7008857"/>
              <a:gd name="connsiteX7" fmla="*/ 4253653 w 12192000"/>
              <a:gd name="connsiteY7" fmla="*/ 0 h 7008857"/>
              <a:gd name="connsiteX8" fmla="*/ 5174827 w 12192000"/>
              <a:gd name="connsiteY8" fmla="*/ 0 h 7008857"/>
              <a:gd name="connsiteX9" fmla="*/ 6096000 w 12192000"/>
              <a:gd name="connsiteY9" fmla="*/ 0 h 7008857"/>
              <a:gd name="connsiteX10" fmla="*/ 6773333 w 12192000"/>
              <a:gd name="connsiteY10" fmla="*/ 0 h 7008857"/>
              <a:gd name="connsiteX11" fmla="*/ 7694507 w 12192000"/>
              <a:gd name="connsiteY11" fmla="*/ 0 h 7008857"/>
              <a:gd name="connsiteX12" fmla="*/ 8249920 w 12192000"/>
              <a:gd name="connsiteY12" fmla="*/ 0 h 7008857"/>
              <a:gd name="connsiteX13" fmla="*/ 8805333 w 12192000"/>
              <a:gd name="connsiteY13" fmla="*/ 0 h 7008857"/>
              <a:gd name="connsiteX14" fmla="*/ 9604587 w 12192000"/>
              <a:gd name="connsiteY14" fmla="*/ 0 h 7008857"/>
              <a:gd name="connsiteX15" fmla="*/ 10160000 w 12192000"/>
              <a:gd name="connsiteY15" fmla="*/ 0 h 7008857"/>
              <a:gd name="connsiteX16" fmla="*/ 11081173 w 12192000"/>
              <a:gd name="connsiteY16" fmla="*/ 0 h 7008857"/>
              <a:gd name="connsiteX17" fmla="*/ 12192000 w 12192000"/>
              <a:gd name="connsiteY17" fmla="*/ 0 h 7008857"/>
              <a:gd name="connsiteX18" fmla="*/ 12192000 w 12192000"/>
              <a:gd name="connsiteY18" fmla="*/ 637169 h 7008857"/>
              <a:gd name="connsiteX19" fmla="*/ 12192000 w 12192000"/>
              <a:gd name="connsiteY19" fmla="*/ 1344426 h 7008857"/>
              <a:gd name="connsiteX20" fmla="*/ 12192000 w 12192000"/>
              <a:gd name="connsiteY20" fmla="*/ 1771329 h 7008857"/>
              <a:gd name="connsiteX21" fmla="*/ 12192000 w 12192000"/>
              <a:gd name="connsiteY21" fmla="*/ 2268321 h 7008857"/>
              <a:gd name="connsiteX22" fmla="*/ 12192000 w 12192000"/>
              <a:gd name="connsiteY22" fmla="*/ 2975578 h 7008857"/>
              <a:gd name="connsiteX23" fmla="*/ 12192000 w 12192000"/>
              <a:gd name="connsiteY23" fmla="*/ 3542659 h 7008857"/>
              <a:gd name="connsiteX24" fmla="*/ 12192000 w 12192000"/>
              <a:gd name="connsiteY24" fmla="*/ 4039650 h 7008857"/>
              <a:gd name="connsiteX25" fmla="*/ 12192000 w 12192000"/>
              <a:gd name="connsiteY25" fmla="*/ 4746908 h 7008857"/>
              <a:gd name="connsiteX26" fmla="*/ 12192000 w 12192000"/>
              <a:gd name="connsiteY26" fmla="*/ 5384077 h 7008857"/>
              <a:gd name="connsiteX27" fmla="*/ 12192000 w 12192000"/>
              <a:gd name="connsiteY27" fmla="*/ 6021245 h 7008857"/>
              <a:gd name="connsiteX28" fmla="*/ 12192000 w 12192000"/>
              <a:gd name="connsiteY28" fmla="*/ 7008857 h 7008857"/>
              <a:gd name="connsiteX29" fmla="*/ 11392747 w 12192000"/>
              <a:gd name="connsiteY29" fmla="*/ 7008857 h 7008857"/>
              <a:gd name="connsiteX30" fmla="*/ 10959253 w 12192000"/>
              <a:gd name="connsiteY30" fmla="*/ 7008857 h 7008857"/>
              <a:gd name="connsiteX31" fmla="*/ 10160000 w 12192000"/>
              <a:gd name="connsiteY31" fmla="*/ 7008857 h 7008857"/>
              <a:gd name="connsiteX32" fmla="*/ 9848427 w 12192000"/>
              <a:gd name="connsiteY32" fmla="*/ 7008857 h 7008857"/>
              <a:gd name="connsiteX33" fmla="*/ 9049173 w 12192000"/>
              <a:gd name="connsiteY33" fmla="*/ 7008857 h 7008857"/>
              <a:gd name="connsiteX34" fmla="*/ 8615680 w 12192000"/>
              <a:gd name="connsiteY34" fmla="*/ 7008857 h 7008857"/>
              <a:gd name="connsiteX35" fmla="*/ 8304107 w 12192000"/>
              <a:gd name="connsiteY35" fmla="*/ 7008857 h 7008857"/>
              <a:gd name="connsiteX36" fmla="*/ 7870613 w 12192000"/>
              <a:gd name="connsiteY36" fmla="*/ 7008857 h 7008857"/>
              <a:gd name="connsiteX37" fmla="*/ 7071360 w 12192000"/>
              <a:gd name="connsiteY37" fmla="*/ 7008857 h 7008857"/>
              <a:gd name="connsiteX38" fmla="*/ 6637867 w 12192000"/>
              <a:gd name="connsiteY38" fmla="*/ 7008857 h 7008857"/>
              <a:gd name="connsiteX39" fmla="*/ 6326293 w 12192000"/>
              <a:gd name="connsiteY39" fmla="*/ 7008857 h 7008857"/>
              <a:gd name="connsiteX40" fmla="*/ 5892800 w 12192000"/>
              <a:gd name="connsiteY40" fmla="*/ 7008857 h 7008857"/>
              <a:gd name="connsiteX41" fmla="*/ 5337387 w 12192000"/>
              <a:gd name="connsiteY41" fmla="*/ 7008857 h 7008857"/>
              <a:gd name="connsiteX42" fmla="*/ 4660053 w 12192000"/>
              <a:gd name="connsiteY42" fmla="*/ 7008857 h 7008857"/>
              <a:gd name="connsiteX43" fmla="*/ 4226560 w 12192000"/>
              <a:gd name="connsiteY43" fmla="*/ 7008857 h 7008857"/>
              <a:gd name="connsiteX44" fmla="*/ 3305387 w 12192000"/>
              <a:gd name="connsiteY44" fmla="*/ 7008857 h 7008857"/>
              <a:gd name="connsiteX45" fmla="*/ 2628053 w 12192000"/>
              <a:gd name="connsiteY45" fmla="*/ 7008857 h 7008857"/>
              <a:gd name="connsiteX46" fmla="*/ 1706880 w 12192000"/>
              <a:gd name="connsiteY46" fmla="*/ 7008857 h 7008857"/>
              <a:gd name="connsiteX47" fmla="*/ 907627 w 12192000"/>
              <a:gd name="connsiteY47" fmla="*/ 7008857 h 7008857"/>
              <a:gd name="connsiteX48" fmla="*/ 0 w 12192000"/>
              <a:gd name="connsiteY48" fmla="*/ 7008857 h 7008857"/>
              <a:gd name="connsiteX49" fmla="*/ 0 w 12192000"/>
              <a:gd name="connsiteY49" fmla="*/ 6301600 h 7008857"/>
              <a:gd name="connsiteX50" fmla="*/ 0 w 12192000"/>
              <a:gd name="connsiteY50" fmla="*/ 5594342 h 7008857"/>
              <a:gd name="connsiteX51" fmla="*/ 0 w 12192000"/>
              <a:gd name="connsiteY51" fmla="*/ 4957173 h 7008857"/>
              <a:gd name="connsiteX52" fmla="*/ 0 w 12192000"/>
              <a:gd name="connsiteY52" fmla="*/ 4179827 h 7008857"/>
              <a:gd name="connsiteX53" fmla="*/ 0 w 12192000"/>
              <a:gd name="connsiteY53" fmla="*/ 3402481 h 7008857"/>
              <a:gd name="connsiteX54" fmla="*/ 0 w 12192000"/>
              <a:gd name="connsiteY54" fmla="*/ 2695224 h 7008857"/>
              <a:gd name="connsiteX55" fmla="*/ 0 w 12192000"/>
              <a:gd name="connsiteY55" fmla="*/ 1987967 h 7008857"/>
              <a:gd name="connsiteX56" fmla="*/ 0 w 12192000"/>
              <a:gd name="connsiteY56" fmla="*/ 1280709 h 7008857"/>
              <a:gd name="connsiteX57" fmla="*/ 0 w 12192000"/>
              <a:gd name="connsiteY57" fmla="*/ 783718 h 7008857"/>
              <a:gd name="connsiteX58" fmla="*/ 0 w 12192000"/>
              <a:gd name="connsiteY58" fmla="*/ 0 h 7008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7008857"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200058" y="139150"/>
                  <a:pt x="12180356" y="339125"/>
                  <a:pt x="12192000" y="637169"/>
                </a:cubicBezTo>
                <a:cubicBezTo>
                  <a:pt x="12203644" y="935213"/>
                  <a:pt x="12161479" y="1050043"/>
                  <a:pt x="12192000" y="1344426"/>
                </a:cubicBezTo>
                <a:cubicBezTo>
                  <a:pt x="12222521" y="1638809"/>
                  <a:pt x="12186060" y="1639202"/>
                  <a:pt x="12192000" y="1771329"/>
                </a:cubicBezTo>
                <a:cubicBezTo>
                  <a:pt x="12197940" y="1903456"/>
                  <a:pt x="12191486" y="2091096"/>
                  <a:pt x="12192000" y="2268321"/>
                </a:cubicBezTo>
                <a:cubicBezTo>
                  <a:pt x="12192514" y="2445546"/>
                  <a:pt x="12186425" y="2806907"/>
                  <a:pt x="12192000" y="2975578"/>
                </a:cubicBezTo>
                <a:cubicBezTo>
                  <a:pt x="12197575" y="3144249"/>
                  <a:pt x="12219451" y="3412155"/>
                  <a:pt x="12192000" y="3542659"/>
                </a:cubicBezTo>
                <a:cubicBezTo>
                  <a:pt x="12164549" y="3673163"/>
                  <a:pt x="12189648" y="3882689"/>
                  <a:pt x="12192000" y="4039650"/>
                </a:cubicBezTo>
                <a:cubicBezTo>
                  <a:pt x="12194352" y="4196611"/>
                  <a:pt x="12209180" y="4568511"/>
                  <a:pt x="12192000" y="4746908"/>
                </a:cubicBezTo>
                <a:cubicBezTo>
                  <a:pt x="12174820" y="4925305"/>
                  <a:pt x="12199597" y="5149037"/>
                  <a:pt x="12192000" y="5384077"/>
                </a:cubicBezTo>
                <a:cubicBezTo>
                  <a:pt x="12184403" y="5619117"/>
                  <a:pt x="12165235" y="5818898"/>
                  <a:pt x="12192000" y="6021245"/>
                </a:cubicBezTo>
                <a:cubicBezTo>
                  <a:pt x="12218765" y="6223592"/>
                  <a:pt x="12158605" y="6515285"/>
                  <a:pt x="12192000" y="7008857"/>
                </a:cubicBezTo>
                <a:cubicBezTo>
                  <a:pt x="12031838" y="7039975"/>
                  <a:pt x="11616865" y="7000476"/>
                  <a:pt x="11392747" y="7008857"/>
                </a:cubicBezTo>
                <a:cubicBezTo>
                  <a:pt x="11168629" y="7017238"/>
                  <a:pt x="11076929" y="7023250"/>
                  <a:pt x="10959253" y="7008857"/>
                </a:cubicBezTo>
                <a:cubicBezTo>
                  <a:pt x="10841577" y="6994464"/>
                  <a:pt x="10458088" y="7038704"/>
                  <a:pt x="10160000" y="7008857"/>
                </a:cubicBezTo>
                <a:cubicBezTo>
                  <a:pt x="9861912" y="6979010"/>
                  <a:pt x="9944079" y="6997207"/>
                  <a:pt x="9848427" y="7008857"/>
                </a:cubicBezTo>
                <a:cubicBezTo>
                  <a:pt x="9752775" y="7020507"/>
                  <a:pt x="9432621" y="7010134"/>
                  <a:pt x="9049173" y="7008857"/>
                </a:cubicBezTo>
                <a:cubicBezTo>
                  <a:pt x="8665725" y="7007580"/>
                  <a:pt x="8789180" y="7015398"/>
                  <a:pt x="8615680" y="7008857"/>
                </a:cubicBezTo>
                <a:cubicBezTo>
                  <a:pt x="8442180" y="7002316"/>
                  <a:pt x="8411921" y="7017453"/>
                  <a:pt x="8304107" y="7008857"/>
                </a:cubicBezTo>
                <a:cubicBezTo>
                  <a:pt x="8196293" y="7000261"/>
                  <a:pt x="8031739" y="7010014"/>
                  <a:pt x="7870613" y="7008857"/>
                </a:cubicBezTo>
                <a:cubicBezTo>
                  <a:pt x="7709487" y="7007700"/>
                  <a:pt x="7256519" y="7016378"/>
                  <a:pt x="7071360" y="7008857"/>
                </a:cubicBezTo>
                <a:cubicBezTo>
                  <a:pt x="6886201" y="7001336"/>
                  <a:pt x="6825934" y="7002066"/>
                  <a:pt x="6637867" y="7008857"/>
                </a:cubicBezTo>
                <a:cubicBezTo>
                  <a:pt x="6449800" y="7015648"/>
                  <a:pt x="6447559" y="7013434"/>
                  <a:pt x="6326293" y="7008857"/>
                </a:cubicBezTo>
                <a:cubicBezTo>
                  <a:pt x="6205027" y="7004280"/>
                  <a:pt x="6042845" y="6997176"/>
                  <a:pt x="5892800" y="7008857"/>
                </a:cubicBezTo>
                <a:cubicBezTo>
                  <a:pt x="5742755" y="7020538"/>
                  <a:pt x="5564742" y="7016177"/>
                  <a:pt x="5337387" y="7008857"/>
                </a:cubicBezTo>
                <a:cubicBezTo>
                  <a:pt x="5110032" y="7001537"/>
                  <a:pt x="4978184" y="7013771"/>
                  <a:pt x="4660053" y="7008857"/>
                </a:cubicBezTo>
                <a:cubicBezTo>
                  <a:pt x="4341922" y="7003943"/>
                  <a:pt x="4397733" y="6991935"/>
                  <a:pt x="4226560" y="7008857"/>
                </a:cubicBezTo>
                <a:cubicBezTo>
                  <a:pt x="4055387" y="7025779"/>
                  <a:pt x="3582636" y="7005731"/>
                  <a:pt x="3305387" y="7008857"/>
                </a:cubicBezTo>
                <a:cubicBezTo>
                  <a:pt x="3028138" y="7011983"/>
                  <a:pt x="2917004" y="6983556"/>
                  <a:pt x="2628053" y="7008857"/>
                </a:cubicBezTo>
                <a:cubicBezTo>
                  <a:pt x="2339102" y="7034158"/>
                  <a:pt x="2138783" y="7033544"/>
                  <a:pt x="1706880" y="7008857"/>
                </a:cubicBezTo>
                <a:cubicBezTo>
                  <a:pt x="1274977" y="6984170"/>
                  <a:pt x="1279169" y="7042712"/>
                  <a:pt x="907627" y="7008857"/>
                </a:cubicBezTo>
                <a:cubicBezTo>
                  <a:pt x="536085" y="6975002"/>
                  <a:pt x="453758" y="7049889"/>
                  <a:pt x="0" y="7008857"/>
                </a:cubicBezTo>
                <a:cubicBezTo>
                  <a:pt x="-19969" y="6843657"/>
                  <a:pt x="22665" y="6471058"/>
                  <a:pt x="0" y="6301600"/>
                </a:cubicBezTo>
                <a:cubicBezTo>
                  <a:pt x="-22665" y="6132142"/>
                  <a:pt x="-29109" y="5744932"/>
                  <a:pt x="0" y="5594342"/>
                </a:cubicBezTo>
                <a:cubicBezTo>
                  <a:pt x="29109" y="5443752"/>
                  <a:pt x="28647" y="5236440"/>
                  <a:pt x="0" y="4957173"/>
                </a:cubicBezTo>
                <a:cubicBezTo>
                  <a:pt x="-28647" y="4677906"/>
                  <a:pt x="-35658" y="4439545"/>
                  <a:pt x="0" y="4179827"/>
                </a:cubicBezTo>
                <a:cubicBezTo>
                  <a:pt x="35658" y="3920109"/>
                  <a:pt x="-2997" y="3634114"/>
                  <a:pt x="0" y="3402481"/>
                </a:cubicBezTo>
                <a:cubicBezTo>
                  <a:pt x="2997" y="3170848"/>
                  <a:pt x="-31207" y="2936209"/>
                  <a:pt x="0" y="2695224"/>
                </a:cubicBezTo>
                <a:cubicBezTo>
                  <a:pt x="31207" y="2454239"/>
                  <a:pt x="23513" y="2257588"/>
                  <a:pt x="0" y="1987967"/>
                </a:cubicBezTo>
                <a:cubicBezTo>
                  <a:pt x="-23513" y="1718346"/>
                  <a:pt x="-12685" y="1552566"/>
                  <a:pt x="0" y="1280709"/>
                </a:cubicBezTo>
                <a:cubicBezTo>
                  <a:pt x="12685" y="1008852"/>
                  <a:pt x="-19477" y="972672"/>
                  <a:pt x="0" y="783718"/>
                </a:cubicBezTo>
                <a:cubicBezTo>
                  <a:pt x="19477" y="594764"/>
                  <a:pt x="35738" y="333620"/>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Title 19">
            <a:extLst>
              <a:ext uri="{FF2B5EF4-FFF2-40B4-BE49-F238E27FC236}">
                <a16:creationId xmlns:a16="http://schemas.microsoft.com/office/drawing/2014/main" id="{E204D708-07FB-44E7-A489-B9F83E9970DF}"/>
              </a:ext>
            </a:extLst>
          </p:cNvPr>
          <p:cNvSpPr txBox="1">
            <a:spLocks/>
          </p:cNvSpPr>
          <p:nvPr/>
        </p:nvSpPr>
        <p:spPr>
          <a:xfrm>
            <a:off x="3154017" y="274216"/>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Every Day Foods</a:t>
            </a:r>
            <a:endParaRPr lang="en-IE" sz="3600" b="1" dirty="0">
              <a:solidFill>
                <a:srgbClr val="FF0000"/>
              </a:solidFill>
            </a:endParaRPr>
          </a:p>
        </p:txBody>
      </p:sp>
    </p:spTree>
    <p:extLst>
      <p:ext uri="{BB962C8B-B14F-4D97-AF65-F5344CB8AC3E}">
        <p14:creationId xmlns:p14="http://schemas.microsoft.com/office/powerpoint/2010/main" val="1042633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238538" y="2203766"/>
            <a:ext cx="11476383" cy="4654234"/>
          </a:xfrm>
        </p:spPr>
        <p:txBody>
          <a:bodyPr>
            <a:normAutofit fontScale="90000"/>
          </a:bodyPr>
          <a:lstStyle/>
          <a:p>
            <a:r>
              <a:rPr lang="en-US" sz="2200" b="1" dirty="0"/>
              <a:t>How to use this slide show</a:t>
            </a:r>
            <a:br>
              <a:rPr lang="en-US" sz="1800" b="1" dirty="0"/>
            </a:br>
            <a:br>
              <a:rPr lang="en-US" sz="1800" b="1" dirty="0"/>
            </a:br>
            <a:r>
              <a:rPr lang="en-US" sz="1800" b="1" dirty="0"/>
              <a:t>1. </a:t>
            </a:r>
            <a:r>
              <a:rPr kumimoji="0" lang="en-GB" sz="1800" b="0" i="0" u="none" strike="noStrike" kern="1200" cap="none" spc="0" normalizeH="0" baseline="0" noProof="0" dirty="0">
                <a:ln>
                  <a:noFill/>
                </a:ln>
                <a:solidFill>
                  <a:srgbClr val="FF0000"/>
                </a:solidFill>
                <a:effectLst/>
                <a:uLnTx/>
                <a:uFillTx/>
                <a:latin typeface="Calibri Light" panose="020F0302020204030204"/>
                <a:ea typeface="+mj-ea"/>
                <a:cs typeface="+mj-cs"/>
              </a:rPr>
              <a:t>Select ‘Start slideshow from beginning’ (or press F5 key). </a:t>
            </a:r>
            <a:br>
              <a:rPr kumimoji="0" lang="en-GB" sz="1800" b="0"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n-GB" sz="1800" b="0" i="0" u="none" strike="noStrike" kern="1200" cap="none" spc="0" normalizeH="0" baseline="0" noProof="0" dirty="0">
                <a:ln>
                  <a:noFill/>
                </a:ln>
                <a:solidFill>
                  <a:prstClr val="black"/>
                </a:solidFill>
                <a:effectLst/>
                <a:uLnTx/>
                <a:uFillTx/>
                <a:latin typeface="Calibri Light" panose="020F0302020204030204"/>
                <a:ea typeface="+mj-ea"/>
                <a:cs typeface="+mj-cs"/>
              </a:rPr>
            </a:br>
            <a:r>
              <a:rPr lang="en-US" sz="1800" dirty="0"/>
              <a:t>You will see pictures of food. Ask the pupils to </a:t>
            </a:r>
            <a:r>
              <a:rPr lang="en-US" sz="1800" dirty="0" err="1"/>
              <a:t>categorise</a:t>
            </a:r>
            <a:r>
              <a:rPr lang="en-US" sz="1800" dirty="0"/>
              <a:t> the food. When you click on the picture it will sort itself into the 	correct category. </a:t>
            </a:r>
            <a:br>
              <a:rPr lang="en-US" sz="1800" dirty="0"/>
            </a:br>
            <a:br>
              <a:rPr lang="en-US" sz="1800" dirty="0"/>
            </a:br>
            <a:r>
              <a:rPr lang="en-US" sz="1800" dirty="0"/>
              <a:t>*</a:t>
            </a:r>
            <a:r>
              <a:rPr lang="en-US" sz="1800" b="1" dirty="0">
                <a:solidFill>
                  <a:srgbClr val="FF0000"/>
                </a:solidFill>
              </a:rPr>
              <a:t>Please note if you click anywhere else on the page it will skip forward to the next slide</a:t>
            </a:r>
            <a:r>
              <a:rPr lang="en-US" sz="1800" dirty="0"/>
              <a:t>. If this happens just press back to the slide you missed. You can do this by pressing the up arrow on your keyboard.</a:t>
            </a:r>
            <a:br>
              <a:rPr lang="en-US" sz="1800" dirty="0"/>
            </a:br>
            <a:br>
              <a:rPr lang="en-US" sz="1800" dirty="0"/>
            </a:br>
            <a:r>
              <a:rPr lang="en-US" sz="1800" b="1" dirty="0"/>
              <a:t>2. </a:t>
            </a:r>
            <a:r>
              <a:rPr lang="en-US" sz="1800" dirty="0"/>
              <a:t>Click on the white space to move onto the next slide or press the down arrow.</a:t>
            </a:r>
            <a:br>
              <a:rPr lang="en-US" sz="1800" dirty="0"/>
            </a:br>
            <a:br>
              <a:rPr lang="en-US" sz="1800" dirty="0"/>
            </a:br>
            <a:r>
              <a:rPr lang="en-US" sz="1800" b="1" dirty="0"/>
              <a:t>3. </a:t>
            </a:r>
            <a:r>
              <a:rPr lang="en-US" sz="1800" dirty="0"/>
              <a:t>Test it out yourself before you try it with the class to get used to the format. </a:t>
            </a:r>
            <a:br>
              <a:rPr lang="en-US" sz="1800" dirty="0"/>
            </a:br>
            <a:br>
              <a:rPr lang="en-US" sz="1800" dirty="0"/>
            </a:br>
            <a:r>
              <a:rPr lang="en-IE" sz="2000" b="1" dirty="0">
                <a:solidFill>
                  <a:srgbClr val="201F1E"/>
                </a:solidFill>
                <a:effectLst/>
                <a:ea typeface="Times New Roman" panose="02020603050405020304" pitchFamily="18" charset="0"/>
              </a:rPr>
              <a:t>Activity</a:t>
            </a:r>
            <a:r>
              <a:rPr lang="en-IE" sz="1800" dirty="0">
                <a:solidFill>
                  <a:srgbClr val="201F1E"/>
                </a:solidFill>
                <a:effectLst/>
                <a:ea typeface="Times New Roman" panose="02020603050405020304" pitchFamily="18" charset="0"/>
              </a:rPr>
              <a:t> </a:t>
            </a:r>
            <a:br>
              <a:rPr lang="en-IE" sz="1800" dirty="0">
                <a:solidFill>
                  <a:srgbClr val="201F1E"/>
                </a:solidFill>
                <a:effectLst/>
                <a:ea typeface="Times New Roman" panose="02020603050405020304" pitchFamily="18" charset="0"/>
              </a:rPr>
            </a:br>
            <a:br>
              <a:rPr lang="en-IE" sz="1800" dirty="0">
                <a:effectLst/>
                <a:ea typeface="Times New Roman" panose="02020603050405020304" pitchFamily="18" charset="0"/>
              </a:rPr>
            </a:br>
            <a:r>
              <a:rPr lang="en-IE" sz="1800" dirty="0">
                <a:solidFill>
                  <a:srgbClr val="201F1E"/>
                </a:solidFill>
                <a:effectLst/>
                <a:ea typeface="Times New Roman" panose="02020603050405020304" pitchFamily="18" charset="0"/>
              </a:rPr>
              <a:t>Bizzy needs a helping hand sorting his plates into food he eats every day and foods he can eat occasionally, if he wishes to. Emphasise to pupils the plate on the left-hand side is bigger because children need lots of these foods to keep our hearts happy and for our growth. The items on the right are not need as part of a healthy balanced diet but if we wish we can have them occasionally. </a:t>
            </a:r>
            <a:r>
              <a:rPr lang="en-US" sz="1800" dirty="0"/>
              <a:t>Place an emphasis on foods pupils are used to having everyday in their lunchbox.</a:t>
            </a:r>
            <a:br>
              <a:rPr lang="en-US" sz="1800" dirty="0"/>
            </a:br>
            <a:br>
              <a:rPr lang="en-US" sz="1800" dirty="0">
                <a:latin typeface="Calibri Light (Headings)"/>
              </a:rPr>
            </a:br>
            <a:r>
              <a:rPr lang="en-US" sz="1800" dirty="0">
                <a:latin typeface="Calibri Light (Headings)"/>
              </a:rPr>
              <a:t>You could extend this lesson to look at other foods, calling out foods and writing in boxes on the whiteboard or blackboard. </a:t>
            </a:r>
            <a:br>
              <a:rPr lang="en-US" sz="1800" dirty="0">
                <a:latin typeface="Calibri Light (Headings)"/>
              </a:rPr>
            </a:br>
            <a:br>
              <a:rPr lang="en-IE" sz="1600" dirty="0">
                <a:solidFill>
                  <a:srgbClr val="201F1E"/>
                </a:solidFill>
                <a:effectLst/>
                <a:latin typeface="Calibri Light (Headings)"/>
                <a:ea typeface="Times New Roman" panose="02020603050405020304" pitchFamily="18" charset="0"/>
              </a:rPr>
            </a:br>
            <a:br>
              <a:rPr lang="en-IE" sz="1600" dirty="0">
                <a:solidFill>
                  <a:srgbClr val="201F1E"/>
                </a:solidFill>
                <a:effectLst/>
                <a:ea typeface="Times New Roman" panose="02020603050405020304" pitchFamily="18" charset="0"/>
              </a:rPr>
            </a:br>
            <a:br>
              <a:rPr lang="en-US" sz="1600" dirty="0"/>
            </a:br>
            <a:br>
              <a:rPr lang="en-US" sz="1400" dirty="0"/>
            </a:br>
            <a:br>
              <a:rPr lang="en-US" sz="1400" dirty="0"/>
            </a:br>
            <a:endParaRPr lang="en-IE" sz="14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0" y="0"/>
            <a:ext cx="3154017" cy="1461629"/>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3" name="Title 19">
            <a:extLst>
              <a:ext uri="{FF2B5EF4-FFF2-40B4-BE49-F238E27FC236}">
                <a16:creationId xmlns:a16="http://schemas.microsoft.com/office/drawing/2014/main" id="{E204D708-07FB-44E7-A489-B9F83E9970DF}"/>
              </a:ext>
            </a:extLst>
          </p:cNvPr>
          <p:cNvSpPr txBox="1">
            <a:spLocks/>
          </p:cNvSpPr>
          <p:nvPr/>
        </p:nvSpPr>
        <p:spPr>
          <a:xfrm>
            <a:off x="3154017" y="300048"/>
            <a:ext cx="7780866" cy="6161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dirty="0">
                <a:solidFill>
                  <a:srgbClr val="FF0000"/>
                </a:solidFill>
              </a:rPr>
              <a:t>Every Day Foods</a:t>
            </a:r>
            <a:endParaRPr lang="en-IE" sz="3600" b="1" dirty="0">
              <a:solidFill>
                <a:srgbClr val="FF0000"/>
              </a:solidFill>
            </a:endParaRPr>
          </a:p>
        </p:txBody>
      </p:sp>
    </p:spTree>
    <p:extLst>
      <p:ext uri="{BB962C8B-B14F-4D97-AF65-F5344CB8AC3E}">
        <p14:creationId xmlns:p14="http://schemas.microsoft.com/office/powerpoint/2010/main" val="3232967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273129" y="377154"/>
            <a:ext cx="7780866" cy="1325563"/>
          </a:xfrm>
        </p:spPr>
        <p:txBody>
          <a:bodyPr>
            <a:normAutofit/>
          </a:bodyPr>
          <a:lstStyle/>
          <a:p>
            <a:pPr algn="ctr"/>
            <a:r>
              <a:rPr lang="en-US" sz="2800" dirty="0"/>
              <a:t>Sort these foods into foods you eat ‘every day’ and food that you can eat ‘occasionally’ if you wish to. Click on the food to see if you are correct.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1" y="-55562"/>
            <a:ext cx="3401520" cy="1576326"/>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1" name="Picture 30">
            <a:extLst>
              <a:ext uri="{FF2B5EF4-FFF2-40B4-BE49-F238E27FC236}">
                <a16:creationId xmlns:a16="http://schemas.microsoft.com/office/drawing/2014/main" id="{0B7CAFAD-28DD-40EA-8A43-A8010EFD40D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21858" y="1962399"/>
            <a:ext cx="1080340" cy="1222025"/>
          </a:xfrm>
          <a:prstGeom prst="rect">
            <a:avLst/>
          </a:prstGeom>
        </p:spPr>
      </p:pic>
      <p:pic>
        <p:nvPicPr>
          <p:cNvPr id="38" name="Picture 37">
            <a:extLst>
              <a:ext uri="{FF2B5EF4-FFF2-40B4-BE49-F238E27FC236}">
                <a16:creationId xmlns:a16="http://schemas.microsoft.com/office/drawing/2014/main" id="{71AF2424-CE4A-49FB-93F7-011FB7F617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246029" y="2616090"/>
            <a:ext cx="1204121" cy="1230643"/>
          </a:xfrm>
          <a:prstGeom prst="rect">
            <a:avLst/>
          </a:prstGeom>
        </p:spPr>
      </p:pic>
      <p:sp>
        <p:nvSpPr>
          <p:cNvPr id="2" name="TextBox 1">
            <a:extLst>
              <a:ext uri="{FF2B5EF4-FFF2-40B4-BE49-F238E27FC236}">
                <a16:creationId xmlns:a16="http://schemas.microsoft.com/office/drawing/2014/main" id="{5E587F00-72EF-48DF-A53F-FF7914B6B5B2}"/>
              </a:ext>
            </a:extLst>
          </p:cNvPr>
          <p:cNvSpPr txBox="1"/>
          <p:nvPr/>
        </p:nvSpPr>
        <p:spPr>
          <a:xfrm>
            <a:off x="1316978" y="1375443"/>
            <a:ext cx="2774057" cy="830997"/>
          </a:xfrm>
          <a:prstGeom prst="rect">
            <a:avLst/>
          </a:prstGeom>
          <a:noFill/>
        </p:spPr>
        <p:txBody>
          <a:bodyPr wrap="square" rtlCol="0">
            <a:spAutoFit/>
          </a:bodyPr>
          <a:lstStyle/>
          <a:p>
            <a:r>
              <a:rPr lang="en-US" sz="4800" b="1" dirty="0">
                <a:solidFill>
                  <a:srgbClr val="F20000"/>
                </a:solidFill>
              </a:rPr>
              <a:t>Every Day</a:t>
            </a:r>
            <a:endParaRPr lang="en-IE" sz="4800" b="1" dirty="0">
              <a:solidFill>
                <a:srgbClr val="F20000"/>
              </a:solidFill>
            </a:endParaRPr>
          </a:p>
        </p:txBody>
      </p:sp>
      <p:sp>
        <p:nvSpPr>
          <p:cNvPr id="10" name="TextBox 9">
            <a:extLst>
              <a:ext uri="{FF2B5EF4-FFF2-40B4-BE49-F238E27FC236}">
                <a16:creationId xmlns:a16="http://schemas.microsoft.com/office/drawing/2014/main" id="{6B9F2E9F-0450-4DCA-99FF-A1C85C35099C}"/>
              </a:ext>
            </a:extLst>
          </p:cNvPr>
          <p:cNvSpPr txBox="1"/>
          <p:nvPr/>
        </p:nvSpPr>
        <p:spPr>
          <a:xfrm>
            <a:off x="8916026" y="1669399"/>
            <a:ext cx="2563318" cy="523220"/>
          </a:xfrm>
          <a:prstGeom prst="rect">
            <a:avLst/>
          </a:prstGeom>
          <a:noFill/>
        </p:spPr>
        <p:txBody>
          <a:bodyPr wrap="square" rtlCol="0">
            <a:spAutoFit/>
          </a:bodyPr>
          <a:lstStyle/>
          <a:p>
            <a:r>
              <a:rPr lang="en-US" sz="2800" b="1" dirty="0">
                <a:solidFill>
                  <a:srgbClr val="F20000"/>
                </a:solidFill>
              </a:rPr>
              <a:t>Occasionally </a:t>
            </a:r>
            <a:endParaRPr lang="en-IE" sz="2800" b="1" dirty="0">
              <a:solidFill>
                <a:srgbClr val="F20000"/>
              </a:solidFill>
            </a:endParaRPr>
          </a:p>
        </p:txBody>
      </p:sp>
      <p:pic>
        <p:nvPicPr>
          <p:cNvPr id="5" name="Picture 4">
            <a:extLst>
              <a:ext uri="{FF2B5EF4-FFF2-40B4-BE49-F238E27FC236}">
                <a16:creationId xmlns:a16="http://schemas.microsoft.com/office/drawing/2014/main" id="{C1EB7CB3-0194-4D50-B9AE-E997C96F5C9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661783" y="3902295"/>
            <a:ext cx="1559868" cy="1089430"/>
          </a:xfrm>
          <a:prstGeom prst="rect">
            <a:avLst/>
          </a:prstGeom>
        </p:spPr>
      </p:pic>
      <p:pic>
        <p:nvPicPr>
          <p:cNvPr id="11" name="Picture 10">
            <a:extLst>
              <a:ext uri="{FF2B5EF4-FFF2-40B4-BE49-F238E27FC236}">
                <a16:creationId xmlns:a16="http://schemas.microsoft.com/office/drawing/2014/main" id="{FB2F8BD1-EECF-4C56-898F-1408F68B1DC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255550" y="4991725"/>
            <a:ext cx="1300824" cy="1151089"/>
          </a:xfrm>
          <a:prstGeom prst="rect">
            <a:avLst/>
          </a:prstGeom>
        </p:spPr>
      </p:pic>
      <p:sp>
        <p:nvSpPr>
          <p:cNvPr id="3" name="Oval 2">
            <a:extLst>
              <a:ext uri="{FF2B5EF4-FFF2-40B4-BE49-F238E27FC236}">
                <a16:creationId xmlns:a16="http://schemas.microsoft.com/office/drawing/2014/main" id="{791150B8-0334-45D4-B53F-75FC05B68D90}"/>
              </a:ext>
            </a:extLst>
          </p:cNvPr>
          <p:cNvSpPr/>
          <p:nvPr/>
        </p:nvSpPr>
        <p:spPr>
          <a:xfrm>
            <a:off x="225177" y="2158627"/>
            <a:ext cx="4413931" cy="45767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Oval 5">
            <a:extLst>
              <a:ext uri="{FF2B5EF4-FFF2-40B4-BE49-F238E27FC236}">
                <a16:creationId xmlns:a16="http://schemas.microsoft.com/office/drawing/2014/main" id="{6CCB85B1-DA54-486C-9CCB-1948978F53A3}"/>
              </a:ext>
            </a:extLst>
          </p:cNvPr>
          <p:cNvSpPr/>
          <p:nvPr/>
        </p:nvSpPr>
        <p:spPr>
          <a:xfrm>
            <a:off x="459752" y="2306965"/>
            <a:ext cx="3913218" cy="428008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Oval 8">
            <a:extLst>
              <a:ext uri="{FF2B5EF4-FFF2-40B4-BE49-F238E27FC236}">
                <a16:creationId xmlns:a16="http://schemas.microsoft.com/office/drawing/2014/main" id="{32398D93-72DD-4980-9A6D-F8ACCBEBCDDC}"/>
              </a:ext>
            </a:extLst>
          </p:cNvPr>
          <p:cNvSpPr/>
          <p:nvPr/>
        </p:nvSpPr>
        <p:spPr>
          <a:xfrm>
            <a:off x="8171691" y="2336986"/>
            <a:ext cx="3498801" cy="38148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Oval 11">
            <a:extLst>
              <a:ext uri="{FF2B5EF4-FFF2-40B4-BE49-F238E27FC236}">
                <a16:creationId xmlns:a16="http://schemas.microsoft.com/office/drawing/2014/main" id="{A92BFA3E-A46F-4456-88AE-8F665D47712A}"/>
              </a:ext>
            </a:extLst>
          </p:cNvPr>
          <p:cNvSpPr/>
          <p:nvPr/>
        </p:nvSpPr>
        <p:spPr>
          <a:xfrm>
            <a:off x="8397759" y="2491410"/>
            <a:ext cx="3038683" cy="350993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31769299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573 0.03217 L -0.18242 0.05995 " pathEditMode="relative" rAng="0" ptsTypes="AA">
                                      <p:cBhvr>
                                        <p:cTn id="6" dur="2000" fill="hold"/>
                                        <p:tgtEl>
                                          <p:spTgt spid="31"/>
                                        </p:tgtEl>
                                        <p:attrNameLst>
                                          <p:attrName>ppt_x</p:attrName>
                                          <p:attrName>ppt_y</p:attrName>
                                        </p:attrNameLst>
                                      </p:cBhvr>
                                      <p:rCtr x="-8841" y="1389"/>
                                    </p:animMotion>
                                  </p:childTnLst>
                                </p:cTn>
                              </p:par>
                            </p:childTnLst>
                          </p:cTn>
                        </p:par>
                      </p:childTnLst>
                    </p:cTn>
                  </p:par>
                </p:childTnLst>
              </p:cTn>
              <p:nextCondLst>
                <p:cond evt="onClick" delay="0">
                  <p:tgtEl>
                    <p:spTgt spid="31"/>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4.16667E-6 3.7037E-7 L 0.3362 -0.17593 " pathEditMode="relative" rAng="0" ptsTypes="AA">
                                      <p:cBhvr>
                                        <p:cTn id="11" dur="2000" fill="hold"/>
                                        <p:tgtEl>
                                          <p:spTgt spid="5"/>
                                        </p:tgtEl>
                                        <p:attrNameLst>
                                          <p:attrName>ppt_x</p:attrName>
                                          <p:attrName>ppt_y</p:attrName>
                                        </p:attrNameLst>
                                      </p:cBhvr>
                                      <p:rCtr x="16810" y="-8796"/>
                                    </p:animMotion>
                                  </p:childTnLst>
                                </p:cTn>
                              </p:par>
                            </p:childTnLst>
                          </p:cTn>
                        </p:par>
                      </p:childTnLst>
                    </p:cTn>
                  </p:par>
                </p:childTnLst>
              </p:cTn>
              <p:nextCondLst>
                <p:cond evt="onClick" delay="0">
                  <p:tgtEl>
                    <p:spTgt spid="5"/>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04167E-6 -3.7037E-6 L -0.28711 -0.06342 " pathEditMode="relative" rAng="0" ptsTypes="AA">
                                      <p:cBhvr>
                                        <p:cTn id="16" dur="2000" fill="hold"/>
                                        <p:tgtEl>
                                          <p:spTgt spid="11"/>
                                        </p:tgtEl>
                                        <p:attrNameLst>
                                          <p:attrName>ppt_x</p:attrName>
                                          <p:attrName>ppt_y</p:attrName>
                                        </p:attrNameLst>
                                      </p:cBhvr>
                                      <p:rCtr x="-14362" y="-3171"/>
                                    </p:animMotion>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3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053 0.03542 L -0.42774 -0.01435 " pathEditMode="relative" rAng="0" ptsTypes="AA">
                                      <p:cBhvr>
                                        <p:cTn id="21" dur="2000" fill="hold"/>
                                        <p:tgtEl>
                                          <p:spTgt spid="38"/>
                                        </p:tgtEl>
                                        <p:attrNameLst>
                                          <p:attrName>ppt_x</p:attrName>
                                          <p:attrName>ppt_y</p:attrName>
                                        </p:attrNameLst>
                                      </p:cBhvr>
                                      <p:rCtr x="-18737" y="-2500"/>
                                    </p:animMotion>
                                  </p:childTnLst>
                                </p:cTn>
                              </p:par>
                            </p:childTnLst>
                          </p:cTn>
                        </p:par>
                      </p:childTnLst>
                    </p:cTn>
                  </p:par>
                </p:childTnLst>
              </p:cTn>
              <p:nextCondLst>
                <p:cond evt="onClick" delay="0">
                  <p:tgtEl>
                    <p:spTgt spid="3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273129" y="377154"/>
            <a:ext cx="7780866" cy="1325563"/>
          </a:xfrm>
        </p:spPr>
        <p:txBody>
          <a:bodyPr>
            <a:normAutofit/>
          </a:bodyPr>
          <a:lstStyle/>
          <a:p>
            <a:pPr algn="ctr"/>
            <a:r>
              <a:rPr lang="en-US" sz="2800" dirty="0"/>
              <a:t>Sort these foods into foods you eat ‘every day’ and food that you can eat ‘occasionally’ if you wish to. Click on the food to see if you are correct. </a:t>
            </a:r>
            <a:endParaRPr lang="en-IE" sz="2800"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1" y="-55562"/>
            <a:ext cx="3401520" cy="1576326"/>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1" name="Picture 30">
            <a:extLst>
              <a:ext uri="{FF2B5EF4-FFF2-40B4-BE49-F238E27FC236}">
                <a16:creationId xmlns:a16="http://schemas.microsoft.com/office/drawing/2014/main" id="{0B7CAFAD-28DD-40EA-8A43-A8010EFD40D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45722" y="2444624"/>
            <a:ext cx="1080340" cy="1222025"/>
          </a:xfrm>
          <a:prstGeom prst="rect">
            <a:avLst/>
          </a:prstGeom>
        </p:spPr>
      </p:pic>
      <p:pic>
        <p:nvPicPr>
          <p:cNvPr id="38" name="Picture 37">
            <a:extLst>
              <a:ext uri="{FF2B5EF4-FFF2-40B4-BE49-F238E27FC236}">
                <a16:creationId xmlns:a16="http://schemas.microsoft.com/office/drawing/2014/main" id="{71AF2424-CE4A-49FB-93F7-011FB7F617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15229" y="2524591"/>
            <a:ext cx="1204121" cy="1230643"/>
          </a:xfrm>
          <a:prstGeom prst="rect">
            <a:avLst/>
          </a:prstGeom>
        </p:spPr>
      </p:pic>
      <p:sp>
        <p:nvSpPr>
          <p:cNvPr id="2" name="TextBox 1">
            <a:extLst>
              <a:ext uri="{FF2B5EF4-FFF2-40B4-BE49-F238E27FC236}">
                <a16:creationId xmlns:a16="http://schemas.microsoft.com/office/drawing/2014/main" id="{5E587F00-72EF-48DF-A53F-FF7914B6B5B2}"/>
              </a:ext>
            </a:extLst>
          </p:cNvPr>
          <p:cNvSpPr txBox="1"/>
          <p:nvPr/>
        </p:nvSpPr>
        <p:spPr>
          <a:xfrm>
            <a:off x="1275210" y="1301014"/>
            <a:ext cx="2842485" cy="830997"/>
          </a:xfrm>
          <a:prstGeom prst="rect">
            <a:avLst/>
          </a:prstGeom>
          <a:noFill/>
        </p:spPr>
        <p:txBody>
          <a:bodyPr wrap="square" rtlCol="0">
            <a:spAutoFit/>
          </a:bodyPr>
          <a:lstStyle/>
          <a:p>
            <a:r>
              <a:rPr lang="en-US" sz="4800" b="1" dirty="0">
                <a:solidFill>
                  <a:srgbClr val="F20000"/>
                </a:solidFill>
              </a:rPr>
              <a:t>Every Day</a:t>
            </a:r>
            <a:endParaRPr lang="en-IE" sz="4800" b="1" dirty="0">
              <a:solidFill>
                <a:srgbClr val="F20000"/>
              </a:solidFill>
            </a:endParaRPr>
          </a:p>
        </p:txBody>
      </p:sp>
      <p:sp>
        <p:nvSpPr>
          <p:cNvPr id="10" name="TextBox 9">
            <a:extLst>
              <a:ext uri="{FF2B5EF4-FFF2-40B4-BE49-F238E27FC236}">
                <a16:creationId xmlns:a16="http://schemas.microsoft.com/office/drawing/2014/main" id="{6B9F2E9F-0450-4DCA-99FF-A1C85C35099C}"/>
              </a:ext>
            </a:extLst>
          </p:cNvPr>
          <p:cNvSpPr txBox="1"/>
          <p:nvPr/>
        </p:nvSpPr>
        <p:spPr>
          <a:xfrm>
            <a:off x="8922520" y="1669942"/>
            <a:ext cx="2563318" cy="523220"/>
          </a:xfrm>
          <a:prstGeom prst="rect">
            <a:avLst/>
          </a:prstGeom>
          <a:noFill/>
        </p:spPr>
        <p:txBody>
          <a:bodyPr wrap="square" rtlCol="0">
            <a:spAutoFit/>
          </a:bodyPr>
          <a:lstStyle/>
          <a:p>
            <a:r>
              <a:rPr lang="en-US" sz="2800" b="1" dirty="0">
                <a:solidFill>
                  <a:srgbClr val="F20000"/>
                </a:solidFill>
              </a:rPr>
              <a:t>Occasionally </a:t>
            </a:r>
            <a:endParaRPr lang="en-IE" sz="2800" b="1" dirty="0">
              <a:solidFill>
                <a:srgbClr val="F20000"/>
              </a:solidFill>
            </a:endParaRPr>
          </a:p>
        </p:txBody>
      </p:sp>
      <p:pic>
        <p:nvPicPr>
          <p:cNvPr id="5" name="Picture 4">
            <a:extLst>
              <a:ext uri="{FF2B5EF4-FFF2-40B4-BE49-F238E27FC236}">
                <a16:creationId xmlns:a16="http://schemas.microsoft.com/office/drawing/2014/main" id="{C1EB7CB3-0194-4D50-B9AE-E997C96F5C9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635309" y="2586310"/>
            <a:ext cx="1568870" cy="1095717"/>
          </a:xfrm>
          <a:prstGeom prst="rect">
            <a:avLst/>
          </a:prstGeom>
        </p:spPr>
      </p:pic>
      <p:pic>
        <p:nvPicPr>
          <p:cNvPr id="11" name="Picture 10">
            <a:extLst>
              <a:ext uri="{FF2B5EF4-FFF2-40B4-BE49-F238E27FC236}">
                <a16:creationId xmlns:a16="http://schemas.microsoft.com/office/drawing/2014/main" id="{FB2F8BD1-EECF-4C56-898F-1408F68B1DC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790305" y="4896188"/>
            <a:ext cx="1215813" cy="1075863"/>
          </a:xfrm>
          <a:prstGeom prst="rect">
            <a:avLst/>
          </a:prstGeom>
        </p:spPr>
      </p:pic>
      <p:pic>
        <p:nvPicPr>
          <p:cNvPr id="6" name="Picture 5">
            <a:extLst>
              <a:ext uri="{FF2B5EF4-FFF2-40B4-BE49-F238E27FC236}">
                <a16:creationId xmlns:a16="http://schemas.microsoft.com/office/drawing/2014/main" id="{4CAB8598-77CF-4CC3-97BE-45D90A9F62A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879976" y="1980562"/>
            <a:ext cx="1525647" cy="1088058"/>
          </a:xfrm>
          <a:prstGeom prst="rect">
            <a:avLst/>
          </a:prstGeom>
        </p:spPr>
      </p:pic>
      <p:pic>
        <p:nvPicPr>
          <p:cNvPr id="12" name="Picture 11">
            <a:extLst>
              <a:ext uri="{FF2B5EF4-FFF2-40B4-BE49-F238E27FC236}">
                <a16:creationId xmlns:a16="http://schemas.microsoft.com/office/drawing/2014/main" id="{466115C8-EED0-4CBC-88B8-3DDD11FAECD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374323" y="2972162"/>
            <a:ext cx="1279353" cy="1131736"/>
          </a:xfrm>
          <a:prstGeom prst="rect">
            <a:avLst/>
          </a:prstGeom>
        </p:spPr>
      </p:pic>
      <p:pic>
        <p:nvPicPr>
          <p:cNvPr id="14" name="Picture 13">
            <a:extLst>
              <a:ext uri="{FF2B5EF4-FFF2-40B4-BE49-F238E27FC236}">
                <a16:creationId xmlns:a16="http://schemas.microsoft.com/office/drawing/2014/main" id="{8EB531A8-820B-4518-88EF-293169F7F16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895990" y="3856383"/>
            <a:ext cx="1221905" cy="1119302"/>
          </a:xfrm>
          <a:prstGeom prst="rect">
            <a:avLst/>
          </a:prstGeom>
        </p:spPr>
      </p:pic>
      <p:pic>
        <p:nvPicPr>
          <p:cNvPr id="18" name="Picture 17">
            <a:extLst>
              <a:ext uri="{FF2B5EF4-FFF2-40B4-BE49-F238E27FC236}">
                <a16:creationId xmlns:a16="http://schemas.microsoft.com/office/drawing/2014/main" id="{194FC5CB-240A-4E28-AC46-373EFF24FD3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5147057" y="5235710"/>
            <a:ext cx="1328036" cy="1362265"/>
          </a:xfrm>
          <a:prstGeom prst="rect">
            <a:avLst/>
          </a:prstGeom>
        </p:spPr>
      </p:pic>
      <p:sp>
        <p:nvSpPr>
          <p:cNvPr id="3" name="Oval 2">
            <a:extLst>
              <a:ext uri="{FF2B5EF4-FFF2-40B4-BE49-F238E27FC236}">
                <a16:creationId xmlns:a16="http://schemas.microsoft.com/office/drawing/2014/main" id="{3D350468-1B3E-477A-9385-DB1384A69591}"/>
              </a:ext>
            </a:extLst>
          </p:cNvPr>
          <p:cNvSpPr/>
          <p:nvPr/>
        </p:nvSpPr>
        <p:spPr>
          <a:xfrm>
            <a:off x="225177" y="2158627"/>
            <a:ext cx="4413931" cy="45767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Oval 8">
            <a:extLst>
              <a:ext uri="{FF2B5EF4-FFF2-40B4-BE49-F238E27FC236}">
                <a16:creationId xmlns:a16="http://schemas.microsoft.com/office/drawing/2014/main" id="{C9E0A2AC-8EE8-4FDA-B2D1-7035BFB02785}"/>
              </a:ext>
            </a:extLst>
          </p:cNvPr>
          <p:cNvSpPr/>
          <p:nvPr/>
        </p:nvSpPr>
        <p:spPr>
          <a:xfrm>
            <a:off x="459752" y="2306965"/>
            <a:ext cx="3913218" cy="428008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7" name="Picture 16" descr="A picture containing drawing&#10;&#10;Description automatically generated">
            <a:extLst>
              <a:ext uri="{FF2B5EF4-FFF2-40B4-BE49-F238E27FC236}">
                <a16:creationId xmlns:a16="http://schemas.microsoft.com/office/drawing/2014/main" id="{D41E2AE3-03A6-4903-87F1-65E740C1D51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365996" y="4311247"/>
            <a:ext cx="1117057" cy="1362265"/>
          </a:xfrm>
          <a:prstGeom prst="rect">
            <a:avLst/>
          </a:prstGeom>
        </p:spPr>
      </p:pic>
      <p:sp>
        <p:nvSpPr>
          <p:cNvPr id="16" name="Oval 15">
            <a:extLst>
              <a:ext uri="{FF2B5EF4-FFF2-40B4-BE49-F238E27FC236}">
                <a16:creationId xmlns:a16="http://schemas.microsoft.com/office/drawing/2014/main" id="{425B716D-A46D-4FDE-9DF4-114898A359F9}"/>
              </a:ext>
            </a:extLst>
          </p:cNvPr>
          <p:cNvSpPr/>
          <p:nvPr/>
        </p:nvSpPr>
        <p:spPr>
          <a:xfrm>
            <a:off x="8397759" y="2491410"/>
            <a:ext cx="3038683" cy="350993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Oval 18">
            <a:extLst>
              <a:ext uri="{FF2B5EF4-FFF2-40B4-BE49-F238E27FC236}">
                <a16:creationId xmlns:a16="http://schemas.microsoft.com/office/drawing/2014/main" id="{8DF138F4-98AC-4D79-B80B-CED89426AFD0}"/>
              </a:ext>
            </a:extLst>
          </p:cNvPr>
          <p:cNvSpPr/>
          <p:nvPr/>
        </p:nvSpPr>
        <p:spPr>
          <a:xfrm>
            <a:off x="8171691" y="2336986"/>
            <a:ext cx="3498801" cy="38148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63960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7.40741E-7 L 0.21901 -0.00602 " pathEditMode="relative" rAng="0" ptsTypes="AA">
                                      <p:cBhvr>
                                        <p:cTn id="6" dur="2000" fill="hold"/>
                                        <p:tgtEl>
                                          <p:spTgt spid="17"/>
                                        </p:tgtEl>
                                        <p:attrNameLst>
                                          <p:attrName>ppt_x</p:attrName>
                                          <p:attrName>ppt_y</p:attrName>
                                        </p:attrNameLst>
                                      </p:cBhvr>
                                      <p:rCtr x="10951" y="-301"/>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1"/>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00573 0.03218 L -0.18242 0.05996 " pathEditMode="relative" rAng="0" ptsTypes="AA">
                                      <p:cBhvr>
                                        <p:cTn id="11" dur="2000" fill="hold"/>
                                        <p:tgtEl>
                                          <p:spTgt spid="31"/>
                                        </p:tgtEl>
                                        <p:attrNameLst>
                                          <p:attrName>ppt_x</p:attrName>
                                          <p:attrName>ppt_y</p:attrName>
                                        </p:attrNameLst>
                                      </p:cBhvr>
                                      <p:rCtr x="-8841" y="1389"/>
                                    </p:animMotion>
                                  </p:childTnLst>
                                </p:cTn>
                              </p:par>
                            </p:childTnLst>
                          </p:cTn>
                        </p:par>
                      </p:childTnLst>
                    </p:cTn>
                  </p:par>
                </p:childTnLst>
              </p:cTn>
              <p:nextCondLst>
                <p:cond evt="onClick" delay="0">
                  <p:tgtEl>
                    <p:spTgt spid="31"/>
                  </p:tgtEl>
                </p:cond>
              </p:nextCondLst>
            </p:seq>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2.70833E-6 4.44444E-6 L 0.2931 -0.25116 " pathEditMode="relative" rAng="0" ptsTypes="AA">
                                      <p:cBhvr>
                                        <p:cTn id="16" dur="2000" fill="hold"/>
                                        <p:tgtEl>
                                          <p:spTgt spid="5"/>
                                        </p:tgtEl>
                                        <p:attrNameLst>
                                          <p:attrName>ppt_x</p:attrName>
                                          <p:attrName>ppt_y</p:attrName>
                                        </p:attrNameLst>
                                      </p:cBhvr>
                                      <p:rCtr x="14648" y="-12569"/>
                                    </p:animMotion>
                                  </p:childTnLst>
                                </p:cTn>
                              </p:par>
                            </p:childTnLst>
                          </p:cTn>
                        </p:par>
                      </p:childTnLst>
                    </p:cTn>
                  </p:par>
                </p:childTnLst>
              </p:cTn>
              <p:nextCondLst>
                <p:cond evt="onClick" delay="0">
                  <p:tgtEl>
                    <p:spTgt spid="5"/>
                  </p:tgtEl>
                </p:cond>
              </p:nextCondLst>
            </p:seq>
            <p:seq concurrent="1" nextAc="seek">
              <p:cTn id="17" restart="whenNotActive" fill="hold" evtFilter="cancelBubble" nodeType="interactiveSeq">
                <p:stCondLst>
                  <p:cond evt="onClick" delay="0">
                    <p:tgtEl>
                      <p:spTgt spid="11"/>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4.16667E-6 4.81481E-6 L -0.222 -0.07639 " pathEditMode="relative" rAng="0" ptsTypes="AA">
                                      <p:cBhvr>
                                        <p:cTn id="21" dur="2000" fill="hold"/>
                                        <p:tgtEl>
                                          <p:spTgt spid="11"/>
                                        </p:tgtEl>
                                        <p:attrNameLst>
                                          <p:attrName>ppt_x</p:attrName>
                                          <p:attrName>ppt_y</p:attrName>
                                        </p:attrNameLst>
                                      </p:cBhvr>
                                      <p:rCtr x="-11107" y="-3819"/>
                                    </p:animMotion>
                                  </p:childTnLst>
                                </p:cTn>
                              </p:par>
                            </p:childTnLst>
                          </p:cTn>
                        </p:par>
                      </p:childTnLst>
                    </p:cTn>
                  </p:par>
                </p:childTnLst>
              </p:cTn>
              <p:nextCondLst>
                <p:cond evt="onClick" delay="0">
                  <p:tgtEl>
                    <p:spTgt spid="11"/>
                  </p:tgtEl>
                </p:cond>
              </p:nextCondLst>
            </p:seq>
            <p:seq concurrent="1" nextAc="seek">
              <p:cTn id="22" restart="whenNotActive" fill="hold" evtFilter="cancelBubble" nodeType="interactiveSeq">
                <p:stCondLst>
                  <p:cond evt="onClick" delay="0">
                    <p:tgtEl>
                      <p:spTgt spid="38"/>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0.053 0.03542 L -0.42409 -0.06875 " pathEditMode="relative" rAng="0" ptsTypes="AA">
                                      <p:cBhvr>
                                        <p:cTn id="26" dur="2000" fill="hold"/>
                                        <p:tgtEl>
                                          <p:spTgt spid="38"/>
                                        </p:tgtEl>
                                        <p:attrNameLst>
                                          <p:attrName>ppt_x</p:attrName>
                                          <p:attrName>ppt_y</p:attrName>
                                        </p:attrNameLst>
                                      </p:cBhvr>
                                      <p:rCtr x="-18555" y="-5208"/>
                                    </p:animMotion>
                                  </p:childTnLst>
                                </p:cTn>
                              </p:par>
                            </p:childTnLst>
                          </p:cTn>
                        </p:par>
                      </p:childTnLst>
                    </p:cTn>
                  </p:par>
                </p:childTnLst>
              </p:cTn>
              <p:nextCondLst>
                <p:cond evt="onClick" delay="0">
                  <p:tgtEl>
                    <p:spTgt spid="38"/>
                  </p:tgtEl>
                </p:cond>
              </p:nextCondLst>
            </p:seq>
            <p:seq concurrent="1" nextAc="seek">
              <p:cTn id="27" restart="whenNotActive" fill="hold" evtFilter="cancelBubble" nodeType="interactiveSeq">
                <p:stCondLst>
                  <p:cond evt="onClick" delay="0">
                    <p:tgtEl>
                      <p:spTgt spid="6"/>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4.16667E-7 4.44444E-6 L -0.19427 0.25972 " pathEditMode="relative" rAng="0" ptsTypes="AA">
                                      <p:cBhvr>
                                        <p:cTn id="31" dur="2000" fill="hold"/>
                                        <p:tgtEl>
                                          <p:spTgt spid="6"/>
                                        </p:tgtEl>
                                        <p:attrNameLst>
                                          <p:attrName>ppt_x</p:attrName>
                                          <p:attrName>ppt_y</p:attrName>
                                        </p:attrNameLst>
                                      </p:cBhvr>
                                      <p:rCtr x="-9714" y="12986"/>
                                    </p:animMotion>
                                  </p:childTnLst>
                                </p:cTn>
                              </p:par>
                            </p:childTnLst>
                          </p:cTn>
                        </p:par>
                      </p:childTnLst>
                    </p:cTn>
                  </p:par>
                </p:childTnLst>
              </p:cTn>
              <p:nextCondLst>
                <p:cond evt="onClick" delay="0">
                  <p:tgtEl>
                    <p:spTgt spid="6"/>
                  </p:tgtEl>
                </p:cond>
              </p:nextCondLst>
            </p:seq>
            <p:seq concurrent="1" nextAc="seek">
              <p:cTn id="32" restart="whenNotActive" fill="hold" evtFilter="cancelBubble" nodeType="interactiveSeq">
                <p:stCondLst>
                  <p:cond evt="onClick" delay="0">
                    <p:tgtEl>
                      <p:spTgt spid="12"/>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4.16667E-7 -7.40741E-7 L -0.42643 0.30046 " pathEditMode="relative" rAng="0" ptsTypes="AA">
                                      <p:cBhvr>
                                        <p:cTn id="36" dur="2000" fill="hold"/>
                                        <p:tgtEl>
                                          <p:spTgt spid="12"/>
                                        </p:tgtEl>
                                        <p:attrNameLst>
                                          <p:attrName>ppt_x</p:attrName>
                                          <p:attrName>ppt_y</p:attrName>
                                        </p:attrNameLst>
                                      </p:cBhvr>
                                      <p:rCtr x="-21328" y="15023"/>
                                    </p:animMotion>
                                  </p:childTnLst>
                                </p:cTn>
                              </p:par>
                            </p:childTnLst>
                          </p:cTn>
                        </p:par>
                      </p:childTnLst>
                    </p:cTn>
                  </p:par>
                </p:childTnLst>
              </p:cTn>
              <p:nextCondLst>
                <p:cond evt="onClick" delay="0">
                  <p:tgtEl>
                    <p:spTgt spid="12"/>
                  </p:tgtEl>
                </p:cond>
              </p:nextCondLst>
            </p:seq>
            <p:seq concurrent="1" nextAc="seek">
              <p:cTn id="37" restart="whenNotActive" fill="hold" evtFilter="cancelBubble" nodeType="interactiveSeq">
                <p:stCondLst>
                  <p:cond evt="onClick" delay="0">
                    <p:tgtEl>
                      <p:spTgt spid="14"/>
                    </p:tgtEl>
                  </p:cond>
                </p:stCondLst>
                <p:endSync evt="end" delay="0">
                  <p:rtn val="all"/>
                </p:endSync>
                <p:childTnLst>
                  <p:par>
                    <p:cTn id="38" fill="hold">
                      <p:stCondLst>
                        <p:cond delay="0"/>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8.33333E-7 -2.22222E-6 L 0.44049 -0.01852 " pathEditMode="relative" rAng="0" ptsTypes="AA">
                                      <p:cBhvr>
                                        <p:cTn id="41" dur="2000" fill="hold"/>
                                        <p:tgtEl>
                                          <p:spTgt spid="14"/>
                                        </p:tgtEl>
                                        <p:attrNameLst>
                                          <p:attrName>ppt_x</p:attrName>
                                          <p:attrName>ppt_y</p:attrName>
                                        </p:attrNameLst>
                                      </p:cBhvr>
                                      <p:rCtr x="22018" y="-926"/>
                                    </p:animMotion>
                                  </p:childTnLst>
                                </p:cTn>
                              </p:par>
                            </p:childTnLst>
                          </p:cTn>
                        </p:par>
                      </p:childTnLst>
                    </p:cTn>
                  </p:par>
                </p:childTnLst>
              </p:cTn>
              <p:nextCondLst>
                <p:cond evt="onClick" delay="0">
                  <p:tgtEl>
                    <p:spTgt spid="14"/>
                  </p:tgtEl>
                </p:cond>
              </p:nextCondLst>
            </p:seq>
            <p:seq concurrent="1" nextAc="seek">
              <p:cTn id="42" restart="whenNotActive" fill="hold" evtFilter="cancelBubble" nodeType="interactiveSeq">
                <p:stCondLst>
                  <p:cond evt="onClick" delay="0">
                    <p:tgtEl>
                      <p:spTgt spid="18"/>
                    </p:tgtEl>
                  </p:cond>
                </p:stCondLst>
                <p:endSync evt="end" delay="0">
                  <p:rtn val="all"/>
                </p:endSync>
                <p:childTnLst>
                  <p:par>
                    <p:cTn id="43" fill="hold">
                      <p:stCondLst>
                        <p:cond delay="0"/>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0.33385 -0.50116 L -0.32409 -0.20926 " pathEditMode="relative" rAng="0" ptsTypes="AA">
                                      <p:cBhvr>
                                        <p:cTn id="46" dur="2000" fill="hold"/>
                                        <p:tgtEl>
                                          <p:spTgt spid="18"/>
                                        </p:tgtEl>
                                        <p:attrNameLst>
                                          <p:attrName>ppt_x</p:attrName>
                                          <p:attrName>ppt_y</p:attrName>
                                        </p:attrNameLst>
                                      </p:cBhvr>
                                      <p:rCtr x="482" y="14583"/>
                                    </p:animMotion>
                                  </p:childTnLst>
                                </p:cTn>
                              </p:par>
                            </p:childTnLst>
                          </p:cTn>
                        </p:par>
                      </p:childTnLst>
                    </p:cTn>
                  </p:par>
                </p:childTnLst>
              </p:cTn>
              <p:nextCondLst>
                <p:cond evt="onClick" delay="0">
                  <p:tgtEl>
                    <p:spTgt spid="18"/>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DDB1FE44-B231-429D-945C-FA03675EE2E7}"/>
              </a:ext>
            </a:extLst>
          </p:cNvPr>
          <p:cNvSpPr>
            <a:spLocks noGrp="1"/>
          </p:cNvSpPr>
          <p:nvPr>
            <p:ph type="title"/>
          </p:nvPr>
        </p:nvSpPr>
        <p:spPr>
          <a:xfrm>
            <a:off x="3273129" y="377154"/>
            <a:ext cx="6004142" cy="1325563"/>
          </a:xfrm>
        </p:spPr>
        <p:txBody>
          <a:bodyPr>
            <a:normAutofit/>
          </a:bodyPr>
          <a:lstStyle/>
          <a:p>
            <a:pPr algn="ctr"/>
            <a:r>
              <a:rPr lang="en-US" sz="4000" b="1" dirty="0"/>
              <a:t>Well Done! </a:t>
            </a:r>
            <a:endParaRPr lang="en-IE" sz="4000" b="1" dirty="0"/>
          </a:p>
        </p:txBody>
      </p:sp>
      <p:pic>
        <p:nvPicPr>
          <p:cNvPr id="4" name="Picture 3" descr="A picture containing drawing&#10;&#10;Description automatically generated">
            <a:extLst>
              <a:ext uri="{FF2B5EF4-FFF2-40B4-BE49-F238E27FC236}">
                <a16:creationId xmlns:a16="http://schemas.microsoft.com/office/drawing/2014/main" id="{CEF40DF0-FF9D-4CA9-BE4A-810C546E98B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2973" b="11456"/>
          <a:stretch/>
        </p:blipFill>
        <p:spPr>
          <a:xfrm>
            <a:off x="1" y="-55562"/>
            <a:ext cx="3401520" cy="1576326"/>
          </a:xfrm>
          <a:prstGeom prst="rect">
            <a:avLst/>
          </a:prstGeom>
        </p:spPr>
      </p:pic>
      <p:sp>
        <p:nvSpPr>
          <p:cNvPr id="7" name="Rectangle 6">
            <a:extLst>
              <a:ext uri="{FF2B5EF4-FFF2-40B4-BE49-F238E27FC236}">
                <a16:creationId xmlns:a16="http://schemas.microsoft.com/office/drawing/2014/main" id="{5A08D910-A164-48EF-A68B-47B6B05BE985}"/>
              </a:ext>
            </a:extLst>
          </p:cNvPr>
          <p:cNvSpPr/>
          <p:nvPr/>
        </p:nvSpPr>
        <p:spPr>
          <a:xfrm>
            <a:off x="0" y="0"/>
            <a:ext cx="12192000" cy="6858000"/>
          </a:xfrm>
          <a:custGeom>
            <a:avLst/>
            <a:gdLst>
              <a:gd name="connsiteX0" fmla="*/ 0 w 12192000"/>
              <a:gd name="connsiteY0" fmla="*/ 0 h 6858000"/>
              <a:gd name="connsiteX1" fmla="*/ 555413 w 12192000"/>
              <a:gd name="connsiteY1" fmla="*/ 0 h 6858000"/>
              <a:gd name="connsiteX2" fmla="*/ 866987 w 12192000"/>
              <a:gd name="connsiteY2" fmla="*/ 0 h 6858000"/>
              <a:gd name="connsiteX3" fmla="*/ 1788160 w 12192000"/>
              <a:gd name="connsiteY3" fmla="*/ 0 h 6858000"/>
              <a:gd name="connsiteX4" fmla="*/ 2343573 w 12192000"/>
              <a:gd name="connsiteY4" fmla="*/ 0 h 6858000"/>
              <a:gd name="connsiteX5" fmla="*/ 2898987 w 12192000"/>
              <a:gd name="connsiteY5" fmla="*/ 0 h 6858000"/>
              <a:gd name="connsiteX6" fmla="*/ 3820160 w 12192000"/>
              <a:gd name="connsiteY6" fmla="*/ 0 h 6858000"/>
              <a:gd name="connsiteX7" fmla="*/ 4253653 w 12192000"/>
              <a:gd name="connsiteY7" fmla="*/ 0 h 6858000"/>
              <a:gd name="connsiteX8" fmla="*/ 5174827 w 12192000"/>
              <a:gd name="connsiteY8" fmla="*/ 0 h 6858000"/>
              <a:gd name="connsiteX9" fmla="*/ 6096000 w 12192000"/>
              <a:gd name="connsiteY9" fmla="*/ 0 h 6858000"/>
              <a:gd name="connsiteX10" fmla="*/ 6773333 w 12192000"/>
              <a:gd name="connsiteY10" fmla="*/ 0 h 6858000"/>
              <a:gd name="connsiteX11" fmla="*/ 7694507 w 12192000"/>
              <a:gd name="connsiteY11" fmla="*/ 0 h 6858000"/>
              <a:gd name="connsiteX12" fmla="*/ 8249920 w 12192000"/>
              <a:gd name="connsiteY12" fmla="*/ 0 h 6858000"/>
              <a:gd name="connsiteX13" fmla="*/ 8805333 w 12192000"/>
              <a:gd name="connsiteY13" fmla="*/ 0 h 6858000"/>
              <a:gd name="connsiteX14" fmla="*/ 9604587 w 12192000"/>
              <a:gd name="connsiteY14" fmla="*/ 0 h 6858000"/>
              <a:gd name="connsiteX15" fmla="*/ 10160000 w 12192000"/>
              <a:gd name="connsiteY15" fmla="*/ 0 h 6858000"/>
              <a:gd name="connsiteX16" fmla="*/ 11081173 w 12192000"/>
              <a:gd name="connsiteY16" fmla="*/ 0 h 6858000"/>
              <a:gd name="connsiteX17" fmla="*/ 12192000 w 12192000"/>
              <a:gd name="connsiteY17" fmla="*/ 0 h 6858000"/>
              <a:gd name="connsiteX18" fmla="*/ 12192000 w 12192000"/>
              <a:gd name="connsiteY18" fmla="*/ 685800 h 6858000"/>
              <a:gd name="connsiteX19" fmla="*/ 12192000 w 12192000"/>
              <a:gd name="connsiteY19" fmla="*/ 1440180 h 6858000"/>
              <a:gd name="connsiteX20" fmla="*/ 12192000 w 12192000"/>
              <a:gd name="connsiteY20" fmla="*/ 1920240 h 6858000"/>
              <a:gd name="connsiteX21" fmla="*/ 12192000 w 12192000"/>
              <a:gd name="connsiteY21" fmla="*/ 2468880 h 6858000"/>
              <a:gd name="connsiteX22" fmla="*/ 12192000 w 12192000"/>
              <a:gd name="connsiteY22" fmla="*/ 3223260 h 6858000"/>
              <a:gd name="connsiteX23" fmla="*/ 12192000 w 12192000"/>
              <a:gd name="connsiteY23" fmla="*/ 3840480 h 6858000"/>
              <a:gd name="connsiteX24" fmla="*/ 12192000 w 12192000"/>
              <a:gd name="connsiteY24" fmla="*/ 4389120 h 6858000"/>
              <a:gd name="connsiteX25" fmla="*/ 12192000 w 12192000"/>
              <a:gd name="connsiteY25" fmla="*/ 5143500 h 6858000"/>
              <a:gd name="connsiteX26" fmla="*/ 12192000 w 12192000"/>
              <a:gd name="connsiteY26" fmla="*/ 5829300 h 6858000"/>
              <a:gd name="connsiteX27" fmla="*/ 12192000 w 12192000"/>
              <a:gd name="connsiteY27" fmla="*/ 6858000 h 6858000"/>
              <a:gd name="connsiteX28" fmla="*/ 11270827 w 12192000"/>
              <a:gd name="connsiteY28" fmla="*/ 6858000 h 6858000"/>
              <a:gd name="connsiteX29" fmla="*/ 10471573 w 12192000"/>
              <a:gd name="connsiteY29" fmla="*/ 6858000 h 6858000"/>
              <a:gd name="connsiteX30" fmla="*/ 10038080 w 12192000"/>
              <a:gd name="connsiteY30" fmla="*/ 6858000 h 6858000"/>
              <a:gd name="connsiteX31" fmla="*/ 9238827 w 12192000"/>
              <a:gd name="connsiteY31" fmla="*/ 6858000 h 6858000"/>
              <a:gd name="connsiteX32" fmla="*/ 8927253 w 12192000"/>
              <a:gd name="connsiteY32" fmla="*/ 6858000 h 6858000"/>
              <a:gd name="connsiteX33" fmla="*/ 8128000 w 12192000"/>
              <a:gd name="connsiteY33" fmla="*/ 6858000 h 6858000"/>
              <a:gd name="connsiteX34" fmla="*/ 7694507 w 12192000"/>
              <a:gd name="connsiteY34" fmla="*/ 6858000 h 6858000"/>
              <a:gd name="connsiteX35" fmla="*/ 7382933 w 12192000"/>
              <a:gd name="connsiteY35" fmla="*/ 6858000 h 6858000"/>
              <a:gd name="connsiteX36" fmla="*/ 6949440 w 12192000"/>
              <a:gd name="connsiteY36" fmla="*/ 6858000 h 6858000"/>
              <a:gd name="connsiteX37" fmla="*/ 6150187 w 12192000"/>
              <a:gd name="connsiteY37" fmla="*/ 6858000 h 6858000"/>
              <a:gd name="connsiteX38" fmla="*/ 5716693 w 12192000"/>
              <a:gd name="connsiteY38" fmla="*/ 6858000 h 6858000"/>
              <a:gd name="connsiteX39" fmla="*/ 5405120 w 12192000"/>
              <a:gd name="connsiteY39" fmla="*/ 6858000 h 6858000"/>
              <a:gd name="connsiteX40" fmla="*/ 4971627 w 12192000"/>
              <a:gd name="connsiteY40" fmla="*/ 6858000 h 6858000"/>
              <a:gd name="connsiteX41" fmla="*/ 4416213 w 12192000"/>
              <a:gd name="connsiteY41" fmla="*/ 6858000 h 6858000"/>
              <a:gd name="connsiteX42" fmla="*/ 3738880 w 12192000"/>
              <a:gd name="connsiteY42" fmla="*/ 6858000 h 6858000"/>
              <a:gd name="connsiteX43" fmla="*/ 3305387 w 12192000"/>
              <a:gd name="connsiteY43" fmla="*/ 6858000 h 6858000"/>
              <a:gd name="connsiteX44" fmla="*/ 2384213 w 12192000"/>
              <a:gd name="connsiteY44" fmla="*/ 6858000 h 6858000"/>
              <a:gd name="connsiteX45" fmla="*/ 1706880 w 12192000"/>
              <a:gd name="connsiteY45" fmla="*/ 6858000 h 6858000"/>
              <a:gd name="connsiteX46" fmla="*/ 785707 w 12192000"/>
              <a:gd name="connsiteY46" fmla="*/ 6858000 h 6858000"/>
              <a:gd name="connsiteX47" fmla="*/ 0 w 12192000"/>
              <a:gd name="connsiteY47" fmla="*/ 6858000 h 6858000"/>
              <a:gd name="connsiteX48" fmla="*/ 0 w 12192000"/>
              <a:gd name="connsiteY48" fmla="*/ 6240780 h 6858000"/>
              <a:gd name="connsiteX49" fmla="*/ 0 w 12192000"/>
              <a:gd name="connsiteY49" fmla="*/ 5623560 h 6858000"/>
              <a:gd name="connsiteX50" fmla="*/ 0 w 12192000"/>
              <a:gd name="connsiteY50" fmla="*/ 4869180 h 6858000"/>
              <a:gd name="connsiteX51" fmla="*/ 0 w 12192000"/>
              <a:gd name="connsiteY51" fmla="*/ 4183380 h 6858000"/>
              <a:gd name="connsiteX52" fmla="*/ 0 w 12192000"/>
              <a:gd name="connsiteY52" fmla="*/ 3360420 h 6858000"/>
              <a:gd name="connsiteX53" fmla="*/ 0 w 12192000"/>
              <a:gd name="connsiteY53" fmla="*/ 2537460 h 6858000"/>
              <a:gd name="connsiteX54" fmla="*/ 0 w 12192000"/>
              <a:gd name="connsiteY54" fmla="*/ 1783080 h 6858000"/>
              <a:gd name="connsiteX55" fmla="*/ 0 w 12192000"/>
              <a:gd name="connsiteY55" fmla="*/ 1028700 h 6858000"/>
              <a:gd name="connsiteX56" fmla="*/ 0 w 12192000"/>
              <a:gd name="connsiteY5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2192000" h="6858000" extrusionOk="0">
                <a:moveTo>
                  <a:pt x="0" y="0"/>
                </a:moveTo>
                <a:cubicBezTo>
                  <a:pt x="172476" y="-1237"/>
                  <a:pt x="362690" y="-25324"/>
                  <a:pt x="555413" y="0"/>
                </a:cubicBezTo>
                <a:cubicBezTo>
                  <a:pt x="748136" y="25324"/>
                  <a:pt x="771955" y="-1228"/>
                  <a:pt x="866987" y="0"/>
                </a:cubicBezTo>
                <a:cubicBezTo>
                  <a:pt x="962019" y="1228"/>
                  <a:pt x="1600613" y="23388"/>
                  <a:pt x="1788160" y="0"/>
                </a:cubicBezTo>
                <a:cubicBezTo>
                  <a:pt x="1975707" y="-23388"/>
                  <a:pt x="2108729" y="-1887"/>
                  <a:pt x="2343573" y="0"/>
                </a:cubicBezTo>
                <a:cubicBezTo>
                  <a:pt x="2578417" y="1887"/>
                  <a:pt x="2752949" y="-24220"/>
                  <a:pt x="2898987" y="0"/>
                </a:cubicBezTo>
                <a:cubicBezTo>
                  <a:pt x="3045025" y="24220"/>
                  <a:pt x="3491919" y="21338"/>
                  <a:pt x="3820160" y="0"/>
                </a:cubicBezTo>
                <a:cubicBezTo>
                  <a:pt x="4148401" y="-21338"/>
                  <a:pt x="4081710" y="-3640"/>
                  <a:pt x="4253653" y="0"/>
                </a:cubicBezTo>
                <a:cubicBezTo>
                  <a:pt x="4425596" y="3640"/>
                  <a:pt x="4811390" y="16743"/>
                  <a:pt x="5174827" y="0"/>
                </a:cubicBezTo>
                <a:cubicBezTo>
                  <a:pt x="5538264" y="-16743"/>
                  <a:pt x="5741154" y="19844"/>
                  <a:pt x="6096000" y="0"/>
                </a:cubicBezTo>
                <a:cubicBezTo>
                  <a:pt x="6450846" y="-19844"/>
                  <a:pt x="6619865" y="-29521"/>
                  <a:pt x="6773333" y="0"/>
                </a:cubicBezTo>
                <a:cubicBezTo>
                  <a:pt x="6926801" y="29521"/>
                  <a:pt x="7451435" y="28560"/>
                  <a:pt x="7694507" y="0"/>
                </a:cubicBezTo>
                <a:cubicBezTo>
                  <a:pt x="7937579" y="-28560"/>
                  <a:pt x="8048651" y="20071"/>
                  <a:pt x="8249920" y="0"/>
                </a:cubicBezTo>
                <a:cubicBezTo>
                  <a:pt x="8451189" y="-20071"/>
                  <a:pt x="8573630" y="25711"/>
                  <a:pt x="8805333" y="0"/>
                </a:cubicBezTo>
                <a:cubicBezTo>
                  <a:pt x="9037036" y="-25711"/>
                  <a:pt x="9234701" y="-9987"/>
                  <a:pt x="9604587" y="0"/>
                </a:cubicBezTo>
                <a:cubicBezTo>
                  <a:pt x="9974473" y="9987"/>
                  <a:pt x="9998347" y="7806"/>
                  <a:pt x="10160000" y="0"/>
                </a:cubicBezTo>
                <a:cubicBezTo>
                  <a:pt x="10321653" y="-7806"/>
                  <a:pt x="10669739" y="-24619"/>
                  <a:pt x="11081173" y="0"/>
                </a:cubicBezTo>
                <a:cubicBezTo>
                  <a:pt x="11492607" y="24619"/>
                  <a:pt x="11649370" y="3326"/>
                  <a:pt x="12192000" y="0"/>
                </a:cubicBezTo>
                <a:cubicBezTo>
                  <a:pt x="12183650" y="187194"/>
                  <a:pt x="12185901" y="373731"/>
                  <a:pt x="12192000" y="685800"/>
                </a:cubicBezTo>
                <a:cubicBezTo>
                  <a:pt x="12198099" y="997869"/>
                  <a:pt x="12202245" y="1261315"/>
                  <a:pt x="12192000" y="1440180"/>
                </a:cubicBezTo>
                <a:cubicBezTo>
                  <a:pt x="12181755" y="1619045"/>
                  <a:pt x="12210722" y="1689037"/>
                  <a:pt x="12192000" y="1920240"/>
                </a:cubicBezTo>
                <a:cubicBezTo>
                  <a:pt x="12173278" y="2151443"/>
                  <a:pt x="12165787" y="2225200"/>
                  <a:pt x="12192000" y="2468880"/>
                </a:cubicBezTo>
                <a:cubicBezTo>
                  <a:pt x="12218213" y="2712560"/>
                  <a:pt x="12156234" y="2907533"/>
                  <a:pt x="12192000" y="3223260"/>
                </a:cubicBezTo>
                <a:cubicBezTo>
                  <a:pt x="12227766" y="3538987"/>
                  <a:pt x="12220532" y="3706391"/>
                  <a:pt x="12192000" y="3840480"/>
                </a:cubicBezTo>
                <a:cubicBezTo>
                  <a:pt x="12163468" y="3974569"/>
                  <a:pt x="12182895" y="4227469"/>
                  <a:pt x="12192000" y="4389120"/>
                </a:cubicBezTo>
                <a:cubicBezTo>
                  <a:pt x="12201105" y="4550771"/>
                  <a:pt x="12217197" y="4982174"/>
                  <a:pt x="12192000" y="5143500"/>
                </a:cubicBezTo>
                <a:cubicBezTo>
                  <a:pt x="12166803" y="5304826"/>
                  <a:pt x="12207486" y="5569098"/>
                  <a:pt x="12192000" y="5829300"/>
                </a:cubicBezTo>
                <a:cubicBezTo>
                  <a:pt x="12176514" y="6089502"/>
                  <a:pt x="12155856" y="6426803"/>
                  <a:pt x="12192000" y="6858000"/>
                </a:cubicBezTo>
                <a:cubicBezTo>
                  <a:pt x="11976788" y="6828022"/>
                  <a:pt x="11619195" y="6869440"/>
                  <a:pt x="11270827" y="6858000"/>
                </a:cubicBezTo>
                <a:cubicBezTo>
                  <a:pt x="10922459" y="6846560"/>
                  <a:pt x="10696308" y="6853495"/>
                  <a:pt x="10471573" y="6858000"/>
                </a:cubicBezTo>
                <a:cubicBezTo>
                  <a:pt x="10246838" y="6862505"/>
                  <a:pt x="10150744" y="6866516"/>
                  <a:pt x="10038080" y="6858000"/>
                </a:cubicBezTo>
                <a:cubicBezTo>
                  <a:pt x="9925416" y="6849484"/>
                  <a:pt x="9536915" y="6887847"/>
                  <a:pt x="9238827" y="6858000"/>
                </a:cubicBezTo>
                <a:cubicBezTo>
                  <a:pt x="8940739" y="6828153"/>
                  <a:pt x="9034329" y="6857309"/>
                  <a:pt x="8927253" y="6858000"/>
                </a:cubicBezTo>
                <a:cubicBezTo>
                  <a:pt x="8820177" y="6858691"/>
                  <a:pt x="8510534" y="6855974"/>
                  <a:pt x="8128000" y="6858000"/>
                </a:cubicBezTo>
                <a:cubicBezTo>
                  <a:pt x="7745466" y="6860026"/>
                  <a:pt x="7868007" y="6864541"/>
                  <a:pt x="7694507" y="6858000"/>
                </a:cubicBezTo>
                <a:cubicBezTo>
                  <a:pt x="7521007" y="6851459"/>
                  <a:pt x="7501822" y="6848088"/>
                  <a:pt x="7382933" y="6858000"/>
                </a:cubicBezTo>
                <a:cubicBezTo>
                  <a:pt x="7264044" y="6867912"/>
                  <a:pt x="7101363" y="6853022"/>
                  <a:pt x="6949440" y="6858000"/>
                </a:cubicBezTo>
                <a:cubicBezTo>
                  <a:pt x="6797517" y="6862978"/>
                  <a:pt x="6335346" y="6865521"/>
                  <a:pt x="6150187" y="6858000"/>
                </a:cubicBezTo>
                <a:cubicBezTo>
                  <a:pt x="5965028" y="6850479"/>
                  <a:pt x="5909649" y="6853246"/>
                  <a:pt x="5716693" y="6858000"/>
                </a:cubicBezTo>
                <a:cubicBezTo>
                  <a:pt x="5523737" y="6862754"/>
                  <a:pt x="5522280" y="6857436"/>
                  <a:pt x="5405120" y="6858000"/>
                </a:cubicBezTo>
                <a:cubicBezTo>
                  <a:pt x="5287960" y="6858564"/>
                  <a:pt x="5121672" y="6846319"/>
                  <a:pt x="4971627" y="6858000"/>
                </a:cubicBezTo>
                <a:cubicBezTo>
                  <a:pt x="4821582" y="6869681"/>
                  <a:pt x="4647709" y="6870771"/>
                  <a:pt x="4416213" y="6858000"/>
                </a:cubicBezTo>
                <a:cubicBezTo>
                  <a:pt x="4184717" y="6845229"/>
                  <a:pt x="4056779" y="6859739"/>
                  <a:pt x="3738880" y="6858000"/>
                </a:cubicBezTo>
                <a:cubicBezTo>
                  <a:pt x="3420981" y="6856261"/>
                  <a:pt x="3476560" y="6841078"/>
                  <a:pt x="3305387" y="6858000"/>
                </a:cubicBezTo>
                <a:cubicBezTo>
                  <a:pt x="3134214" y="6874922"/>
                  <a:pt x="2666035" y="6857112"/>
                  <a:pt x="2384213" y="6858000"/>
                </a:cubicBezTo>
                <a:cubicBezTo>
                  <a:pt x="2102391" y="6858888"/>
                  <a:pt x="1992506" y="6830477"/>
                  <a:pt x="1706880" y="6858000"/>
                </a:cubicBezTo>
                <a:cubicBezTo>
                  <a:pt x="1421254" y="6885523"/>
                  <a:pt x="1217610" y="6882687"/>
                  <a:pt x="785707" y="6858000"/>
                </a:cubicBezTo>
                <a:cubicBezTo>
                  <a:pt x="353804" y="6833313"/>
                  <a:pt x="324881" y="6852864"/>
                  <a:pt x="0" y="6858000"/>
                </a:cubicBezTo>
                <a:cubicBezTo>
                  <a:pt x="-25416" y="6604625"/>
                  <a:pt x="12215" y="6471402"/>
                  <a:pt x="0" y="6240780"/>
                </a:cubicBezTo>
                <a:cubicBezTo>
                  <a:pt x="-12215" y="6010158"/>
                  <a:pt x="-25747" y="5845582"/>
                  <a:pt x="0" y="5623560"/>
                </a:cubicBezTo>
                <a:cubicBezTo>
                  <a:pt x="25747" y="5401538"/>
                  <a:pt x="4740" y="5121515"/>
                  <a:pt x="0" y="4869180"/>
                </a:cubicBezTo>
                <a:cubicBezTo>
                  <a:pt x="-4740" y="4616845"/>
                  <a:pt x="-15092" y="4326080"/>
                  <a:pt x="0" y="4183380"/>
                </a:cubicBezTo>
                <a:cubicBezTo>
                  <a:pt x="15092" y="4040680"/>
                  <a:pt x="15628" y="3714746"/>
                  <a:pt x="0" y="3360420"/>
                </a:cubicBezTo>
                <a:cubicBezTo>
                  <a:pt x="-15628" y="3006094"/>
                  <a:pt x="34876" y="2744385"/>
                  <a:pt x="0" y="2537460"/>
                </a:cubicBezTo>
                <a:cubicBezTo>
                  <a:pt x="-34876" y="2330535"/>
                  <a:pt x="20558" y="2017328"/>
                  <a:pt x="0" y="1783080"/>
                </a:cubicBezTo>
                <a:cubicBezTo>
                  <a:pt x="-20558" y="1548832"/>
                  <a:pt x="-36462" y="1327547"/>
                  <a:pt x="0" y="1028700"/>
                </a:cubicBezTo>
                <a:cubicBezTo>
                  <a:pt x="36462" y="729853"/>
                  <a:pt x="39997" y="325977"/>
                  <a:pt x="0" y="0"/>
                </a:cubicBezTo>
                <a:close/>
              </a:path>
            </a:pathLst>
          </a:custGeom>
          <a:noFill/>
          <a:ln w="127000">
            <a:solidFill>
              <a:srgbClr val="F20000"/>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31" name="Picture 30">
            <a:extLst>
              <a:ext uri="{FF2B5EF4-FFF2-40B4-BE49-F238E27FC236}">
                <a16:creationId xmlns:a16="http://schemas.microsoft.com/office/drawing/2014/main" id="{0B7CAFAD-28DD-40EA-8A43-A8010EFD40D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696751" y="2491267"/>
            <a:ext cx="1080340" cy="1222025"/>
          </a:xfrm>
          <a:prstGeom prst="rect">
            <a:avLst/>
          </a:prstGeom>
        </p:spPr>
      </p:pic>
      <p:pic>
        <p:nvPicPr>
          <p:cNvPr id="38" name="Picture 37">
            <a:extLst>
              <a:ext uri="{FF2B5EF4-FFF2-40B4-BE49-F238E27FC236}">
                <a16:creationId xmlns:a16="http://schemas.microsoft.com/office/drawing/2014/main" id="{71AF2424-CE4A-49FB-93F7-011FB7F617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53626" y="2441023"/>
            <a:ext cx="1204121" cy="1230643"/>
          </a:xfrm>
          <a:prstGeom prst="rect">
            <a:avLst/>
          </a:prstGeom>
        </p:spPr>
      </p:pic>
      <p:sp>
        <p:nvSpPr>
          <p:cNvPr id="2" name="TextBox 1">
            <a:extLst>
              <a:ext uri="{FF2B5EF4-FFF2-40B4-BE49-F238E27FC236}">
                <a16:creationId xmlns:a16="http://schemas.microsoft.com/office/drawing/2014/main" id="{5E587F00-72EF-48DF-A53F-FF7914B6B5B2}"/>
              </a:ext>
            </a:extLst>
          </p:cNvPr>
          <p:cNvSpPr txBox="1"/>
          <p:nvPr/>
        </p:nvSpPr>
        <p:spPr>
          <a:xfrm>
            <a:off x="1325328" y="1316165"/>
            <a:ext cx="2869887" cy="830997"/>
          </a:xfrm>
          <a:prstGeom prst="rect">
            <a:avLst/>
          </a:prstGeom>
          <a:noFill/>
        </p:spPr>
        <p:txBody>
          <a:bodyPr wrap="square" rtlCol="0">
            <a:spAutoFit/>
          </a:bodyPr>
          <a:lstStyle/>
          <a:p>
            <a:r>
              <a:rPr lang="en-US" sz="4800" b="1" dirty="0">
                <a:solidFill>
                  <a:srgbClr val="F20000"/>
                </a:solidFill>
              </a:rPr>
              <a:t>Every Day</a:t>
            </a:r>
            <a:endParaRPr lang="en-IE" sz="4800" b="1" dirty="0">
              <a:solidFill>
                <a:srgbClr val="F20000"/>
              </a:solidFill>
            </a:endParaRPr>
          </a:p>
        </p:txBody>
      </p:sp>
      <p:pic>
        <p:nvPicPr>
          <p:cNvPr id="5" name="Picture 4">
            <a:extLst>
              <a:ext uri="{FF2B5EF4-FFF2-40B4-BE49-F238E27FC236}">
                <a16:creationId xmlns:a16="http://schemas.microsoft.com/office/drawing/2014/main" id="{C1EB7CB3-0194-4D50-B9AE-E997C96F5C9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894980" y="2660105"/>
            <a:ext cx="1568870" cy="1095717"/>
          </a:xfrm>
          <a:prstGeom prst="rect">
            <a:avLst/>
          </a:prstGeom>
        </p:spPr>
      </p:pic>
      <p:pic>
        <p:nvPicPr>
          <p:cNvPr id="11" name="Picture 10">
            <a:extLst>
              <a:ext uri="{FF2B5EF4-FFF2-40B4-BE49-F238E27FC236}">
                <a16:creationId xmlns:a16="http://schemas.microsoft.com/office/drawing/2014/main" id="{FB2F8BD1-EECF-4C56-898F-1408F68B1DC6}"/>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725755" y="5010076"/>
            <a:ext cx="1234138" cy="1092079"/>
          </a:xfrm>
          <a:prstGeom prst="rect">
            <a:avLst/>
          </a:prstGeom>
        </p:spPr>
      </p:pic>
      <p:pic>
        <p:nvPicPr>
          <p:cNvPr id="6" name="Picture 5">
            <a:extLst>
              <a:ext uri="{FF2B5EF4-FFF2-40B4-BE49-F238E27FC236}">
                <a16:creationId xmlns:a16="http://schemas.microsoft.com/office/drawing/2014/main" id="{4CAB8598-77CF-4CC3-97BE-45D90A9F62AF}"/>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638697" y="3709676"/>
            <a:ext cx="1525647" cy="1088058"/>
          </a:xfrm>
          <a:prstGeom prst="rect">
            <a:avLst/>
          </a:prstGeom>
        </p:spPr>
      </p:pic>
      <p:pic>
        <p:nvPicPr>
          <p:cNvPr id="12" name="Picture 11">
            <a:extLst>
              <a:ext uri="{FF2B5EF4-FFF2-40B4-BE49-F238E27FC236}">
                <a16:creationId xmlns:a16="http://schemas.microsoft.com/office/drawing/2014/main" id="{466115C8-EED0-4CBC-88B8-3DDD11FAECD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230096" y="5159483"/>
            <a:ext cx="1279353" cy="1131736"/>
          </a:xfrm>
          <a:prstGeom prst="rect">
            <a:avLst/>
          </a:prstGeom>
        </p:spPr>
      </p:pic>
      <p:pic>
        <p:nvPicPr>
          <p:cNvPr id="14" name="Picture 13">
            <a:extLst>
              <a:ext uri="{FF2B5EF4-FFF2-40B4-BE49-F238E27FC236}">
                <a16:creationId xmlns:a16="http://schemas.microsoft.com/office/drawing/2014/main" id="{8EB531A8-820B-4518-88EF-293169F7F16F}"/>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10033650" y="3662145"/>
            <a:ext cx="1345427" cy="1232452"/>
          </a:xfrm>
          <a:prstGeom prst="rect">
            <a:avLst/>
          </a:prstGeom>
        </p:spPr>
      </p:pic>
      <p:pic>
        <p:nvPicPr>
          <p:cNvPr id="18" name="Picture 17">
            <a:extLst>
              <a:ext uri="{FF2B5EF4-FFF2-40B4-BE49-F238E27FC236}">
                <a16:creationId xmlns:a16="http://schemas.microsoft.com/office/drawing/2014/main" id="{194FC5CB-240A-4E28-AC46-373EFF24FD37}"/>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1064126" y="3662144"/>
            <a:ext cx="1328036" cy="1362265"/>
          </a:xfrm>
          <a:prstGeom prst="rect">
            <a:avLst/>
          </a:prstGeom>
        </p:spPr>
      </p:pic>
      <p:pic>
        <p:nvPicPr>
          <p:cNvPr id="3" name="Picture 2">
            <a:extLst>
              <a:ext uri="{FF2B5EF4-FFF2-40B4-BE49-F238E27FC236}">
                <a16:creationId xmlns:a16="http://schemas.microsoft.com/office/drawing/2014/main" id="{0915D8A8-854A-4062-828E-5475CDFD3E7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4591553" y="2481453"/>
            <a:ext cx="3485482" cy="3861848"/>
          </a:xfrm>
          <a:prstGeom prst="rect">
            <a:avLst/>
          </a:prstGeom>
        </p:spPr>
      </p:pic>
      <p:sp>
        <p:nvSpPr>
          <p:cNvPr id="13" name="Oval 12">
            <a:extLst>
              <a:ext uri="{FF2B5EF4-FFF2-40B4-BE49-F238E27FC236}">
                <a16:creationId xmlns:a16="http://schemas.microsoft.com/office/drawing/2014/main" id="{015007CA-031F-4222-91F4-0E8E08967EAF}"/>
              </a:ext>
            </a:extLst>
          </p:cNvPr>
          <p:cNvSpPr/>
          <p:nvPr/>
        </p:nvSpPr>
        <p:spPr>
          <a:xfrm>
            <a:off x="459751" y="2306965"/>
            <a:ext cx="4007317" cy="428008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6" name="Oval 15">
            <a:extLst>
              <a:ext uri="{FF2B5EF4-FFF2-40B4-BE49-F238E27FC236}">
                <a16:creationId xmlns:a16="http://schemas.microsoft.com/office/drawing/2014/main" id="{9D2903D6-C762-469E-8E72-39F4711CDB51}"/>
              </a:ext>
            </a:extLst>
          </p:cNvPr>
          <p:cNvSpPr/>
          <p:nvPr/>
        </p:nvSpPr>
        <p:spPr>
          <a:xfrm>
            <a:off x="254018" y="2147162"/>
            <a:ext cx="4413931" cy="457676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7" name="Picture 26" descr="A picture containing drawing&#10;&#10;Description automatically generated">
            <a:extLst>
              <a:ext uri="{FF2B5EF4-FFF2-40B4-BE49-F238E27FC236}">
                <a16:creationId xmlns:a16="http://schemas.microsoft.com/office/drawing/2014/main" id="{F219E94E-400A-4193-95C1-EC870114C35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907716" y="4435544"/>
            <a:ext cx="1117057" cy="1362265"/>
          </a:xfrm>
          <a:prstGeom prst="rect">
            <a:avLst/>
          </a:prstGeom>
        </p:spPr>
      </p:pic>
      <p:sp>
        <p:nvSpPr>
          <p:cNvPr id="17" name="Oval 16">
            <a:extLst>
              <a:ext uri="{FF2B5EF4-FFF2-40B4-BE49-F238E27FC236}">
                <a16:creationId xmlns:a16="http://schemas.microsoft.com/office/drawing/2014/main" id="{EBC3C58B-5982-4A48-9DCC-F6C5C098D69E}"/>
              </a:ext>
            </a:extLst>
          </p:cNvPr>
          <p:cNvSpPr/>
          <p:nvPr/>
        </p:nvSpPr>
        <p:spPr>
          <a:xfrm>
            <a:off x="8171691" y="2336986"/>
            <a:ext cx="3498801" cy="381481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9" name="Oval 18">
            <a:extLst>
              <a:ext uri="{FF2B5EF4-FFF2-40B4-BE49-F238E27FC236}">
                <a16:creationId xmlns:a16="http://schemas.microsoft.com/office/drawing/2014/main" id="{EA35ECE8-97CC-4F8E-B9FC-0DEFD7CF4A59}"/>
              </a:ext>
            </a:extLst>
          </p:cNvPr>
          <p:cNvSpPr/>
          <p:nvPr/>
        </p:nvSpPr>
        <p:spPr>
          <a:xfrm>
            <a:off x="8397759" y="2491410"/>
            <a:ext cx="3038683" cy="350993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TextBox 20">
            <a:extLst>
              <a:ext uri="{FF2B5EF4-FFF2-40B4-BE49-F238E27FC236}">
                <a16:creationId xmlns:a16="http://schemas.microsoft.com/office/drawing/2014/main" id="{AE4E060E-7471-4D3A-9C8C-0C4210C8DF3A}"/>
              </a:ext>
            </a:extLst>
          </p:cNvPr>
          <p:cNvSpPr txBox="1"/>
          <p:nvPr/>
        </p:nvSpPr>
        <p:spPr>
          <a:xfrm>
            <a:off x="8875379" y="1609510"/>
            <a:ext cx="2563318" cy="523220"/>
          </a:xfrm>
          <a:prstGeom prst="rect">
            <a:avLst/>
          </a:prstGeom>
          <a:noFill/>
        </p:spPr>
        <p:txBody>
          <a:bodyPr wrap="square" rtlCol="0">
            <a:spAutoFit/>
          </a:bodyPr>
          <a:lstStyle/>
          <a:p>
            <a:r>
              <a:rPr lang="en-US" sz="2800" b="1" dirty="0">
                <a:solidFill>
                  <a:srgbClr val="F20000"/>
                </a:solidFill>
              </a:rPr>
              <a:t>Occasionally </a:t>
            </a:r>
            <a:endParaRPr lang="en-IE" sz="2800" b="1" dirty="0">
              <a:solidFill>
                <a:srgbClr val="F20000"/>
              </a:solidFill>
            </a:endParaRPr>
          </a:p>
        </p:txBody>
      </p:sp>
    </p:spTree>
    <p:extLst>
      <p:ext uri="{BB962C8B-B14F-4D97-AF65-F5344CB8AC3E}">
        <p14:creationId xmlns:p14="http://schemas.microsoft.com/office/powerpoint/2010/main" val="34251219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42" presetClass="path" presetSubtype="0" accel="50000" decel="50000" fill="hold" nodeType="clickEffect">
                                  <p:stCondLst>
                                    <p:cond delay="0"/>
                                  </p:stCondLst>
                                  <p:childTnLst>
                                    <p:animMotion origin="layout" path="M -0.00572 0.03218 L -0.18242 0.05996 " pathEditMode="relative" rAng="0" ptsTypes="AA">
                                      <p:cBhvr>
                                        <p:cTn id="6" dur="2000" fill="hold"/>
                                        <p:tgtEl>
                                          <p:spTgt spid="31"/>
                                        </p:tgtEl>
                                        <p:attrNameLst>
                                          <p:attrName>ppt_x</p:attrName>
                                          <p:attrName>ppt_y</p:attrName>
                                        </p:attrNameLst>
                                      </p:cBhvr>
                                      <p:rCtr x="-8841" y="1389"/>
                                    </p:animMotion>
                                  </p:childTnLst>
                                </p:cTn>
                              </p:par>
                            </p:childTnLst>
                          </p:cTn>
                        </p:par>
                      </p:childTnLst>
                    </p:cTn>
                  </p:par>
                </p:childTnLst>
              </p:cTn>
              <p:nextCondLst>
                <p:cond evt="onClick" delay="0">
                  <p:tgtEl>
                    <p:spTgt spid="31"/>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3.125E-6 -1.48148E-6 L 0.2931 -0.25116 " pathEditMode="relative" rAng="0" ptsTypes="AA">
                                      <p:cBhvr>
                                        <p:cTn id="11" dur="2000" fill="hold"/>
                                        <p:tgtEl>
                                          <p:spTgt spid="5"/>
                                        </p:tgtEl>
                                        <p:attrNameLst>
                                          <p:attrName>ppt_x</p:attrName>
                                          <p:attrName>ppt_y</p:attrName>
                                        </p:attrNameLst>
                                      </p:cBhvr>
                                      <p:rCtr x="14648" y="-12569"/>
                                    </p:animMotion>
                                  </p:childTnLst>
                                </p:cTn>
                              </p:par>
                            </p:childTnLst>
                          </p:cTn>
                        </p:par>
                      </p:childTnLst>
                    </p:cTn>
                  </p:par>
                </p:childTnLst>
              </p:cTn>
              <p:nextCondLst>
                <p:cond evt="onClick" delay="0">
                  <p:tgtEl>
                    <p:spTgt spid="5"/>
                  </p:tgtEl>
                </p:cond>
              </p:nextCondLst>
            </p:seq>
            <p:seq concurrent="1" nextAc="seek">
              <p:cTn id="12" restart="whenNotActive" fill="hold" evtFilter="cancelBubble" nodeType="interactiveSeq">
                <p:stCondLst>
                  <p:cond evt="onClick" delay="0">
                    <p:tgtEl>
                      <p:spTgt spid="11"/>
                    </p:tgtEl>
                  </p:cond>
                </p:stCondLst>
                <p:endSync evt="end" delay="0">
                  <p:rtn val="all"/>
                </p:endSync>
                <p:childTnLst>
                  <p:par>
                    <p:cTn id="13" fill="hold">
                      <p:stCondLst>
                        <p:cond delay="0"/>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4.375E-6 3.33333E-6 L -0.22201 -0.07639 " pathEditMode="relative" rAng="0" ptsTypes="AA">
                                      <p:cBhvr>
                                        <p:cTn id="16" dur="2000" fill="hold"/>
                                        <p:tgtEl>
                                          <p:spTgt spid="11"/>
                                        </p:tgtEl>
                                        <p:attrNameLst>
                                          <p:attrName>ppt_x</p:attrName>
                                          <p:attrName>ppt_y</p:attrName>
                                        </p:attrNameLst>
                                      </p:cBhvr>
                                      <p:rCtr x="-11107" y="-3819"/>
                                    </p:animMotion>
                                  </p:childTnLst>
                                </p:cTn>
                              </p:par>
                            </p:childTnLst>
                          </p:cTn>
                        </p:par>
                      </p:childTnLst>
                    </p:cTn>
                  </p:par>
                </p:childTnLst>
              </p:cTn>
              <p:nextCondLst>
                <p:cond evt="onClick" delay="0">
                  <p:tgtEl>
                    <p:spTgt spid="11"/>
                  </p:tgtEl>
                </p:cond>
              </p:nextCondLst>
            </p:seq>
            <p:seq concurrent="1" nextAc="seek">
              <p:cTn id="17" restart="whenNotActive" fill="hold" evtFilter="cancelBubble" nodeType="interactiveSeq">
                <p:stCondLst>
                  <p:cond evt="onClick" delay="0">
                    <p:tgtEl>
                      <p:spTgt spid="38"/>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clickEffect">
                                  <p:stCondLst>
                                    <p:cond delay="0"/>
                                  </p:stCondLst>
                                  <p:childTnLst>
                                    <p:animMotion origin="layout" path="M -0.05299 0.03542 L -0.42409 -0.06875 " pathEditMode="relative" rAng="0" ptsTypes="AA">
                                      <p:cBhvr>
                                        <p:cTn id="21" dur="2000" fill="hold"/>
                                        <p:tgtEl>
                                          <p:spTgt spid="38"/>
                                        </p:tgtEl>
                                        <p:attrNameLst>
                                          <p:attrName>ppt_x</p:attrName>
                                          <p:attrName>ppt_y</p:attrName>
                                        </p:attrNameLst>
                                      </p:cBhvr>
                                      <p:rCtr x="-18555" y="-5208"/>
                                    </p:animMotion>
                                  </p:childTnLst>
                                </p:cTn>
                              </p:par>
                            </p:childTnLst>
                          </p:cTn>
                        </p:par>
                      </p:childTnLst>
                    </p:cTn>
                  </p:par>
                </p:childTnLst>
              </p:cTn>
              <p:nextCondLst>
                <p:cond evt="onClick" delay="0">
                  <p:tgtEl>
                    <p:spTgt spid="38"/>
                  </p:tgtEl>
                </p:cond>
              </p:nextCondLst>
            </p:seq>
            <p:seq concurrent="1" nextAc="seek">
              <p:cTn id="22" restart="whenNotActive" fill="hold" evtFilter="cancelBubble" nodeType="interactiveSeq">
                <p:stCondLst>
                  <p:cond evt="onClick" delay="0">
                    <p:tgtEl>
                      <p:spTgt spid="6"/>
                    </p:tgtEl>
                  </p:cond>
                </p:stCondLst>
                <p:endSync evt="end" delay="0">
                  <p:rtn val="all"/>
                </p:endSync>
                <p:childTnLst>
                  <p:par>
                    <p:cTn id="23" fill="hold">
                      <p:stCondLst>
                        <p:cond delay="0"/>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3.75E-6 1.11111E-6 L -0.18373 0.2368 " pathEditMode="relative" rAng="0" ptsTypes="AA">
                                      <p:cBhvr>
                                        <p:cTn id="26" dur="2000" fill="hold"/>
                                        <p:tgtEl>
                                          <p:spTgt spid="6"/>
                                        </p:tgtEl>
                                        <p:attrNameLst>
                                          <p:attrName>ppt_x</p:attrName>
                                          <p:attrName>ppt_y</p:attrName>
                                        </p:attrNameLst>
                                      </p:cBhvr>
                                      <p:rCtr x="-9193" y="11829"/>
                                    </p:animMotion>
                                  </p:childTnLst>
                                </p:cTn>
                              </p:par>
                            </p:childTnLst>
                          </p:cTn>
                        </p:par>
                      </p:childTnLst>
                    </p:cTn>
                  </p:par>
                </p:childTnLst>
              </p:cTn>
              <p:nextCondLst>
                <p:cond evt="onClick" delay="0">
                  <p:tgtEl>
                    <p:spTgt spid="6"/>
                  </p:tgtEl>
                </p:cond>
              </p:nextCondLst>
            </p:seq>
            <p:seq concurrent="1" nextAc="seek">
              <p:cTn id="27" restart="whenNotActive" fill="hold" evtFilter="cancelBubble" nodeType="interactiveSeq">
                <p:stCondLst>
                  <p:cond evt="onClick" delay="0">
                    <p:tgtEl>
                      <p:spTgt spid="12"/>
                    </p:tgtEl>
                  </p:cond>
                </p:stCondLst>
                <p:endSync evt="end" delay="0">
                  <p:rtn val="all"/>
                </p:endSync>
                <p:childTnLst>
                  <p:par>
                    <p:cTn id="28" fill="hold">
                      <p:stCondLst>
                        <p:cond delay="0"/>
                      </p:stCondLst>
                      <p:childTnLst>
                        <p:par>
                          <p:cTn id="29" fill="hold">
                            <p:stCondLst>
                              <p:cond delay="0"/>
                            </p:stCondLst>
                            <p:childTnLst>
                              <p:par>
                                <p:cTn id="30" presetID="42" presetClass="path" presetSubtype="0" accel="50000" decel="50000" fill="hold" nodeType="clickEffect">
                                  <p:stCondLst>
                                    <p:cond delay="0"/>
                                  </p:stCondLst>
                                  <p:childTnLst>
                                    <p:animMotion origin="layout" path="M 4.58333E-6 -2.22222E-6 L -0.42527 0.33195 " pathEditMode="relative" rAng="0" ptsTypes="AA">
                                      <p:cBhvr>
                                        <p:cTn id="31" dur="2000" fill="hold"/>
                                        <p:tgtEl>
                                          <p:spTgt spid="12"/>
                                        </p:tgtEl>
                                        <p:attrNameLst>
                                          <p:attrName>ppt_x</p:attrName>
                                          <p:attrName>ppt_y</p:attrName>
                                        </p:attrNameLst>
                                      </p:cBhvr>
                                      <p:rCtr x="-21263" y="16597"/>
                                    </p:animMotion>
                                  </p:childTnLst>
                                </p:cTn>
                              </p:par>
                            </p:childTnLst>
                          </p:cTn>
                        </p:par>
                      </p:childTnLst>
                    </p:cTn>
                  </p:par>
                </p:childTnLst>
              </p:cTn>
              <p:nextCondLst>
                <p:cond evt="onClick" delay="0">
                  <p:tgtEl>
                    <p:spTgt spid="12"/>
                  </p:tgtEl>
                </p:cond>
              </p:nextCondLst>
            </p:seq>
            <p:seq concurrent="1" nextAc="seek">
              <p:cTn id="32" restart="whenNotActive" fill="hold" evtFilter="cancelBubble" nodeType="interactiveSeq">
                <p:stCondLst>
                  <p:cond evt="onClick" delay="0">
                    <p:tgtEl>
                      <p:spTgt spid="14"/>
                    </p:tgtEl>
                  </p:cond>
                </p:stCondLst>
                <p:endSync evt="end" delay="0">
                  <p:rtn val="all"/>
                </p:endSync>
                <p:childTnLst>
                  <p:par>
                    <p:cTn id="33" fill="hold">
                      <p:stCondLst>
                        <p:cond delay="0"/>
                      </p:stCondLst>
                      <p:childTnLst>
                        <p:par>
                          <p:cTn id="34" fill="hold">
                            <p:stCondLst>
                              <p:cond delay="0"/>
                            </p:stCondLst>
                            <p:childTnLst>
                              <p:par>
                                <p:cTn id="35" presetID="42" presetClass="path" presetSubtype="0" accel="50000" decel="50000" fill="hold" nodeType="clickEffect">
                                  <p:stCondLst>
                                    <p:cond delay="0"/>
                                  </p:stCondLst>
                                  <p:childTnLst>
                                    <p:animMotion origin="layout" path="M 0 -0.04375 L 0.35755 -0.0757 " pathEditMode="relative" rAng="0" ptsTypes="AA">
                                      <p:cBhvr>
                                        <p:cTn id="36" dur="2000" fill="hold"/>
                                        <p:tgtEl>
                                          <p:spTgt spid="14"/>
                                        </p:tgtEl>
                                        <p:attrNameLst>
                                          <p:attrName>ppt_x</p:attrName>
                                          <p:attrName>ppt_y</p:attrName>
                                        </p:attrNameLst>
                                      </p:cBhvr>
                                      <p:rCtr x="17878" y="-1597"/>
                                    </p:animMotion>
                                  </p:childTnLst>
                                </p:cTn>
                              </p:par>
                            </p:childTnLst>
                          </p:cTn>
                        </p:par>
                      </p:childTnLst>
                    </p:cTn>
                  </p:par>
                </p:childTnLst>
              </p:cTn>
              <p:nextCondLst>
                <p:cond evt="onClick" delay="0">
                  <p:tgtEl>
                    <p:spTgt spid="14"/>
                  </p:tgtEl>
                </p:cond>
              </p:nextCondLst>
            </p:seq>
            <p:seq concurrent="1" nextAc="seek">
              <p:cTn id="37" restart="whenNotActive" fill="hold" evtFilter="cancelBubble" nodeType="interactiveSeq">
                <p:stCondLst>
                  <p:cond evt="onClick" delay="0">
                    <p:tgtEl>
                      <p:spTgt spid="18"/>
                    </p:tgtEl>
                  </p:cond>
                </p:stCondLst>
                <p:endSync evt="end" delay="0">
                  <p:rtn val="all"/>
                </p:endSync>
                <p:childTnLst>
                  <p:par>
                    <p:cTn id="38" fill="hold">
                      <p:stCondLst>
                        <p:cond delay="0"/>
                      </p:stCondLst>
                      <p:childTnLst>
                        <p:par>
                          <p:cTn id="39" fill="hold">
                            <p:stCondLst>
                              <p:cond delay="0"/>
                            </p:stCondLst>
                            <p:childTnLst>
                              <p:par>
                                <p:cTn id="40" presetID="42" presetClass="path" presetSubtype="0" accel="50000" decel="50000" fill="hold" nodeType="clickEffect">
                                  <p:stCondLst>
                                    <p:cond delay="0"/>
                                  </p:stCondLst>
                                  <p:childTnLst>
                                    <p:animMotion origin="layout" path="M -0.33386 -0.50115 L -0.33386 -0.25115 " pathEditMode="relative" rAng="0" ptsTypes="AA">
                                      <p:cBhvr>
                                        <p:cTn id="41" dur="2000" fill="hold"/>
                                        <p:tgtEl>
                                          <p:spTgt spid="18"/>
                                        </p:tgtEl>
                                        <p:attrNameLst>
                                          <p:attrName>ppt_x</p:attrName>
                                          <p:attrName>ppt_y</p:attrName>
                                        </p:attrNameLst>
                                      </p:cBhvr>
                                      <p:rCtr x="0" y="12500"/>
                                    </p:animMotion>
                                  </p:childTnLst>
                                </p:cTn>
                              </p:par>
                            </p:childTnLst>
                          </p:cTn>
                        </p:par>
                      </p:childTnLst>
                    </p:cTn>
                  </p:par>
                </p:childTnLst>
              </p:cTn>
              <p:nextCondLst>
                <p:cond evt="onClick" delay="0">
                  <p:tgtEl>
                    <p:spTgt spid="18"/>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ED07D4E402447BDAED8E8B0F9766B" ma:contentTypeVersion="10" ma:contentTypeDescription="Create a new document." ma:contentTypeScope="" ma:versionID="96e051f929cc8f5d4f8be713c3995cc2">
  <xsd:schema xmlns:xsd="http://www.w3.org/2001/XMLSchema" xmlns:xs="http://www.w3.org/2001/XMLSchema" xmlns:p="http://schemas.microsoft.com/office/2006/metadata/properties" xmlns:ns2="648970e6-7833-45a3-9c7a-7ba72a6a9008" targetNamespace="http://schemas.microsoft.com/office/2006/metadata/properties" ma:root="true" ma:fieldsID="5c5d9f0306bc5ce9cb99027dd5cf0383" ns2:_="">
    <xsd:import namespace="648970e6-7833-45a3-9c7a-7ba72a6a900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8970e6-7833-45a3-9c7a-7ba72a6a900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4D26E13-76E7-4CEC-B24C-9BE614DD29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8970e6-7833-45a3-9c7a-7ba72a6a900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AF9602-8838-4DB4-A206-7B26A6A47F08}">
  <ds:schemaRefs>
    <ds:schemaRef ds:uri="http://schemas.microsoft.com/sharepoint/v3/contenttype/forms"/>
  </ds:schemaRefs>
</ds:datastoreItem>
</file>

<file path=customXml/itemProps3.xml><?xml version="1.0" encoding="utf-8"?>
<ds:datastoreItem xmlns:ds="http://schemas.openxmlformats.org/officeDocument/2006/customXml" ds:itemID="{DB8A8275-17FC-4E8E-87CC-80BE781E4CC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1565</TotalTime>
  <Words>708</Words>
  <Application>Microsoft Office PowerPoint</Application>
  <PresentationFormat>Widescreen</PresentationFormat>
  <Paragraphs>13</Paragraphs>
  <Slides>5</Slides>
  <Notes>0</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Calibri Light (Headings)</vt:lpstr>
      <vt:lpstr>Office Theme</vt:lpstr>
      <vt:lpstr>    Curriculum Links SPHE - Strand: Myself Strand Unit: Taking Care of my Body Mathematics - Strand: Early Mathematical Activities Strand Unit: Classifying  Learning Outcome: In this lesson pupils will identify &amp; distinguish foods that you can eat every day and foods that you can eat only occasionally if you wish to. Pupils will become more familiar with the characteristics of balance in the diet through this activity.   Teaching Notes  Pupils will be familiar with the food groups and recommended portions from the food group presentation. This lesson will work well as a follow-on activity.   Mindful consideration In line with best practice and to encourage healthy eating habits we recommend moving away from using good/bad when discussing food. We also recommend against using the word treat. Using the word treat can make a food more desirable to children. We do not want to demonise or elevate any foods through our choice of language.  When discussing food we recommend using ‘foods we should eat every day’ and ‘ foods we eat less often if we wish to’ or ‘foods we eat occasionally’.   Foods we eat every day include fruit &amp; vegetables, low fat milk/cheese, wholegrain bread, pasta, rice, beans, peas, white meat e.g. chicken and turkey.   Foods we eat less often if we wish to include food at the top of the food pyramid that is high in fat, salt and sugar such as chocolate, fizzy drinks, sweets, pizza, crisps.   We recommend focusing food discussion in this way as opening it up to ‘food I like’ or ‘your favourite food’ without boundaries can result in discussion on foods from the top of the food pyramid.  </vt:lpstr>
      <vt:lpstr>How to use this slide show  1. Select ‘Start slideshow from beginning’ (or press F5 key).   You will see pictures of food. Ask the pupils to categorise the food. When you click on the picture it will sort itself into the  correct category.   *Please note if you click anywhere else on the page it will skip forward to the next slide. If this happens just press back to the slide you missed. You can do this by pressing the up arrow on your keyboard.  2. Click on the white space to move onto the next slide or press the down arrow.  3. Test it out yourself before you try it with the class to get used to the format.   Activity   Bizzy needs a helping hand sorting his plates into food he eats every day and foods he can eat occasionally, if he wishes to. Emphasise to pupils the plate on the left-hand side is bigger because children need lots of these foods to keep our hearts happy and for our growth. The items on the right are not need as part of a healthy balanced diet but if we wish we can have them occasionally. Place an emphasis on foods pupils are used to having everyday in their lunchbox.  You could extend this lesson to look at other foods, calling out foods and writing in boxes on the whiteboard or blackboard.       </vt:lpstr>
      <vt:lpstr>Sort these foods into foods you eat ‘every day’ and food that you can eat ‘occasionally’ if you wish to. Click on the food to see if you are correct. </vt:lpstr>
      <vt:lpstr>Sort these foods into foods you eat ‘every day’ and food that you can eat ‘occasionally’ if you wish to. Click on the food to see if you are correct. </vt:lpstr>
      <vt:lpstr>Well Done!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Scott</dc:creator>
  <cp:lastModifiedBy>Katherine Scott</cp:lastModifiedBy>
  <cp:revision>78</cp:revision>
  <dcterms:created xsi:type="dcterms:W3CDTF">2020-06-10T14:25:00Z</dcterms:created>
  <dcterms:modified xsi:type="dcterms:W3CDTF">2020-09-25T11:48:28Z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0x010100B38ED07D4E402447BDAED8E8B0F9766B</vt:lpwstr>
  </property>
</Properties>
</file>